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2" r:id="rId2"/>
    <p:sldMasterId id="2147483678" r:id="rId3"/>
  </p:sldMasterIdLst>
  <p:notesMasterIdLst>
    <p:notesMasterId r:id="rId54"/>
  </p:notesMasterIdLst>
  <p:sldIdLst>
    <p:sldId id="4393" r:id="rId4"/>
    <p:sldId id="4415" r:id="rId5"/>
    <p:sldId id="4416" r:id="rId6"/>
    <p:sldId id="4417" r:id="rId7"/>
    <p:sldId id="4418" r:id="rId8"/>
    <p:sldId id="4419" r:id="rId9"/>
    <p:sldId id="4420" r:id="rId10"/>
    <p:sldId id="4421" r:id="rId11"/>
    <p:sldId id="4422" r:id="rId12"/>
    <p:sldId id="4423" r:id="rId13"/>
    <p:sldId id="4424" r:id="rId14"/>
    <p:sldId id="4425" r:id="rId15"/>
    <p:sldId id="4426" r:id="rId16"/>
    <p:sldId id="4430" r:id="rId17"/>
    <p:sldId id="4431" r:id="rId18"/>
    <p:sldId id="4432" r:id="rId19"/>
    <p:sldId id="4433" r:id="rId20"/>
    <p:sldId id="4434" r:id="rId21"/>
    <p:sldId id="4435" r:id="rId22"/>
    <p:sldId id="4436" r:id="rId23"/>
    <p:sldId id="4438" r:id="rId24"/>
    <p:sldId id="4439" r:id="rId25"/>
    <p:sldId id="4440" r:id="rId26"/>
    <p:sldId id="4441" r:id="rId27"/>
    <p:sldId id="4442" r:id="rId28"/>
    <p:sldId id="4443" r:id="rId29"/>
    <p:sldId id="4444" r:id="rId30"/>
    <p:sldId id="4446" r:id="rId31"/>
    <p:sldId id="4447" r:id="rId32"/>
    <p:sldId id="4448" r:id="rId33"/>
    <p:sldId id="4449" r:id="rId34"/>
    <p:sldId id="4451" r:id="rId35"/>
    <p:sldId id="4452" r:id="rId36"/>
    <p:sldId id="4453" r:id="rId37"/>
    <p:sldId id="4454" r:id="rId38"/>
    <p:sldId id="4455" r:id="rId39"/>
    <p:sldId id="4427" r:id="rId40"/>
    <p:sldId id="4428" r:id="rId41"/>
    <p:sldId id="4456" r:id="rId42"/>
    <p:sldId id="4457" r:id="rId43"/>
    <p:sldId id="4458" r:id="rId44"/>
    <p:sldId id="4459" r:id="rId45"/>
    <p:sldId id="4429" r:id="rId46"/>
    <p:sldId id="4460" r:id="rId47"/>
    <p:sldId id="4462" r:id="rId48"/>
    <p:sldId id="4463" r:id="rId49"/>
    <p:sldId id="4464" r:id="rId50"/>
    <p:sldId id="4465" r:id="rId51"/>
    <p:sldId id="4466" r:id="rId52"/>
    <p:sldId id="4467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1005" userDrawn="1">
          <p15:clr>
            <a:srgbClr val="A4A3A4"/>
          </p15:clr>
        </p15:guide>
        <p15:guide id="4" pos="69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0D6"/>
    <a:srgbClr val="0E3A70"/>
    <a:srgbClr val="1967C5"/>
    <a:srgbClr val="EAEAEA"/>
    <a:srgbClr val="66CCFF"/>
    <a:srgbClr val="FFFFFF"/>
    <a:srgbClr val="0B2C55"/>
    <a:srgbClr val="24509A"/>
    <a:srgbClr val="4B62EE"/>
    <a:srgbClr val="579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88443" autoAdjust="0"/>
  </p:normalViewPr>
  <p:slideViewPr>
    <p:cSldViewPr snapToGrid="0">
      <p:cViewPr varScale="1">
        <p:scale>
          <a:sx n="120" d="100"/>
          <a:sy n="120" d="100"/>
        </p:scale>
        <p:origin x="200" y="264"/>
      </p:cViewPr>
      <p:guideLst>
        <p:guide orient="horz" pos="2251"/>
        <p:guide pos="3817"/>
        <p:guide pos="1005"/>
        <p:guide pos="69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C702E-39BA-4C1F-A93D-4E963F2071C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71F-DC4D-42E3-A803-AA8FA2F0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10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4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42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68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592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063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331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83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40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91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14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98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167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582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542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94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390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192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61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59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1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176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647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161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417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700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435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63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01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082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684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549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324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42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00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33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3047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06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839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14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089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822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858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3815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43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82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71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40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A71F-DC4D-42E3-A803-AA8FA2F022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7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2AED9-0378-4572-8E5F-6EBEEA9D0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13FB0B-4DB1-4145-9CDD-C7864FB14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85AA2A-752C-423E-8ABE-4612810D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9ADB4-5EEB-4001-87C8-68F9765D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6549B-11AB-4A5A-90A5-913F6524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90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582AD-CEB3-46F9-BE35-E69AE7F9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34919E-DEBB-4CC0-AA19-1B0313B43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A27BCF-D1EF-49C7-8457-C040609B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3AE38C-172A-4B7D-962B-5D74F1DB3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99F326-18BC-414F-9C42-974EE9E4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3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37276C-BD27-4759-809B-1B9AEAD4E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E2A5E-BAD1-4489-93E8-732393E1F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BA360-DED4-4D6B-B9CD-259198EA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C6D4-6345-4F85-824C-0DB8909C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66DD8-FEF5-4CF4-A233-A8048B03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341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777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1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9BE362C5-03AE-447C-8B47-3D5F404636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0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09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845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4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7126" y="2160248"/>
            <a:ext cx="2659907" cy="2539669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7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5348A-F47B-49E3-877D-2013D565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3D07D8-B0D3-4CED-B7D7-628B0629C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FAD65-7ACF-4734-A510-78906480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F89EF8-886E-45C1-A386-C377C2D6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4D0999-834D-4FB4-9B58-9411FEFE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675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732" y="3495977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732" y="77628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412" y="776288"/>
            <a:ext cx="5171855" cy="5305426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42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871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53129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6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6501" y="1057275"/>
            <a:ext cx="4704737" cy="470535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759" y="1057275"/>
            <a:ext cx="4704737" cy="470535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0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1078" y="77628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0414" y="776287"/>
            <a:ext cx="5189844" cy="5314950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1078" y="349597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2" y="349597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13174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-8443912"/>
            <a:ext cx="10628517" cy="14616112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781742" y="66675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14278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89397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4516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39635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14278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89397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64516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39635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57125" y="1193177"/>
            <a:ext cx="2474760" cy="2071688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0114" y="1193177"/>
            <a:ext cx="2474760" cy="2071688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57125" y="3593137"/>
            <a:ext cx="2474760" cy="2071688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0114" y="3593137"/>
            <a:ext cx="2474760" cy="2071688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0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C8595-DB2B-42EA-8842-0ACD0D859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39387-F54C-4D15-83D6-EE8A6150B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007F6E-B917-4CA0-8438-EDEC741D6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4A797A-765B-45F1-9C5B-4ADC7308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46F9B-F619-416B-85F0-8A37FC6C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315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5314258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9000"/>
            <a:ext cx="2638804" cy="27432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4804" y="647700"/>
            <a:ext cx="2675454" cy="27813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544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647700"/>
            <a:ext cx="6096000" cy="55245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485F2D-5044-49E1-A7C6-8E8D78CD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9">
            <a:extLst>
              <a:ext uri="{FF2B5EF4-FFF2-40B4-BE49-F238E27FC236}">
                <a16:creationId xmlns:a16="http://schemas.microsoft.com/office/drawing/2014/main" id="{DA8B6688-CBD6-3F45-A119-90A190198712}"/>
              </a:ext>
            </a:extLst>
          </p:cNvPr>
          <p:cNvSpPr/>
          <p:nvPr userDrawn="1"/>
        </p:nvSpPr>
        <p:spPr>
          <a:xfrm>
            <a:off x="452828" y="398807"/>
            <a:ext cx="1683183" cy="47607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alpha val="54000"/>
                  </a:schemeClr>
                </a:solidFill>
                <a:latin typeface="VTB Group Cond Book" panose="020B0506050504020204" pitchFamily="34" charset="-52"/>
                <a:ea typeface="VTB Group Cond Book" panose="020B0506050504020204" pitchFamily="34" charset="-52"/>
              </a:rPr>
              <a:t>Ким Воронин</a:t>
            </a:r>
          </a:p>
        </p:txBody>
      </p:sp>
    </p:spTree>
    <p:extLst>
      <p:ext uri="{BB962C8B-B14F-4D97-AF65-F5344CB8AC3E}">
        <p14:creationId xmlns:p14="http://schemas.microsoft.com/office/powerpoint/2010/main" val="403603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736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1807" y="1941447"/>
            <a:ext cx="5288390" cy="2975107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accent3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41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2588" y="390763"/>
            <a:ext cx="6854825" cy="7755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588" y="2282824"/>
            <a:ext cx="6089650" cy="3813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555C-6D0A-6441-A521-D68A7A360A61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Размещение денежных средств в срочные депозиты «Овернайт»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D697-4E55-5D4C-8003-1105B46684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 hasCustomPrompt="1"/>
          </p:nvPr>
        </p:nvSpPr>
        <p:spPr>
          <a:xfrm>
            <a:off x="382588" y="1520825"/>
            <a:ext cx="6089650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rgbClr val="00AAFF"/>
                </a:solidFill>
                <a:latin typeface="VTB Group Cond Bold "/>
                <a:ea typeface="VTB Group Cond Bold "/>
                <a:cs typeface="VTB Group Cond Bold "/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4" hasCustomPrompt="1"/>
          </p:nvPr>
        </p:nvSpPr>
        <p:spPr>
          <a:xfrm>
            <a:off x="7613650" y="2282824"/>
            <a:ext cx="3053777" cy="166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00AAFF"/>
                </a:solidFill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480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3DF67-0EE5-494C-9B0D-4B6409901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6726B2-6FBB-437B-8F32-BBF551D1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E2E75-E04A-4234-ACE2-F28A2FAC7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CE275D-F6F2-4BC6-B837-3C4D8E5B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447736-1F4E-49B0-9251-2376FB68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4940F5-D5E2-494D-AC71-D241FBEC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8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B70CE-5168-4CDB-9A49-A6B9A9EB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552D4D-FD88-4B19-95C8-4CDD5DB67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999FF5-DDCC-42DC-8A35-7DFD7B1FA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DECB49-86FD-4488-97F4-1D7E1A281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B66295-E455-4706-B5F9-5480DE272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B50E66-455C-4753-9175-6CE973C3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5FB589-B43C-4240-B172-13DA2760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616AAF-6A25-416F-9897-F68AF71A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7AA2E-E73C-430C-A78E-ACB4C3D2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9B8330-F046-4293-9F03-F3DB44F25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78F902-3F84-43F0-84E7-285E5522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2D474E-0BED-4B9C-8A8C-6A6A118C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5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ACD88-1ECA-4AB1-A2D0-193C90CE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C591C2-6739-4212-A29E-CD01F3EC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4AE629-0D1A-4C41-BA0C-B2EB6A5A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45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AE589-A42F-4B15-882B-DDC39218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36A3E-02FE-424A-A913-7B7AA569F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83D65C-F58A-4F6E-BF23-F055E5C73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E97E2-C7B6-49A1-A004-59C22561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2AEACD-F482-4D9A-BC94-EF4724F5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628E64-BC26-4004-9BED-69418DCB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35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54059-281B-49F1-AC8A-C48D80C77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5605B4-6DC6-4754-9545-5BE716976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D3C7A2-651A-4212-B597-8FACA15BA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5969EC-07B0-4EC1-A7C1-F6292DB2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EE7E51-C6A5-4E81-B3B5-FE0EB060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C8C694-BCEA-4E91-A66F-A163F52A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7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531A5-5829-4F7F-8A1D-C1E1E521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C96DC3-2A9C-4373-B4BB-7FA354CAB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B8CDB-E389-4F35-A9EE-977C7870F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7B73-2AF5-4008-AC95-4E3CBA11D5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35A3D-731C-4071-87AF-75D240C15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587DAE-F7EE-4FB9-9747-19D46E6F1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F5088-2376-450A-82C6-9F08914C5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06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 userDrawn="1"/>
        </p:nvSpPr>
        <p:spPr>
          <a:xfrm rot="16200000">
            <a:off x="-2279401" y="3275111"/>
            <a:ext cx="533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PowerPointNinja</a:t>
            </a:r>
          </a:p>
        </p:txBody>
      </p:sp>
    </p:spTree>
    <p:extLst>
      <p:ext uri="{BB962C8B-B14F-4D97-AF65-F5344CB8AC3E}">
        <p14:creationId xmlns:p14="http://schemas.microsoft.com/office/powerpoint/2010/main" val="29544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24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jpe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25.jp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21" Type="http://schemas.openxmlformats.org/officeDocument/2006/relationships/image" Target="../media/image10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1.svg"/><Relationship Id="rId5" Type="http://schemas.openxmlformats.org/officeDocument/2006/relationships/image" Target="../media/image31.sv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8.png"/><Relationship Id="rId3" Type="http://schemas.openxmlformats.org/officeDocument/2006/relationships/image" Target="../media/image5.png"/><Relationship Id="rId21" Type="http://schemas.openxmlformats.org/officeDocument/2006/relationships/image" Target="../media/image46.jpe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svg"/><Relationship Id="rId1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2" Type="http://schemas.openxmlformats.org/officeDocument/2006/relationships/image" Target="../media/image40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5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5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.png"/><Relationship Id="rId10" Type="http://schemas.openxmlformats.org/officeDocument/2006/relationships/image" Target="../media/image53.svg"/><Relationship Id="rId4" Type="http://schemas.openxmlformats.org/officeDocument/2006/relationships/image" Target="../media/image8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5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62.jp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5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10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68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68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5" Type="http://schemas.openxmlformats.org/officeDocument/2006/relationships/image" Target="../media/image10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68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5.pn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3" Type="http://schemas.openxmlformats.org/officeDocument/2006/relationships/image" Target="../media/image5.pn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7.png"/><Relationship Id="rId10" Type="http://schemas.openxmlformats.org/officeDocument/2006/relationships/image" Target="../media/image101.jpg"/><Relationship Id="rId4" Type="http://schemas.openxmlformats.org/officeDocument/2006/relationships/image" Target="../media/image96.png"/><Relationship Id="rId9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5.pn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04.svg"/><Relationship Id="rId10" Type="http://schemas.openxmlformats.org/officeDocument/2006/relationships/image" Target="../media/image4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image" Target="../media/image106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4.png"/><Relationship Id="rId5" Type="http://schemas.openxmlformats.org/officeDocument/2006/relationships/image" Target="../media/image104.svg"/><Relationship Id="rId10" Type="http://schemas.openxmlformats.org/officeDocument/2006/relationships/image" Target="../media/image8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svg"/><Relationship Id="rId10" Type="http://schemas.openxmlformats.org/officeDocument/2006/relationships/image" Target="../media/image4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image" Target="../media/image106.sv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11.png"/><Relationship Id="rId5" Type="http://schemas.openxmlformats.org/officeDocument/2006/relationships/image" Target="../media/image104.svg"/><Relationship Id="rId10" Type="http://schemas.openxmlformats.org/officeDocument/2006/relationships/image" Target="../media/image4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13.png"/><Relationship Id="rId5" Type="http://schemas.openxmlformats.org/officeDocument/2006/relationships/image" Target="../media/image104.svg"/><Relationship Id="rId10" Type="http://schemas.openxmlformats.org/officeDocument/2006/relationships/image" Target="../media/image4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18" Type="http://schemas.openxmlformats.org/officeDocument/2006/relationships/image" Target="../media/image126.png"/><Relationship Id="rId3" Type="http://schemas.openxmlformats.org/officeDocument/2006/relationships/image" Target="../media/image5.pn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3" Type="http://schemas.openxmlformats.org/officeDocument/2006/relationships/image" Target="../media/image5.pn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3" Type="http://schemas.openxmlformats.org/officeDocument/2006/relationships/image" Target="../media/image5.pn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3" Type="http://schemas.openxmlformats.org/officeDocument/2006/relationships/image" Target="../media/image5.pn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3.sv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8.png"/><Relationship Id="rId5" Type="http://schemas.openxmlformats.org/officeDocument/2006/relationships/image" Target="../media/image33.sv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8.png"/><Relationship Id="rId3" Type="http://schemas.openxmlformats.org/officeDocument/2006/relationships/image" Target="../media/image32.png"/><Relationship Id="rId7" Type="http://schemas.openxmlformats.org/officeDocument/2006/relationships/image" Target="../media/image43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14.jp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33.svg"/><Relationship Id="rId9" Type="http://schemas.openxmlformats.org/officeDocument/2006/relationships/image" Target="../media/image7.png"/><Relationship Id="rId14" Type="http://schemas.openxmlformats.org/officeDocument/2006/relationships/image" Target="../media/image12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08.sv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8.png"/><Relationship Id="rId5" Type="http://schemas.openxmlformats.org/officeDocument/2006/relationships/image" Target="../media/image106.svg"/><Relationship Id="rId10" Type="http://schemas.openxmlformats.org/officeDocument/2006/relationships/image" Target="../media/image4.png"/><Relationship Id="rId4" Type="http://schemas.openxmlformats.org/officeDocument/2006/relationships/image" Target="../media/image105.png"/><Relationship Id="rId9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175;p1">
            <a:extLst>
              <a:ext uri="{FF2B5EF4-FFF2-40B4-BE49-F238E27FC236}">
                <a16:creationId xmlns:a16="http://schemas.microsoft.com/office/drawing/2014/main" id="{E7314734-C107-2B6E-E241-26373A5A9B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293" b="31455"/>
          <a:stretch/>
        </p:blipFill>
        <p:spPr>
          <a:xfrm>
            <a:off x="2116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177;p1">
            <a:extLst>
              <a:ext uri="{FF2B5EF4-FFF2-40B4-BE49-F238E27FC236}">
                <a16:creationId xmlns:a16="http://schemas.microsoft.com/office/drawing/2014/main" id="{94F46F35-655B-7321-AB1D-4B7B4A0B6921}"/>
              </a:ext>
            </a:extLst>
          </p:cNvPr>
          <p:cNvSpPr/>
          <p:nvPr/>
        </p:nvSpPr>
        <p:spPr>
          <a:xfrm>
            <a:off x="0" y="-31424"/>
            <a:ext cx="12216112" cy="6920847"/>
          </a:xfrm>
          <a:prstGeom prst="rect">
            <a:avLst/>
          </a:prstGeom>
          <a:solidFill>
            <a:srgbClr val="0E3A7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9" name="Google Shape;178;p1">
            <a:extLst>
              <a:ext uri="{FF2B5EF4-FFF2-40B4-BE49-F238E27FC236}">
                <a16:creationId xmlns:a16="http://schemas.microsoft.com/office/drawing/2014/main" id="{BED7721D-0C02-0638-8196-C16C0FD7256E}"/>
              </a:ext>
            </a:extLst>
          </p:cNvPr>
          <p:cNvSpPr/>
          <p:nvPr/>
        </p:nvSpPr>
        <p:spPr>
          <a:xfrm rot="5400000">
            <a:off x="6066941" y="-1529263"/>
            <a:ext cx="52169" cy="6543129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179;p1">
            <a:extLst>
              <a:ext uri="{FF2B5EF4-FFF2-40B4-BE49-F238E27FC236}">
                <a16:creationId xmlns:a16="http://schemas.microsoft.com/office/drawing/2014/main" id="{E03963AC-A6D6-F90B-DE1B-DA1EC0FED4D7}"/>
              </a:ext>
            </a:extLst>
          </p:cNvPr>
          <p:cNvSpPr/>
          <p:nvPr/>
        </p:nvSpPr>
        <p:spPr>
          <a:xfrm rot="5400000">
            <a:off x="1394126" y="3174672"/>
            <a:ext cx="2926422" cy="5985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180;p1">
            <a:extLst>
              <a:ext uri="{FF2B5EF4-FFF2-40B4-BE49-F238E27FC236}">
                <a16:creationId xmlns:a16="http://schemas.microsoft.com/office/drawing/2014/main" id="{4A1FB1B6-7179-E2BE-DAFC-831CBFF99031}"/>
              </a:ext>
            </a:extLst>
          </p:cNvPr>
          <p:cNvSpPr/>
          <p:nvPr/>
        </p:nvSpPr>
        <p:spPr>
          <a:xfrm rot="5400000">
            <a:off x="6056041" y="1419108"/>
            <a:ext cx="74068" cy="642332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181;p1">
            <a:extLst>
              <a:ext uri="{FF2B5EF4-FFF2-40B4-BE49-F238E27FC236}">
                <a16:creationId xmlns:a16="http://schemas.microsoft.com/office/drawing/2014/main" id="{F72215EC-8FB6-00E0-2273-0DBD9E687D67}"/>
              </a:ext>
            </a:extLst>
          </p:cNvPr>
          <p:cNvSpPr/>
          <p:nvPr/>
        </p:nvSpPr>
        <p:spPr>
          <a:xfrm rot="5400000">
            <a:off x="7861845" y="3159111"/>
            <a:ext cx="2951587" cy="65801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184;p1">
            <a:extLst>
              <a:ext uri="{FF2B5EF4-FFF2-40B4-BE49-F238E27FC236}">
                <a16:creationId xmlns:a16="http://schemas.microsoft.com/office/drawing/2014/main" id="{93C19D64-F9DA-82B3-B479-133C239CD632}"/>
              </a:ext>
            </a:extLst>
          </p:cNvPr>
          <p:cNvSpPr txBox="1"/>
          <p:nvPr/>
        </p:nvSpPr>
        <p:spPr>
          <a:xfrm>
            <a:off x="2435517" y="2470462"/>
            <a:ext cx="736329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Достижения</a:t>
            </a:r>
            <a:r>
              <a:rPr lang="ru-RU" sz="4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России</a:t>
            </a:r>
            <a:endParaRPr sz="4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XXI веке</a:t>
            </a:r>
            <a:endParaRPr dirty="0"/>
          </a:p>
        </p:txBody>
      </p:sp>
      <p:pic>
        <p:nvPicPr>
          <p:cNvPr id="76" name="Google Shape;185;p1">
            <a:extLst>
              <a:ext uri="{FF2B5EF4-FFF2-40B4-BE49-F238E27FC236}">
                <a16:creationId xmlns:a16="http://schemas.microsoft.com/office/drawing/2014/main" id="{C93567EE-D30C-8258-1B80-CB5233F3EA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50" y="62847"/>
            <a:ext cx="1965864" cy="785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184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2;p10">
            <a:extLst>
              <a:ext uri="{FF2B5EF4-FFF2-40B4-BE49-F238E27FC236}">
                <a16:creationId xmlns:a16="http://schemas.microsoft.com/office/drawing/2014/main" id="{FE48605A-0756-E164-C727-CD09021848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34" y="3657600"/>
            <a:ext cx="595810" cy="57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3;p10">
            <a:extLst>
              <a:ext uri="{FF2B5EF4-FFF2-40B4-BE49-F238E27FC236}">
                <a16:creationId xmlns:a16="http://schemas.microsoft.com/office/drawing/2014/main" id="{5F185FC2-CED5-46FE-BD10-45F20960CB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9541" y="1788285"/>
            <a:ext cx="595810" cy="8284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94;p10">
            <a:extLst>
              <a:ext uri="{FF2B5EF4-FFF2-40B4-BE49-F238E27FC236}">
                <a16:creationId xmlns:a16="http://schemas.microsoft.com/office/drawing/2014/main" id="{AC5EF38F-56E9-CD06-A0AF-88C4A1AA847A}"/>
              </a:ext>
            </a:extLst>
          </p:cNvPr>
          <p:cNvSpPr/>
          <p:nvPr/>
        </p:nvSpPr>
        <p:spPr>
          <a:xfrm rot="20445383">
            <a:off x="15360" y="-12827900"/>
            <a:ext cx="50781440" cy="2381467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395;p10">
            <a:extLst>
              <a:ext uri="{FF2B5EF4-FFF2-40B4-BE49-F238E27FC236}">
                <a16:creationId xmlns:a16="http://schemas.microsoft.com/office/drawing/2014/main" id="{55B7183E-B21D-4B24-6414-7CA4A9568A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080" t="7374" r="50683" b="70837"/>
          <a:stretch/>
        </p:blipFill>
        <p:spPr>
          <a:xfrm>
            <a:off x="9088352" y="5539018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6;p10">
            <a:extLst>
              <a:ext uri="{FF2B5EF4-FFF2-40B4-BE49-F238E27FC236}">
                <a16:creationId xmlns:a16="http://schemas.microsoft.com/office/drawing/2014/main" id="{C80E6BFA-C840-D90A-DFAE-E2B3DFA29D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2595" t="28212" r="28169" b="50000"/>
          <a:stretch/>
        </p:blipFill>
        <p:spPr>
          <a:xfrm rot="5400000">
            <a:off x="10112855" y="227264"/>
            <a:ext cx="478541" cy="44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7;p10">
            <a:extLst>
              <a:ext uri="{FF2B5EF4-FFF2-40B4-BE49-F238E27FC236}">
                <a16:creationId xmlns:a16="http://schemas.microsoft.com/office/drawing/2014/main" id="{C820AB0D-443C-6BF3-F35E-49B745A236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413" t="72433" r="72351" b="5780"/>
          <a:stretch/>
        </p:blipFill>
        <p:spPr>
          <a:xfrm rot="19505388">
            <a:off x="8583137" y="348201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8;p10">
            <a:extLst>
              <a:ext uri="{FF2B5EF4-FFF2-40B4-BE49-F238E27FC236}">
                <a16:creationId xmlns:a16="http://schemas.microsoft.com/office/drawing/2014/main" id="{DC70CBF9-127C-1E9A-1891-C0FC8D2292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2472" t="71643" r="8292" b="6569"/>
          <a:stretch/>
        </p:blipFill>
        <p:spPr>
          <a:xfrm>
            <a:off x="10884081" y="1839731"/>
            <a:ext cx="367225" cy="34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9;p10">
            <a:extLst>
              <a:ext uri="{FF2B5EF4-FFF2-40B4-BE49-F238E27FC236}">
                <a16:creationId xmlns:a16="http://schemas.microsoft.com/office/drawing/2014/main" id="{3771DAD2-6B12-CAC6-D9D8-6A861FCB80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567" t="7283" r="70197" b="70930"/>
          <a:stretch/>
        </p:blipFill>
        <p:spPr>
          <a:xfrm rot="11910552">
            <a:off x="2020684" y="5988331"/>
            <a:ext cx="956836" cy="89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00;p10">
            <a:extLst>
              <a:ext uri="{FF2B5EF4-FFF2-40B4-BE49-F238E27FC236}">
                <a16:creationId xmlns:a16="http://schemas.microsoft.com/office/drawing/2014/main" id="{20E5F2B2-3CB0-41E6-1179-EA23C3FA17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4526" t="7284" r="26238" b="70929"/>
          <a:stretch/>
        </p:blipFill>
        <p:spPr>
          <a:xfrm rot="4490392">
            <a:off x="12705638" y="149992"/>
            <a:ext cx="461207" cy="4304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01;p10">
            <a:extLst>
              <a:ext uri="{FF2B5EF4-FFF2-40B4-BE49-F238E27FC236}">
                <a16:creationId xmlns:a16="http://schemas.microsoft.com/office/drawing/2014/main" id="{2248CF04-C7BC-2AAD-79E8-44D5FFA6BF3D}"/>
              </a:ext>
            </a:extLst>
          </p:cNvPr>
          <p:cNvSpPr/>
          <p:nvPr/>
        </p:nvSpPr>
        <p:spPr>
          <a:xfrm>
            <a:off x="-12056" y="-20772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3" name="Google Shape;403;p10">
            <a:extLst>
              <a:ext uri="{FF2B5EF4-FFF2-40B4-BE49-F238E27FC236}">
                <a16:creationId xmlns:a16="http://schemas.microsoft.com/office/drawing/2014/main" id="{ACF71DDA-836A-7C08-D92C-5E3AF17CD1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04;p10">
            <a:extLst>
              <a:ext uri="{FF2B5EF4-FFF2-40B4-BE49-F238E27FC236}">
                <a16:creationId xmlns:a16="http://schemas.microsoft.com/office/drawing/2014/main" id="{84A76051-0D72-9FD0-6BCF-4512B4050D7E}"/>
              </a:ext>
            </a:extLst>
          </p:cNvPr>
          <p:cNvSpPr txBox="1"/>
          <p:nvPr/>
        </p:nvSpPr>
        <p:spPr>
          <a:xfrm>
            <a:off x="1160409" y="127392"/>
            <a:ext cx="1791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Наука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D1D9017-3C4B-A0F6-E66A-28D45A41A4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211">
            <a:off x="8831836" y="2885396"/>
            <a:ext cx="3178783" cy="2029392"/>
          </a:xfrm>
          <a:prstGeom prst="rect">
            <a:avLst/>
          </a:prstGeom>
        </p:spPr>
      </p:pic>
      <p:sp>
        <p:nvSpPr>
          <p:cNvPr id="16" name="Google Shape;406;p10">
            <a:extLst>
              <a:ext uri="{FF2B5EF4-FFF2-40B4-BE49-F238E27FC236}">
                <a16:creationId xmlns:a16="http://schemas.microsoft.com/office/drawing/2014/main" id="{E4290718-56E6-6CA0-608F-C4FE2D0B89C5}"/>
              </a:ext>
            </a:extLst>
          </p:cNvPr>
          <p:cNvSpPr/>
          <p:nvPr/>
        </p:nvSpPr>
        <p:spPr>
          <a:xfrm rot="5400000">
            <a:off x="1293152" y="4687833"/>
            <a:ext cx="785680" cy="2326512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07;p10">
            <a:extLst>
              <a:ext uri="{FF2B5EF4-FFF2-40B4-BE49-F238E27FC236}">
                <a16:creationId xmlns:a16="http://schemas.microsoft.com/office/drawing/2014/main" id="{A03C0A73-D1F8-68D4-751E-E84771FF8F7A}"/>
              </a:ext>
            </a:extLst>
          </p:cNvPr>
          <p:cNvSpPr txBox="1"/>
          <p:nvPr/>
        </p:nvSpPr>
        <p:spPr>
          <a:xfrm>
            <a:off x="759584" y="5575650"/>
            <a:ext cx="18528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Промышленный лазер </a:t>
            </a:r>
            <a:endParaRPr sz="16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9" name="Google Shape;409;p10">
            <a:extLst>
              <a:ext uri="{FF2B5EF4-FFF2-40B4-BE49-F238E27FC236}">
                <a16:creationId xmlns:a16="http://schemas.microsoft.com/office/drawing/2014/main" id="{85E4D8A4-AB48-51F5-7F56-84B1350DFF82}"/>
              </a:ext>
            </a:extLst>
          </p:cNvPr>
          <p:cNvSpPr/>
          <p:nvPr/>
        </p:nvSpPr>
        <p:spPr>
          <a:xfrm rot="5400000">
            <a:off x="4023662" y="996637"/>
            <a:ext cx="4172589" cy="5119665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410;p10">
            <a:extLst>
              <a:ext uri="{FF2B5EF4-FFF2-40B4-BE49-F238E27FC236}">
                <a16:creationId xmlns:a16="http://schemas.microsoft.com/office/drawing/2014/main" id="{58B24BA7-3B9E-29D9-A13D-75B609F53D05}"/>
              </a:ext>
            </a:extLst>
          </p:cNvPr>
          <p:cNvSpPr/>
          <p:nvPr/>
        </p:nvSpPr>
        <p:spPr>
          <a:xfrm rot="5400000">
            <a:off x="1248679" y="2153984"/>
            <a:ext cx="874626" cy="2321114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11;p10">
            <a:extLst>
              <a:ext uri="{FF2B5EF4-FFF2-40B4-BE49-F238E27FC236}">
                <a16:creationId xmlns:a16="http://schemas.microsoft.com/office/drawing/2014/main" id="{9F001F9F-C161-B39F-637F-B07F6A4A37AC}"/>
              </a:ext>
            </a:extLst>
          </p:cNvPr>
          <p:cNvSpPr txBox="1"/>
          <p:nvPr/>
        </p:nvSpPr>
        <p:spPr>
          <a:xfrm>
            <a:off x="3825220" y="2720822"/>
            <a:ext cx="472534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Строительство сверхмощного лазерного комплекса PEARL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Мощность лазера составляет 0,56 </a:t>
            </a:r>
            <a:r>
              <a:rPr lang="ru-RU" sz="2800" b="1" dirty="0" err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петаватта</a:t>
            </a:r>
            <a:endParaRPr sz="28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22" name="Google Shape;412;p10">
            <a:extLst>
              <a:ext uri="{FF2B5EF4-FFF2-40B4-BE49-F238E27FC236}">
                <a16:creationId xmlns:a16="http://schemas.microsoft.com/office/drawing/2014/main" id="{0C2632EF-919E-D5A6-3E75-A5DB56450E3E}"/>
              </a:ext>
            </a:extLst>
          </p:cNvPr>
          <p:cNvSpPr txBox="1"/>
          <p:nvPr/>
        </p:nvSpPr>
        <p:spPr>
          <a:xfrm>
            <a:off x="3839595" y="1929926"/>
            <a:ext cx="51196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2006 год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3" name="Google Shape;413;p10">
            <a:extLst>
              <a:ext uri="{FF2B5EF4-FFF2-40B4-BE49-F238E27FC236}">
                <a16:creationId xmlns:a16="http://schemas.microsoft.com/office/drawing/2014/main" id="{287A5A6B-6FD6-25EC-9ADE-04D74386FF6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3996" y="1366429"/>
            <a:ext cx="2043992" cy="158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14;p10">
            <a:extLst>
              <a:ext uri="{FF2B5EF4-FFF2-40B4-BE49-F238E27FC236}">
                <a16:creationId xmlns:a16="http://schemas.microsoft.com/office/drawing/2014/main" id="{8803ED3C-7CE5-4DD6-7586-C07A2B4B7C4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516" t="72524" r="52248" b="5688"/>
          <a:stretch/>
        </p:blipFill>
        <p:spPr>
          <a:xfrm rot="20557697">
            <a:off x="7608011" y="953727"/>
            <a:ext cx="1601132" cy="14942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415;p10">
            <a:extLst>
              <a:ext uri="{FF2B5EF4-FFF2-40B4-BE49-F238E27FC236}">
                <a16:creationId xmlns:a16="http://schemas.microsoft.com/office/drawing/2014/main" id="{BF17181A-32E4-EAAC-69A5-02430B493465}"/>
              </a:ext>
            </a:extLst>
          </p:cNvPr>
          <p:cNvSpPr txBox="1"/>
          <p:nvPr/>
        </p:nvSpPr>
        <p:spPr>
          <a:xfrm>
            <a:off x="597066" y="3145264"/>
            <a:ext cx="21778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Фонарик-лазер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6" name="Рисунок 25" descr="Изображение выглядит как машина, в помещении, инжиниринг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D44A8758-1850-EBDF-5DD4-75D4176B35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2710"/>
          <a:stretch/>
        </p:blipFill>
        <p:spPr>
          <a:xfrm>
            <a:off x="644788" y="3868818"/>
            <a:ext cx="2082409" cy="1589430"/>
          </a:xfrm>
          <a:prstGeom prst="roundRect">
            <a:avLst>
              <a:gd name="adj" fmla="val 54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7" name="Google Shape;322;p7">
            <a:extLst>
              <a:ext uri="{FF2B5EF4-FFF2-40B4-BE49-F238E27FC236}">
                <a16:creationId xmlns:a16="http://schemas.microsoft.com/office/drawing/2014/main" id="{FE767E0A-5435-7472-2A44-CB93728ADB9A}"/>
              </a:ext>
            </a:extLst>
          </p:cNvPr>
          <p:cNvSpPr/>
          <p:nvPr/>
        </p:nvSpPr>
        <p:spPr>
          <a:xfrm>
            <a:off x="10062101" y="3205524"/>
            <a:ext cx="749643" cy="749669"/>
          </a:xfrm>
          <a:custGeom>
            <a:avLst/>
            <a:gdLst/>
            <a:ahLst/>
            <a:cxnLst/>
            <a:rect l="l" t="t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" name="Google Shape;323;p7">
            <a:extLst>
              <a:ext uri="{FF2B5EF4-FFF2-40B4-BE49-F238E27FC236}">
                <a16:creationId xmlns:a16="http://schemas.microsoft.com/office/drawing/2014/main" id="{E6254039-31E4-F757-2AC0-8D1A2B427D7D}"/>
              </a:ext>
            </a:extLst>
          </p:cNvPr>
          <p:cNvSpPr txBox="1"/>
          <p:nvPr/>
        </p:nvSpPr>
        <p:spPr>
          <a:xfrm>
            <a:off x="9279831" y="1895324"/>
            <a:ext cx="2524794" cy="8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Институт прикладной физики имени </a:t>
            </a:r>
          </a:p>
          <a:p>
            <a:pPr marL="0" marR="0" lvl="0" indent="0" algn="ctr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А. В. Гапонова-</a:t>
            </a:r>
            <a:r>
              <a:rPr lang="ru-RU" sz="1400" b="1" dirty="0" err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Грехова</a:t>
            </a:r>
            <a:endParaRPr lang="ru-RU" sz="14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ctr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г. Нижний Новгород</a:t>
            </a:r>
            <a:endParaRPr sz="1200" dirty="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919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21;p11">
            <a:extLst>
              <a:ext uri="{FF2B5EF4-FFF2-40B4-BE49-F238E27FC236}">
                <a16:creationId xmlns:a16="http://schemas.microsoft.com/office/drawing/2014/main" id="{A7BD4FFA-4665-ED83-4147-0569A8999E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66" r="16850" b="19886"/>
          <a:stretch/>
        </p:blipFill>
        <p:spPr>
          <a:xfrm>
            <a:off x="-683453" y="-259080"/>
            <a:ext cx="12968830" cy="734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22;p11">
            <a:extLst>
              <a:ext uri="{FF2B5EF4-FFF2-40B4-BE49-F238E27FC236}">
                <a16:creationId xmlns:a16="http://schemas.microsoft.com/office/drawing/2014/main" id="{4ACA179B-0EE2-58D2-3150-40F59D537A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234" y="3657600"/>
            <a:ext cx="595810" cy="57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3;p11">
            <a:extLst>
              <a:ext uri="{FF2B5EF4-FFF2-40B4-BE49-F238E27FC236}">
                <a16:creationId xmlns:a16="http://schemas.microsoft.com/office/drawing/2014/main" id="{47BFB558-B6F0-B4C2-64F6-75A240989C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9541" y="1788285"/>
            <a:ext cx="595810" cy="8284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24;p11">
            <a:extLst>
              <a:ext uri="{FF2B5EF4-FFF2-40B4-BE49-F238E27FC236}">
                <a16:creationId xmlns:a16="http://schemas.microsoft.com/office/drawing/2014/main" id="{B45F641C-2BBE-B0CB-6200-5F20D062D95C}"/>
              </a:ext>
            </a:extLst>
          </p:cNvPr>
          <p:cNvSpPr/>
          <p:nvPr/>
        </p:nvSpPr>
        <p:spPr>
          <a:xfrm>
            <a:off x="-15848182" y="-5728587"/>
            <a:ext cx="34254452" cy="1606411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25;p11">
            <a:extLst>
              <a:ext uri="{FF2B5EF4-FFF2-40B4-BE49-F238E27FC236}">
                <a16:creationId xmlns:a16="http://schemas.microsoft.com/office/drawing/2014/main" id="{40CEEA91-3912-D5C1-607C-8046B7F52E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080" t="7374" r="50683" b="70837"/>
          <a:stretch/>
        </p:blipFill>
        <p:spPr>
          <a:xfrm>
            <a:off x="9088352" y="5539018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6;p11">
            <a:extLst>
              <a:ext uri="{FF2B5EF4-FFF2-40B4-BE49-F238E27FC236}">
                <a16:creationId xmlns:a16="http://schemas.microsoft.com/office/drawing/2014/main" id="{016CC941-87C3-B848-313C-90FA1B1EDE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8516" t="72524" r="52248" b="5688"/>
          <a:stretch/>
        </p:blipFill>
        <p:spPr>
          <a:xfrm rot="20557697">
            <a:off x="10606867" y="797419"/>
            <a:ext cx="1439239" cy="134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7;p11">
            <a:extLst>
              <a:ext uri="{FF2B5EF4-FFF2-40B4-BE49-F238E27FC236}">
                <a16:creationId xmlns:a16="http://schemas.microsoft.com/office/drawing/2014/main" id="{4ABEA59C-E56D-8F81-A2A3-DA61E0EE30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2595" t="28212" r="28169" b="50000"/>
          <a:stretch/>
        </p:blipFill>
        <p:spPr>
          <a:xfrm rot="5400000">
            <a:off x="10112855" y="227264"/>
            <a:ext cx="478541" cy="44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8;p11">
            <a:extLst>
              <a:ext uri="{FF2B5EF4-FFF2-40B4-BE49-F238E27FC236}">
                <a16:creationId xmlns:a16="http://schemas.microsoft.com/office/drawing/2014/main" id="{CE3D2631-27A6-6F4F-E9D8-FAC72A23A2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8413" t="72433" r="72351" b="5780"/>
          <a:stretch/>
        </p:blipFill>
        <p:spPr>
          <a:xfrm rot="19505388">
            <a:off x="8583137" y="348201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9;p11">
            <a:extLst>
              <a:ext uri="{FF2B5EF4-FFF2-40B4-BE49-F238E27FC236}">
                <a16:creationId xmlns:a16="http://schemas.microsoft.com/office/drawing/2014/main" id="{3BCFD261-A50E-3EAD-66FC-EA2565019A4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2472" t="71643" r="8292" b="6569"/>
          <a:stretch/>
        </p:blipFill>
        <p:spPr>
          <a:xfrm>
            <a:off x="10884081" y="1839731"/>
            <a:ext cx="367225" cy="34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30;p11">
            <a:extLst>
              <a:ext uri="{FF2B5EF4-FFF2-40B4-BE49-F238E27FC236}">
                <a16:creationId xmlns:a16="http://schemas.microsoft.com/office/drawing/2014/main" id="{39E88D8F-3756-805C-E797-28DCAA22E6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567" t="7283" r="70197" b="70930"/>
          <a:stretch/>
        </p:blipFill>
        <p:spPr>
          <a:xfrm rot="11910552">
            <a:off x="2020684" y="5988331"/>
            <a:ext cx="956836" cy="89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31;p11">
            <a:extLst>
              <a:ext uri="{FF2B5EF4-FFF2-40B4-BE49-F238E27FC236}">
                <a16:creationId xmlns:a16="http://schemas.microsoft.com/office/drawing/2014/main" id="{60329343-BB05-981E-C6A5-F91DC16DC5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4526" t="7284" r="26238" b="70929"/>
          <a:stretch/>
        </p:blipFill>
        <p:spPr>
          <a:xfrm rot="4490392">
            <a:off x="12705638" y="149992"/>
            <a:ext cx="461207" cy="4304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32;p11">
            <a:extLst>
              <a:ext uri="{FF2B5EF4-FFF2-40B4-BE49-F238E27FC236}">
                <a16:creationId xmlns:a16="http://schemas.microsoft.com/office/drawing/2014/main" id="{413B6169-5DA2-09CC-BEF1-D54A6700DA95}"/>
              </a:ext>
            </a:extLst>
          </p:cNvPr>
          <p:cNvSpPr/>
          <p:nvPr/>
        </p:nvSpPr>
        <p:spPr>
          <a:xfrm>
            <a:off x="-12056" y="-20772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4" name="Google Shape;433;p11">
            <a:extLst>
              <a:ext uri="{FF2B5EF4-FFF2-40B4-BE49-F238E27FC236}">
                <a16:creationId xmlns:a16="http://schemas.microsoft.com/office/drawing/2014/main" id="{66CFE112-E45B-E047-E7F4-A4A0175F15D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636289" y="4040194"/>
            <a:ext cx="1446395" cy="176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34;p11">
            <a:extLst>
              <a:ext uri="{FF2B5EF4-FFF2-40B4-BE49-F238E27FC236}">
                <a16:creationId xmlns:a16="http://schemas.microsoft.com/office/drawing/2014/main" id="{8CB33956-A2C9-2371-4F95-8DED9562DE1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35;p11">
            <a:extLst>
              <a:ext uri="{FF2B5EF4-FFF2-40B4-BE49-F238E27FC236}">
                <a16:creationId xmlns:a16="http://schemas.microsoft.com/office/drawing/2014/main" id="{22DBCC89-810B-0509-5E24-618A7B8CD30B}"/>
              </a:ext>
            </a:extLst>
          </p:cNvPr>
          <p:cNvSpPr txBox="1"/>
          <p:nvPr/>
        </p:nvSpPr>
        <p:spPr>
          <a:xfrm>
            <a:off x="1160409" y="127392"/>
            <a:ext cx="75168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Наука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7" name="Google Shape;436;p11">
            <a:extLst>
              <a:ext uri="{FF2B5EF4-FFF2-40B4-BE49-F238E27FC236}">
                <a16:creationId xmlns:a16="http://schemas.microsoft.com/office/drawing/2014/main" id="{391DBEC5-9BA2-A7E8-63AF-3B8C1A2AC8A9}"/>
              </a:ext>
            </a:extLst>
          </p:cNvPr>
          <p:cNvSpPr txBox="1"/>
          <p:nvPr/>
        </p:nvSpPr>
        <p:spPr>
          <a:xfrm>
            <a:off x="-3669005" y="2817806"/>
            <a:ext cx="32085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Дубна,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Объединенный институт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ядерных исследований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37;p11">
            <a:extLst>
              <a:ext uri="{FF2B5EF4-FFF2-40B4-BE49-F238E27FC236}">
                <a16:creationId xmlns:a16="http://schemas.microsoft.com/office/drawing/2014/main" id="{6C5E6B0F-7A19-FD50-4161-E37BADC6BE84}"/>
              </a:ext>
            </a:extLst>
          </p:cNvPr>
          <p:cNvSpPr/>
          <p:nvPr/>
        </p:nvSpPr>
        <p:spPr>
          <a:xfrm rot="5400000">
            <a:off x="6927109" y="608627"/>
            <a:ext cx="4244638" cy="5760245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38;p11">
            <a:extLst>
              <a:ext uri="{FF2B5EF4-FFF2-40B4-BE49-F238E27FC236}">
                <a16:creationId xmlns:a16="http://schemas.microsoft.com/office/drawing/2014/main" id="{8A7CF48D-FFA5-F24C-7E54-65DB90D843E3}"/>
              </a:ext>
            </a:extLst>
          </p:cNvPr>
          <p:cNvSpPr txBox="1"/>
          <p:nvPr/>
        </p:nvSpPr>
        <p:spPr>
          <a:xfrm>
            <a:off x="6376937" y="2133206"/>
            <a:ext cx="5497922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Сверхмощный лазерный комплекс PEARL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помогает изучать сложные физические процессы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◊"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определять точные значения микроскопических расстояний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endParaRPr sz="8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◊"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отслеживать гравитационные волны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endParaRPr sz="8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◊"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находить новые месторождения руды, газа и нефти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0" name="Google Shape;439;p11">
            <a:extLst>
              <a:ext uri="{FF2B5EF4-FFF2-40B4-BE49-F238E27FC236}">
                <a16:creationId xmlns:a16="http://schemas.microsoft.com/office/drawing/2014/main" id="{46CD08D9-4B5A-2F4D-68FC-711FE60C8744}"/>
              </a:ext>
            </a:extLst>
          </p:cNvPr>
          <p:cNvSpPr txBox="1"/>
          <p:nvPr/>
        </p:nvSpPr>
        <p:spPr>
          <a:xfrm>
            <a:off x="6389100" y="1549717"/>
            <a:ext cx="51196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2006 год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1" name="Google Shape;440;p11">
            <a:extLst>
              <a:ext uri="{FF2B5EF4-FFF2-40B4-BE49-F238E27FC236}">
                <a16:creationId xmlns:a16="http://schemas.microsoft.com/office/drawing/2014/main" id="{21A467B8-E831-9D58-CDA5-2E463861FD2B}"/>
              </a:ext>
            </a:extLst>
          </p:cNvPr>
          <p:cNvSpPr/>
          <p:nvPr/>
        </p:nvSpPr>
        <p:spPr>
          <a:xfrm rot="5400000">
            <a:off x="3516957" y="2843810"/>
            <a:ext cx="874626" cy="3722001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441;p11">
            <a:extLst>
              <a:ext uri="{FF2B5EF4-FFF2-40B4-BE49-F238E27FC236}">
                <a16:creationId xmlns:a16="http://schemas.microsoft.com/office/drawing/2014/main" id="{3CEA40A0-06C3-7ADB-5EA4-4A6DFD1F8768}"/>
              </a:ext>
            </a:extLst>
          </p:cNvPr>
          <p:cNvSpPr txBox="1"/>
          <p:nvPr/>
        </p:nvSpPr>
        <p:spPr>
          <a:xfrm>
            <a:off x="3518275" y="4412422"/>
            <a:ext cx="18528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Промышленный лазер </a:t>
            </a:r>
            <a:endParaRPr sz="16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24" name="Google Shape;443;p11">
            <a:extLst>
              <a:ext uri="{FF2B5EF4-FFF2-40B4-BE49-F238E27FC236}">
                <a16:creationId xmlns:a16="http://schemas.microsoft.com/office/drawing/2014/main" id="{3A44435C-9F20-07D0-F488-F730519A03B9}"/>
              </a:ext>
            </a:extLst>
          </p:cNvPr>
          <p:cNvSpPr/>
          <p:nvPr/>
        </p:nvSpPr>
        <p:spPr>
          <a:xfrm rot="5400000">
            <a:off x="3516957" y="602329"/>
            <a:ext cx="874626" cy="3722001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445;p11">
            <a:extLst>
              <a:ext uri="{FF2B5EF4-FFF2-40B4-BE49-F238E27FC236}">
                <a16:creationId xmlns:a16="http://schemas.microsoft.com/office/drawing/2014/main" id="{1343E6B2-743A-4C99-BA40-EE1E17A38BC9}"/>
              </a:ext>
            </a:extLst>
          </p:cNvPr>
          <p:cNvSpPr txBox="1"/>
          <p:nvPr/>
        </p:nvSpPr>
        <p:spPr>
          <a:xfrm>
            <a:off x="3518275" y="2303469"/>
            <a:ext cx="21778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Фонарик-лазер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7" name="Google Shape;413;p10">
            <a:extLst>
              <a:ext uri="{FF2B5EF4-FFF2-40B4-BE49-F238E27FC236}">
                <a16:creationId xmlns:a16="http://schemas.microsoft.com/office/drawing/2014/main" id="{DCDB2F4D-D8F8-EFE2-B385-EC6C2E2CE1E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5237" y="1366429"/>
            <a:ext cx="2722510" cy="211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Изображение выглядит как машина, в помещении, инжиниринг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3F2B4CA2-EE2B-BC47-763F-CCF69C96E7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2710"/>
          <a:stretch/>
        </p:blipFill>
        <p:spPr>
          <a:xfrm>
            <a:off x="605237" y="3687718"/>
            <a:ext cx="2738148" cy="2089933"/>
          </a:xfrm>
          <a:prstGeom prst="roundRect">
            <a:avLst>
              <a:gd name="adj" fmla="val 54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1343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1;p12">
            <a:extLst>
              <a:ext uri="{FF2B5EF4-FFF2-40B4-BE49-F238E27FC236}">
                <a16:creationId xmlns:a16="http://schemas.microsoft.com/office/drawing/2014/main" id="{00AEDE7A-812E-9ECA-97E1-16E687D51CFF}"/>
              </a:ext>
            </a:extLst>
          </p:cNvPr>
          <p:cNvSpPr/>
          <p:nvPr/>
        </p:nvSpPr>
        <p:spPr>
          <a:xfrm>
            <a:off x="10372252" y="-1825569"/>
            <a:ext cx="3459362" cy="162231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452;p12">
            <a:extLst>
              <a:ext uri="{FF2B5EF4-FFF2-40B4-BE49-F238E27FC236}">
                <a16:creationId xmlns:a16="http://schemas.microsoft.com/office/drawing/2014/main" id="{AC76FF7E-71DF-6709-6858-95E93983D0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566" r="16850" b="19886"/>
          <a:stretch/>
        </p:blipFill>
        <p:spPr>
          <a:xfrm>
            <a:off x="-105433" y="-62327"/>
            <a:ext cx="12402866" cy="70242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3;p12">
            <a:extLst>
              <a:ext uri="{FF2B5EF4-FFF2-40B4-BE49-F238E27FC236}">
                <a16:creationId xmlns:a16="http://schemas.microsoft.com/office/drawing/2014/main" id="{85E1990D-EE2C-DA2B-85D7-22B9DA7CFFCE}"/>
              </a:ext>
            </a:extLst>
          </p:cNvPr>
          <p:cNvSpPr/>
          <p:nvPr/>
        </p:nvSpPr>
        <p:spPr>
          <a:xfrm>
            <a:off x="-24112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6" name="Google Shape;455;p12">
            <a:extLst>
              <a:ext uri="{FF2B5EF4-FFF2-40B4-BE49-F238E27FC236}">
                <a16:creationId xmlns:a16="http://schemas.microsoft.com/office/drawing/2014/main" id="{E90DAD4D-EC7D-EB44-5249-B2D9AE23A5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56;p12">
            <a:extLst>
              <a:ext uri="{FF2B5EF4-FFF2-40B4-BE49-F238E27FC236}">
                <a16:creationId xmlns:a16="http://schemas.microsoft.com/office/drawing/2014/main" id="{B7A870F7-B337-EBE4-75E6-C47B54A48F23}"/>
              </a:ext>
            </a:extLst>
          </p:cNvPr>
          <p:cNvSpPr txBox="1"/>
          <p:nvPr/>
        </p:nvSpPr>
        <p:spPr>
          <a:xfrm>
            <a:off x="1160409" y="127392"/>
            <a:ext cx="75168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Космос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458;p12">
            <a:extLst>
              <a:ext uri="{FF2B5EF4-FFF2-40B4-BE49-F238E27FC236}">
                <a16:creationId xmlns:a16="http://schemas.microsoft.com/office/drawing/2014/main" id="{256231AA-A765-CBDB-7735-0486818F7B92}"/>
              </a:ext>
            </a:extLst>
          </p:cNvPr>
          <p:cNvSpPr/>
          <p:nvPr/>
        </p:nvSpPr>
        <p:spPr>
          <a:xfrm rot="5400000">
            <a:off x="5102285" y="-3039503"/>
            <a:ext cx="1782501" cy="9926778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59;p12">
            <a:extLst>
              <a:ext uri="{FF2B5EF4-FFF2-40B4-BE49-F238E27FC236}">
                <a16:creationId xmlns:a16="http://schemas.microsoft.com/office/drawing/2014/main" id="{97A1FC4E-350B-E46A-A468-8462B9CCBE93}"/>
              </a:ext>
            </a:extLst>
          </p:cNvPr>
          <p:cNvSpPr/>
          <p:nvPr/>
        </p:nvSpPr>
        <p:spPr>
          <a:xfrm rot="5400000">
            <a:off x="5557246" y="-1538692"/>
            <a:ext cx="881184" cy="99353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60;p12">
            <a:extLst>
              <a:ext uri="{FF2B5EF4-FFF2-40B4-BE49-F238E27FC236}">
                <a16:creationId xmlns:a16="http://schemas.microsoft.com/office/drawing/2014/main" id="{014B42A3-779B-0077-BF05-F8C185DC36C8}"/>
              </a:ext>
            </a:extLst>
          </p:cNvPr>
          <p:cNvSpPr txBox="1"/>
          <p:nvPr/>
        </p:nvSpPr>
        <p:spPr>
          <a:xfrm>
            <a:off x="1199541" y="3215977"/>
            <a:ext cx="73957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Сегодня Россия сохраняет статус </a:t>
            </a: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космической державы. </a:t>
            </a:r>
            <a:endParaRPr sz="24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2" name="Google Shape;461;p12">
            <a:extLst>
              <a:ext uri="{FF2B5EF4-FFF2-40B4-BE49-F238E27FC236}">
                <a16:creationId xmlns:a16="http://schemas.microsoft.com/office/drawing/2014/main" id="{E6B29199-3A80-44B5-D0D8-0BA36C2E7E06}"/>
              </a:ext>
            </a:extLst>
          </p:cNvPr>
          <p:cNvSpPr/>
          <p:nvPr/>
        </p:nvSpPr>
        <p:spPr>
          <a:xfrm rot="5400000">
            <a:off x="5146827" y="-51356"/>
            <a:ext cx="1693414" cy="9926779"/>
          </a:xfrm>
          <a:prstGeom prst="roundRect">
            <a:avLst>
              <a:gd name="adj" fmla="val 3296"/>
            </a:avLst>
          </a:prstGeom>
          <a:solidFill>
            <a:srgbClr val="579AEA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62;p12">
            <a:extLst>
              <a:ext uri="{FF2B5EF4-FFF2-40B4-BE49-F238E27FC236}">
                <a16:creationId xmlns:a16="http://schemas.microsoft.com/office/drawing/2014/main" id="{8985B08E-D8FE-AE39-882A-FC6A54032275}"/>
              </a:ext>
            </a:extLst>
          </p:cNvPr>
          <p:cNvSpPr txBox="1"/>
          <p:nvPr/>
        </p:nvSpPr>
        <p:spPr>
          <a:xfrm>
            <a:off x="1224612" y="4614470"/>
            <a:ext cx="94870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2022 году на МКС успешно опробовали 3D-печать.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случае поломки ждать посылки с Земли не придется — все детали можно сделать на борту.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4" name="Google Shape;463;p12">
            <a:extLst>
              <a:ext uri="{FF2B5EF4-FFF2-40B4-BE49-F238E27FC236}">
                <a16:creationId xmlns:a16="http://schemas.microsoft.com/office/drawing/2014/main" id="{E211CABA-D5B7-1D51-D207-A790601B8070}"/>
              </a:ext>
            </a:extLst>
          </p:cNvPr>
          <p:cNvSpPr txBox="1"/>
          <p:nvPr/>
        </p:nvSpPr>
        <p:spPr>
          <a:xfrm>
            <a:off x="1160409" y="1416055"/>
            <a:ext cx="922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Еще в 2002 году прибор ХЕНД, разработанный в Институте космических исследований РАН, обнаружил водяной лед на Марсе. </a:t>
            </a:r>
            <a:endParaRPr sz="20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Это значит, что на Красной планете может быть жизнь!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5" name="Google Shape;464;p12">
            <a:extLst>
              <a:ext uri="{FF2B5EF4-FFF2-40B4-BE49-F238E27FC236}">
                <a16:creationId xmlns:a16="http://schemas.microsoft.com/office/drawing/2014/main" id="{A1CDDD36-F07C-3DB6-A37C-71CC20B27D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6260" y="1941818"/>
            <a:ext cx="2931984" cy="29319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65;p12">
            <a:extLst>
              <a:ext uri="{FF2B5EF4-FFF2-40B4-BE49-F238E27FC236}">
                <a16:creationId xmlns:a16="http://schemas.microsoft.com/office/drawing/2014/main" id="{CDBEF6F0-576A-A8A8-4FE0-E872D3AEF1D3}"/>
              </a:ext>
            </a:extLst>
          </p:cNvPr>
          <p:cNvSpPr txBox="1"/>
          <p:nvPr/>
        </p:nvSpPr>
        <p:spPr>
          <a:xfrm>
            <a:off x="1480300" y="4209658"/>
            <a:ext cx="2437033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Интересный факт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7" name="Google Shape;466;p12">
            <a:extLst>
              <a:ext uri="{FF2B5EF4-FFF2-40B4-BE49-F238E27FC236}">
                <a16:creationId xmlns:a16="http://schemas.microsoft.com/office/drawing/2014/main" id="{D6298AEA-5C98-64FF-0E5E-590A20A432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262124" y="4268860"/>
            <a:ext cx="218176" cy="27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42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72;p13">
            <a:extLst>
              <a:ext uri="{FF2B5EF4-FFF2-40B4-BE49-F238E27FC236}">
                <a16:creationId xmlns:a16="http://schemas.microsoft.com/office/drawing/2014/main" id="{378070FC-843A-889F-CADC-CC0BB60487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34" y="3657600"/>
            <a:ext cx="595810" cy="57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73;p13">
            <a:extLst>
              <a:ext uri="{FF2B5EF4-FFF2-40B4-BE49-F238E27FC236}">
                <a16:creationId xmlns:a16="http://schemas.microsoft.com/office/drawing/2014/main" id="{02502CE1-EDB4-34EF-B8A8-31F041C8CD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9541" y="1788285"/>
            <a:ext cx="595810" cy="82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74;p13">
            <a:extLst>
              <a:ext uri="{FF2B5EF4-FFF2-40B4-BE49-F238E27FC236}">
                <a16:creationId xmlns:a16="http://schemas.microsoft.com/office/drawing/2014/main" id="{99AFFCFE-F212-2326-D0B1-DA7F6A4C6C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566" r="16850" b="19886"/>
          <a:stretch/>
        </p:blipFill>
        <p:spPr>
          <a:xfrm>
            <a:off x="-105433" y="-72471"/>
            <a:ext cx="12402866" cy="70242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75;p13">
            <a:extLst>
              <a:ext uri="{FF2B5EF4-FFF2-40B4-BE49-F238E27FC236}">
                <a16:creationId xmlns:a16="http://schemas.microsoft.com/office/drawing/2014/main" id="{10538063-E1B8-4B44-9DFD-F79A220BEA6B}"/>
              </a:ext>
            </a:extLst>
          </p:cNvPr>
          <p:cNvSpPr/>
          <p:nvPr/>
        </p:nvSpPr>
        <p:spPr>
          <a:xfrm>
            <a:off x="-18873395" y="-6999422"/>
            <a:ext cx="34254452" cy="1606411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76;p13">
            <a:extLst>
              <a:ext uri="{FF2B5EF4-FFF2-40B4-BE49-F238E27FC236}">
                <a16:creationId xmlns:a16="http://schemas.microsoft.com/office/drawing/2014/main" id="{E410A447-4507-1A79-3F35-15C81277F6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4526" t="7284" r="26238" b="70929"/>
          <a:stretch/>
        </p:blipFill>
        <p:spPr>
          <a:xfrm rot="7181832">
            <a:off x="7000573" y="6272894"/>
            <a:ext cx="756629" cy="70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7;p13">
            <a:extLst>
              <a:ext uri="{FF2B5EF4-FFF2-40B4-BE49-F238E27FC236}">
                <a16:creationId xmlns:a16="http://schemas.microsoft.com/office/drawing/2014/main" id="{03F24F00-0D43-CDB8-2326-8C83E08437B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080" t="7374" r="50683" b="70837"/>
          <a:stretch/>
        </p:blipFill>
        <p:spPr>
          <a:xfrm>
            <a:off x="9088352" y="5539018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8;p13">
            <a:extLst>
              <a:ext uri="{FF2B5EF4-FFF2-40B4-BE49-F238E27FC236}">
                <a16:creationId xmlns:a16="http://schemas.microsoft.com/office/drawing/2014/main" id="{FA9AF422-8035-3224-1CEF-3EB8010E0F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2595" t="28212" r="28169" b="50000"/>
          <a:stretch/>
        </p:blipFill>
        <p:spPr>
          <a:xfrm rot="5400000">
            <a:off x="10285423" y="2920158"/>
            <a:ext cx="809291" cy="75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79;p13">
            <a:extLst>
              <a:ext uri="{FF2B5EF4-FFF2-40B4-BE49-F238E27FC236}">
                <a16:creationId xmlns:a16="http://schemas.microsoft.com/office/drawing/2014/main" id="{48BA9918-DDD5-0430-D9DC-B153A95AEAB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8413" t="72433" r="72351" b="5780"/>
          <a:stretch/>
        </p:blipFill>
        <p:spPr>
          <a:xfrm rot="19505388">
            <a:off x="8583137" y="348201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80;p13">
            <a:extLst>
              <a:ext uri="{FF2B5EF4-FFF2-40B4-BE49-F238E27FC236}">
                <a16:creationId xmlns:a16="http://schemas.microsoft.com/office/drawing/2014/main" id="{A4C8AFB4-3647-FCEB-E1C5-6B755B75AB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2472" t="71643" r="8292" b="6569"/>
          <a:stretch/>
        </p:blipFill>
        <p:spPr>
          <a:xfrm>
            <a:off x="10884081" y="1839731"/>
            <a:ext cx="367225" cy="34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81;p13">
            <a:extLst>
              <a:ext uri="{FF2B5EF4-FFF2-40B4-BE49-F238E27FC236}">
                <a16:creationId xmlns:a16="http://schemas.microsoft.com/office/drawing/2014/main" id="{24AA1DF0-FD50-6913-4588-8616A2FA03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567" t="7283" r="70197" b="70930"/>
          <a:stretch/>
        </p:blipFill>
        <p:spPr>
          <a:xfrm rot="1214167">
            <a:off x="142136" y="1834603"/>
            <a:ext cx="1231197" cy="114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82;p13">
            <a:extLst>
              <a:ext uri="{FF2B5EF4-FFF2-40B4-BE49-F238E27FC236}">
                <a16:creationId xmlns:a16="http://schemas.microsoft.com/office/drawing/2014/main" id="{F280B6FD-766D-44B7-0A50-36C18032FB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8516" t="72524" r="52248" b="5688"/>
          <a:stretch/>
        </p:blipFill>
        <p:spPr>
          <a:xfrm rot="20557697">
            <a:off x="11088477" y="5230848"/>
            <a:ext cx="833886" cy="77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83;p13">
            <a:extLst>
              <a:ext uri="{FF2B5EF4-FFF2-40B4-BE49-F238E27FC236}">
                <a16:creationId xmlns:a16="http://schemas.microsoft.com/office/drawing/2014/main" id="{0062D8C9-4A36-9C46-C8A5-2A8F09618D73}"/>
              </a:ext>
            </a:extLst>
          </p:cNvPr>
          <p:cNvSpPr/>
          <p:nvPr/>
        </p:nvSpPr>
        <p:spPr>
          <a:xfrm>
            <a:off x="-12056" y="-20772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5" name="Google Shape;485;p13">
            <a:extLst>
              <a:ext uri="{FF2B5EF4-FFF2-40B4-BE49-F238E27FC236}">
                <a16:creationId xmlns:a16="http://schemas.microsoft.com/office/drawing/2014/main" id="{BCDB1970-D23F-CC4B-1177-30CF412E67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86;p13">
            <a:extLst>
              <a:ext uri="{FF2B5EF4-FFF2-40B4-BE49-F238E27FC236}">
                <a16:creationId xmlns:a16="http://schemas.microsoft.com/office/drawing/2014/main" id="{8E6B7800-8CB5-C6C4-B6D5-8C04D9EAFB26}"/>
              </a:ext>
            </a:extLst>
          </p:cNvPr>
          <p:cNvSpPr txBox="1"/>
          <p:nvPr/>
        </p:nvSpPr>
        <p:spPr>
          <a:xfrm>
            <a:off x="1160408" y="127392"/>
            <a:ext cx="104524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Наука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7" name="Google Shape;487;p13">
            <a:extLst>
              <a:ext uri="{FF2B5EF4-FFF2-40B4-BE49-F238E27FC236}">
                <a16:creationId xmlns:a16="http://schemas.microsoft.com/office/drawing/2014/main" id="{0C82E4C7-5865-7A53-16BD-7E6BC2A1F8BB}"/>
              </a:ext>
            </a:extLst>
          </p:cNvPr>
          <p:cNvSpPr/>
          <p:nvPr/>
        </p:nvSpPr>
        <p:spPr>
          <a:xfrm rot="5400000">
            <a:off x="1773102" y="277310"/>
            <a:ext cx="4709687" cy="6374507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88;p13">
            <a:extLst>
              <a:ext uri="{FF2B5EF4-FFF2-40B4-BE49-F238E27FC236}">
                <a16:creationId xmlns:a16="http://schemas.microsoft.com/office/drawing/2014/main" id="{D5F64CE5-E796-9569-BB46-B1E9DBC52F63}"/>
              </a:ext>
            </a:extLst>
          </p:cNvPr>
          <p:cNvSpPr txBox="1"/>
          <p:nvPr/>
        </p:nvSpPr>
        <p:spPr>
          <a:xfrm>
            <a:off x="1235923" y="2679995"/>
            <a:ext cx="62112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◊"/>
            </a:pP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доказали небиологическое происхождение нефти и газа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endParaRPr sz="8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◊"/>
            </a:pP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получили магнитное поле </a:t>
            </a:r>
            <a:endParaRPr sz="22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     </a:t>
            </a: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миллионы раз сильнее земного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◊"/>
            </a:pP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добыли первые образцы воды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из реликтового озера Восток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9" name="Google Shape;489;p13">
            <a:extLst>
              <a:ext uri="{FF2B5EF4-FFF2-40B4-BE49-F238E27FC236}">
                <a16:creationId xmlns:a16="http://schemas.microsoft.com/office/drawing/2014/main" id="{2E1EE311-D149-D1C0-FB8F-5FF2FA4E288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88668" y="-558150"/>
            <a:ext cx="1590784" cy="159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90;p13">
            <a:extLst>
              <a:ext uri="{FF2B5EF4-FFF2-40B4-BE49-F238E27FC236}">
                <a16:creationId xmlns:a16="http://schemas.microsoft.com/office/drawing/2014/main" id="{52626DAA-5F84-DF55-1B87-2BCFB8BFD8B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28269" y="1099136"/>
            <a:ext cx="3394666" cy="22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91;p13">
            <a:extLst>
              <a:ext uri="{FF2B5EF4-FFF2-40B4-BE49-F238E27FC236}">
                <a16:creationId xmlns:a16="http://schemas.microsoft.com/office/drawing/2014/main" id="{2B81BF29-E2B9-79E5-B10F-56C844EF383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9060"/>
          <a:stretch/>
        </p:blipFill>
        <p:spPr>
          <a:xfrm>
            <a:off x="7742243" y="3559002"/>
            <a:ext cx="3401373" cy="2249820"/>
          </a:xfrm>
          <a:prstGeom prst="roundRect">
            <a:avLst>
              <a:gd name="adj" fmla="val 4478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22" name="Google Shape;492;p13">
            <a:extLst>
              <a:ext uri="{FF2B5EF4-FFF2-40B4-BE49-F238E27FC236}">
                <a16:creationId xmlns:a16="http://schemas.microsoft.com/office/drawing/2014/main" id="{71C84AE5-D581-582C-D634-C185980AAA9D}"/>
              </a:ext>
            </a:extLst>
          </p:cNvPr>
          <p:cNvSpPr txBox="1"/>
          <p:nvPr/>
        </p:nvSpPr>
        <p:spPr>
          <a:xfrm>
            <a:off x="1279044" y="1657134"/>
            <a:ext cx="61679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Другие важные открытия российских ученых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4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8;p14">
            <a:extLst>
              <a:ext uri="{FF2B5EF4-FFF2-40B4-BE49-F238E27FC236}">
                <a16:creationId xmlns:a16="http://schemas.microsoft.com/office/drawing/2014/main" id="{ED32E9A4-EA77-0417-077B-B729088943B6}"/>
              </a:ext>
            </a:extLst>
          </p:cNvPr>
          <p:cNvSpPr/>
          <p:nvPr/>
        </p:nvSpPr>
        <p:spPr>
          <a:xfrm>
            <a:off x="-6562648" y="-3796869"/>
            <a:ext cx="34254452" cy="1606411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99;p14">
            <a:extLst>
              <a:ext uri="{FF2B5EF4-FFF2-40B4-BE49-F238E27FC236}">
                <a16:creationId xmlns:a16="http://schemas.microsoft.com/office/drawing/2014/main" id="{97BCE1D6-14A4-21B3-AABC-E4F722BBAC2F}"/>
              </a:ext>
            </a:extLst>
          </p:cNvPr>
          <p:cNvSpPr/>
          <p:nvPr/>
        </p:nvSpPr>
        <p:spPr>
          <a:xfrm>
            <a:off x="-12056" y="-20772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" name="Google Shape;500;p14">
            <a:extLst>
              <a:ext uri="{FF2B5EF4-FFF2-40B4-BE49-F238E27FC236}">
                <a16:creationId xmlns:a16="http://schemas.microsoft.com/office/drawing/2014/main" id="{FD9DB39E-5FD9-E111-CAB9-7E5D76AC00BA}"/>
              </a:ext>
            </a:extLst>
          </p:cNvPr>
          <p:cNvSpPr/>
          <p:nvPr/>
        </p:nvSpPr>
        <p:spPr>
          <a:xfrm rot="5400000">
            <a:off x="3998894" y="326485"/>
            <a:ext cx="2129742" cy="8135766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501;p14">
            <a:extLst>
              <a:ext uri="{FF2B5EF4-FFF2-40B4-BE49-F238E27FC236}">
                <a16:creationId xmlns:a16="http://schemas.microsoft.com/office/drawing/2014/main" id="{F0AF677E-30D4-6B5F-487D-3418FBB8EB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02;p14">
            <a:extLst>
              <a:ext uri="{FF2B5EF4-FFF2-40B4-BE49-F238E27FC236}">
                <a16:creationId xmlns:a16="http://schemas.microsoft.com/office/drawing/2014/main" id="{46592D43-566B-FCBC-4777-4D93E2F0AB08}"/>
              </a:ext>
            </a:extLst>
          </p:cNvPr>
          <p:cNvSpPr txBox="1"/>
          <p:nvPr/>
        </p:nvSpPr>
        <p:spPr>
          <a:xfrm>
            <a:off x="1160408" y="127392"/>
            <a:ext cx="104524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Наука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7" name="Google Shape;503;p14">
            <a:extLst>
              <a:ext uri="{FF2B5EF4-FFF2-40B4-BE49-F238E27FC236}">
                <a16:creationId xmlns:a16="http://schemas.microsoft.com/office/drawing/2014/main" id="{B4EA80CE-0B84-8606-FE97-F046EACB75B8}"/>
              </a:ext>
            </a:extLst>
          </p:cNvPr>
          <p:cNvSpPr/>
          <p:nvPr/>
        </p:nvSpPr>
        <p:spPr>
          <a:xfrm rot="5400000">
            <a:off x="3663810" y="-1246438"/>
            <a:ext cx="1626217" cy="696206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04;p14">
            <a:extLst>
              <a:ext uri="{FF2B5EF4-FFF2-40B4-BE49-F238E27FC236}">
                <a16:creationId xmlns:a16="http://schemas.microsoft.com/office/drawing/2014/main" id="{2D5BF323-53FD-DA27-3D6C-B9C2093FDADF}"/>
              </a:ext>
            </a:extLst>
          </p:cNvPr>
          <p:cNvSpPr txBox="1"/>
          <p:nvPr/>
        </p:nvSpPr>
        <p:spPr>
          <a:xfrm>
            <a:off x="1160408" y="1572873"/>
            <a:ext cx="64593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8 февраля 2023 года на заседании Совета по науке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образованию Владимир Путин обозначил направление работы в сфере науки на ближайшие десятилетия: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505;p14">
            <a:extLst>
              <a:ext uri="{FF2B5EF4-FFF2-40B4-BE49-F238E27FC236}">
                <a16:creationId xmlns:a16="http://schemas.microsoft.com/office/drawing/2014/main" id="{277AB574-56DB-C0D5-8549-CC77846D6D60}"/>
              </a:ext>
            </a:extLst>
          </p:cNvPr>
          <p:cNvSpPr txBox="1"/>
          <p:nvPr/>
        </p:nvSpPr>
        <p:spPr>
          <a:xfrm>
            <a:off x="1124905" y="3566610"/>
            <a:ext cx="66561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«Мы должны фокусироваться на достижении национальных целей развития, учитывать </a:t>
            </a:r>
            <a:endParaRPr sz="2000" i="1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фактор внешнего давления, а значит, </a:t>
            </a:r>
            <a:endParaRPr sz="2000" i="1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предельно внимательно относиться к выбору наших научно-технологических приоритетов»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0" name="Google Shape;506;p14">
            <a:extLst>
              <a:ext uri="{FF2B5EF4-FFF2-40B4-BE49-F238E27FC236}">
                <a16:creationId xmlns:a16="http://schemas.microsoft.com/office/drawing/2014/main" id="{B28D6223-E5FC-B12E-7C6C-719A8F1F28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026" y="1798768"/>
            <a:ext cx="6267758" cy="5137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0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9;p17">
            <a:extLst>
              <a:ext uri="{FF2B5EF4-FFF2-40B4-BE49-F238E27FC236}">
                <a16:creationId xmlns:a16="http://schemas.microsoft.com/office/drawing/2014/main" id="{9F705877-8F95-5B23-29D3-FCC65E2E04D6}"/>
              </a:ext>
            </a:extLst>
          </p:cNvPr>
          <p:cNvSpPr/>
          <p:nvPr/>
        </p:nvSpPr>
        <p:spPr>
          <a:xfrm>
            <a:off x="-5784848" y="-2643509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BAAB91-BC23-7267-F646-FDA50523C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988122">
            <a:off x="8945494" y="417696"/>
            <a:ext cx="737850" cy="737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207023-E4BC-2EB1-289D-210F71711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49298">
            <a:off x="5308795" y="427379"/>
            <a:ext cx="653455" cy="6534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608EBE-3702-7F48-B7D3-161AECECE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58705">
            <a:off x="682797" y="6024209"/>
            <a:ext cx="498792" cy="4987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1CB5B91-2F66-B075-478F-7542BBC86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202290">
            <a:off x="11115159" y="1839465"/>
            <a:ext cx="498792" cy="4987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F5E59A-0C27-4173-9BBF-A35ED2F8AA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4109">
            <a:off x="1494001" y="5785508"/>
            <a:ext cx="511899" cy="5118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EDA162-4B64-F9BF-54FC-D3E17751FD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787602">
            <a:off x="11140019" y="4724209"/>
            <a:ext cx="498792" cy="4987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CF3BC78-4570-890C-DC32-30519029C5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18257">
            <a:off x="238366" y="5154518"/>
            <a:ext cx="392836" cy="392836"/>
          </a:xfrm>
          <a:prstGeom prst="rect">
            <a:avLst/>
          </a:prstGeom>
        </p:spPr>
      </p:pic>
      <p:sp>
        <p:nvSpPr>
          <p:cNvPr id="3" name="Google Shape;560;p17">
            <a:extLst>
              <a:ext uri="{FF2B5EF4-FFF2-40B4-BE49-F238E27FC236}">
                <a16:creationId xmlns:a16="http://schemas.microsoft.com/office/drawing/2014/main" id="{62AF7578-AE98-EA76-56CB-67A2351BBD78}"/>
              </a:ext>
            </a:extLst>
          </p:cNvPr>
          <p:cNvSpPr/>
          <p:nvPr/>
        </p:nvSpPr>
        <p:spPr>
          <a:xfrm>
            <a:off x="0" y="-93639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561;p17">
            <a:extLst>
              <a:ext uri="{FF2B5EF4-FFF2-40B4-BE49-F238E27FC236}">
                <a16:creationId xmlns:a16="http://schemas.microsoft.com/office/drawing/2014/main" id="{B8CC6687-3DB1-EEE9-8130-ACB0AE22642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62;p17">
            <a:extLst>
              <a:ext uri="{FF2B5EF4-FFF2-40B4-BE49-F238E27FC236}">
                <a16:creationId xmlns:a16="http://schemas.microsoft.com/office/drawing/2014/main" id="{451E4752-9B54-0D92-752F-0BA13C5EE798}"/>
              </a:ext>
            </a:extLst>
          </p:cNvPr>
          <p:cNvSpPr txBox="1"/>
          <p:nvPr/>
        </p:nvSpPr>
        <p:spPr>
          <a:xfrm>
            <a:off x="1160408" y="127392"/>
            <a:ext cx="31103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Медицина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563;p17">
            <a:extLst>
              <a:ext uri="{FF2B5EF4-FFF2-40B4-BE49-F238E27FC236}">
                <a16:creationId xmlns:a16="http://schemas.microsoft.com/office/drawing/2014/main" id="{8BC6279A-DDCE-34E3-D97A-ED50BA52C795}"/>
              </a:ext>
            </a:extLst>
          </p:cNvPr>
          <p:cNvSpPr/>
          <p:nvPr/>
        </p:nvSpPr>
        <p:spPr>
          <a:xfrm rot="5400000">
            <a:off x="3125326" y="-1160076"/>
            <a:ext cx="4423975" cy="954031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564;p17">
            <a:extLst>
              <a:ext uri="{FF2B5EF4-FFF2-40B4-BE49-F238E27FC236}">
                <a16:creationId xmlns:a16="http://schemas.microsoft.com/office/drawing/2014/main" id="{ED207FFF-DC3C-0119-C142-EC0786D7DB62}"/>
              </a:ext>
            </a:extLst>
          </p:cNvPr>
          <p:cNvSpPr txBox="1"/>
          <p:nvPr/>
        </p:nvSpPr>
        <p:spPr>
          <a:xfrm>
            <a:off x="966499" y="1470870"/>
            <a:ext cx="9010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закрыто более 2000 больниц с общей численностью коек в 300 000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закрыто 100 станций скорой медицинской помощи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время прибытия бригады медиков увеличилось в два раза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у каждого участкового врача нагрузка возросла в два раза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задолженность медикам по зарплате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5877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исчислялась триллионами рублей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смертность к 1994 году в 1,5 раза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5877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превышала рождаемость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565;p17">
            <a:extLst>
              <a:ext uri="{FF2B5EF4-FFF2-40B4-BE49-F238E27FC236}">
                <a16:creationId xmlns:a16="http://schemas.microsoft.com/office/drawing/2014/main" id="{A6B825E2-C4C4-9FA2-F6D0-751B40FB307B}"/>
              </a:ext>
            </a:extLst>
          </p:cNvPr>
          <p:cNvSpPr txBox="1"/>
          <p:nvPr/>
        </p:nvSpPr>
        <p:spPr>
          <a:xfrm>
            <a:off x="1225101" y="817295"/>
            <a:ext cx="5863778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1990-е годы</a:t>
            </a:r>
            <a:endParaRPr sz="2000" b="1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pic>
        <p:nvPicPr>
          <p:cNvPr id="9" name="Google Shape;566;p17">
            <a:extLst>
              <a:ext uri="{FF2B5EF4-FFF2-40B4-BE49-F238E27FC236}">
                <a16:creationId xmlns:a16="http://schemas.microsoft.com/office/drawing/2014/main" id="{48BA6976-1FAE-055B-42A7-5F36C8A216FA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11967"/>
          <a:stretch/>
        </p:blipFill>
        <p:spPr>
          <a:xfrm>
            <a:off x="6176860" y="3831041"/>
            <a:ext cx="4431300" cy="26025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03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72;p18">
            <a:extLst>
              <a:ext uri="{FF2B5EF4-FFF2-40B4-BE49-F238E27FC236}">
                <a16:creationId xmlns:a16="http://schemas.microsoft.com/office/drawing/2014/main" id="{FB59A1D9-4CEF-1EDE-A1CA-6A671C39FAA9}"/>
              </a:ext>
            </a:extLst>
          </p:cNvPr>
          <p:cNvSpPr/>
          <p:nvPr/>
        </p:nvSpPr>
        <p:spPr>
          <a:xfrm>
            <a:off x="-5086861" y="-1501723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7D47B67-65BB-5B61-CBE1-362DE7DF1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988122">
            <a:off x="478031" y="5776260"/>
            <a:ext cx="645525" cy="6455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0B9FD2C-1EBC-14D7-0E12-7DE8CA771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479256">
            <a:off x="6737603" y="213545"/>
            <a:ext cx="491646" cy="4916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884BE1-E6FD-620C-DE0B-500761876D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99985">
            <a:off x="11174875" y="5977542"/>
            <a:ext cx="498792" cy="49879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FB92CBF-3E65-3AE7-C8EF-B148D7DF9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688627">
            <a:off x="11320412" y="2614512"/>
            <a:ext cx="498792" cy="49879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0DDF84-0DA5-C59F-6491-902395B040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4109">
            <a:off x="9293900" y="5933280"/>
            <a:ext cx="511899" cy="51189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72F6A1E-9FFA-2FA0-629B-0563663F8C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787602">
            <a:off x="11140019" y="4724209"/>
            <a:ext cx="498792" cy="49879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BC1B37C-7E46-6B71-F457-D7BDF4C152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18257">
            <a:off x="8040257" y="334247"/>
            <a:ext cx="392836" cy="392836"/>
          </a:xfrm>
          <a:prstGeom prst="rect">
            <a:avLst/>
          </a:prstGeom>
        </p:spPr>
      </p:pic>
      <p:sp>
        <p:nvSpPr>
          <p:cNvPr id="6" name="Google Shape;576;p18">
            <a:extLst>
              <a:ext uri="{FF2B5EF4-FFF2-40B4-BE49-F238E27FC236}">
                <a16:creationId xmlns:a16="http://schemas.microsoft.com/office/drawing/2014/main" id="{32FF1DE0-A101-A34B-6AAD-A560CDF268F2}"/>
              </a:ext>
            </a:extLst>
          </p:cNvPr>
          <p:cNvSpPr/>
          <p:nvPr/>
        </p:nvSpPr>
        <p:spPr>
          <a:xfrm>
            <a:off x="-12866" y="-31424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577;p18">
            <a:extLst>
              <a:ext uri="{FF2B5EF4-FFF2-40B4-BE49-F238E27FC236}">
                <a16:creationId xmlns:a16="http://schemas.microsoft.com/office/drawing/2014/main" id="{407A6A9A-DE7D-A461-1328-C55A9171EB7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78;p18">
            <a:extLst>
              <a:ext uri="{FF2B5EF4-FFF2-40B4-BE49-F238E27FC236}">
                <a16:creationId xmlns:a16="http://schemas.microsoft.com/office/drawing/2014/main" id="{049ADF8B-B1E6-A539-2A7D-D8D0DF0649E0}"/>
              </a:ext>
            </a:extLst>
          </p:cNvPr>
          <p:cNvSpPr txBox="1"/>
          <p:nvPr/>
        </p:nvSpPr>
        <p:spPr>
          <a:xfrm>
            <a:off x="1160408" y="127392"/>
            <a:ext cx="31103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Медицина </a:t>
            </a:r>
            <a:endParaRPr dirty="0"/>
          </a:p>
        </p:txBody>
      </p:sp>
      <p:sp>
        <p:nvSpPr>
          <p:cNvPr id="9" name="Google Shape;579;p18">
            <a:extLst>
              <a:ext uri="{FF2B5EF4-FFF2-40B4-BE49-F238E27FC236}">
                <a16:creationId xmlns:a16="http://schemas.microsoft.com/office/drawing/2014/main" id="{D3F749D2-D639-658F-F9F4-FDA89624FA61}"/>
              </a:ext>
            </a:extLst>
          </p:cNvPr>
          <p:cNvSpPr/>
          <p:nvPr/>
        </p:nvSpPr>
        <p:spPr>
          <a:xfrm rot="5400000">
            <a:off x="5647054" y="-3388047"/>
            <a:ext cx="1432559" cy="10194290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80;p18">
            <a:extLst>
              <a:ext uri="{FF2B5EF4-FFF2-40B4-BE49-F238E27FC236}">
                <a16:creationId xmlns:a16="http://schemas.microsoft.com/office/drawing/2014/main" id="{5C431197-3BEA-0A9C-4054-7071402BA35F}"/>
              </a:ext>
            </a:extLst>
          </p:cNvPr>
          <p:cNvSpPr txBox="1"/>
          <p:nvPr/>
        </p:nvSpPr>
        <p:spPr>
          <a:xfrm>
            <a:off x="1636616" y="1334096"/>
            <a:ext cx="87244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XXI веке весь мир потрясла эпидемия, которая получила статус пандемии.  Самой масштабной вспышкой вируса стал Ковид-19.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1" name="Google Shape;581;p18">
            <a:extLst>
              <a:ext uri="{FF2B5EF4-FFF2-40B4-BE49-F238E27FC236}">
                <a16:creationId xmlns:a16="http://schemas.microsoft.com/office/drawing/2014/main" id="{7A24FB7C-A965-9A2B-AD01-91812A9064D9}"/>
              </a:ext>
            </a:extLst>
          </p:cNvPr>
          <p:cNvSpPr/>
          <p:nvPr/>
        </p:nvSpPr>
        <p:spPr>
          <a:xfrm rot="10800000" flipH="1">
            <a:off x="10107471" y="6902263"/>
            <a:ext cx="946918" cy="7631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579AEA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83;p18">
            <a:extLst>
              <a:ext uri="{FF2B5EF4-FFF2-40B4-BE49-F238E27FC236}">
                <a16:creationId xmlns:a16="http://schemas.microsoft.com/office/drawing/2014/main" id="{E65A986F-3B27-7058-16DD-041B749B22D0}"/>
              </a:ext>
            </a:extLst>
          </p:cNvPr>
          <p:cNvSpPr/>
          <p:nvPr/>
        </p:nvSpPr>
        <p:spPr>
          <a:xfrm>
            <a:off x="0" y="3457660"/>
            <a:ext cx="12216112" cy="101110"/>
          </a:xfrm>
          <a:prstGeom prst="rect">
            <a:avLst/>
          </a:prstGeom>
          <a:solidFill>
            <a:srgbClr val="1F3864"/>
          </a:solidFill>
          <a:ln>
            <a:noFill/>
          </a:ln>
          <a:effectLst>
            <a:outerShdw blurRad="63500" sx="87000" sy="87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584;p18">
            <a:extLst>
              <a:ext uri="{FF2B5EF4-FFF2-40B4-BE49-F238E27FC236}">
                <a16:creationId xmlns:a16="http://schemas.microsoft.com/office/drawing/2014/main" id="{2A3079CC-8FB3-E62F-E6EB-92918ECB8E3C}"/>
              </a:ext>
            </a:extLst>
          </p:cNvPr>
          <p:cNvGrpSpPr/>
          <p:nvPr/>
        </p:nvGrpSpPr>
        <p:grpSpPr>
          <a:xfrm>
            <a:off x="1406834" y="2987095"/>
            <a:ext cx="937319" cy="937319"/>
            <a:chOff x="2367154" y="3040967"/>
            <a:chExt cx="937319" cy="937319"/>
          </a:xfrm>
        </p:grpSpPr>
        <p:sp>
          <p:nvSpPr>
            <p:cNvPr id="15" name="Google Shape;585;p18">
              <a:extLst>
                <a:ext uri="{FF2B5EF4-FFF2-40B4-BE49-F238E27FC236}">
                  <a16:creationId xmlns:a16="http://schemas.microsoft.com/office/drawing/2014/main" id="{C29DD289-E896-DD65-CE8D-DC9F8DB64028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86;p18">
              <a:extLst>
                <a:ext uri="{FF2B5EF4-FFF2-40B4-BE49-F238E27FC236}">
                  <a16:creationId xmlns:a16="http://schemas.microsoft.com/office/drawing/2014/main" id="{C57735E8-83C1-4508-49ED-8ADA3AB7D162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587;p18">
            <a:extLst>
              <a:ext uri="{FF2B5EF4-FFF2-40B4-BE49-F238E27FC236}">
                <a16:creationId xmlns:a16="http://schemas.microsoft.com/office/drawing/2014/main" id="{2B2DC296-9189-FF9E-3E15-EB93F97640E6}"/>
              </a:ext>
            </a:extLst>
          </p:cNvPr>
          <p:cNvSpPr txBox="1"/>
          <p:nvPr/>
        </p:nvSpPr>
        <p:spPr>
          <a:xfrm>
            <a:off x="1056180" y="3346548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2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2019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grpSp>
        <p:nvGrpSpPr>
          <p:cNvPr id="18" name="Google Shape;588;p18">
            <a:extLst>
              <a:ext uri="{FF2B5EF4-FFF2-40B4-BE49-F238E27FC236}">
                <a16:creationId xmlns:a16="http://schemas.microsoft.com/office/drawing/2014/main" id="{A086B790-22BC-E541-A213-F3814479B461}"/>
              </a:ext>
            </a:extLst>
          </p:cNvPr>
          <p:cNvGrpSpPr/>
          <p:nvPr/>
        </p:nvGrpSpPr>
        <p:grpSpPr>
          <a:xfrm>
            <a:off x="4023390" y="2980960"/>
            <a:ext cx="937319" cy="937319"/>
            <a:chOff x="2367154" y="3040967"/>
            <a:chExt cx="937319" cy="937319"/>
          </a:xfrm>
        </p:grpSpPr>
        <p:sp>
          <p:nvSpPr>
            <p:cNvPr id="19" name="Google Shape;589;p18">
              <a:extLst>
                <a:ext uri="{FF2B5EF4-FFF2-40B4-BE49-F238E27FC236}">
                  <a16:creationId xmlns:a16="http://schemas.microsoft.com/office/drawing/2014/main" id="{F0581B91-6539-A018-1832-93722A83FB7F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90;p18">
              <a:extLst>
                <a:ext uri="{FF2B5EF4-FFF2-40B4-BE49-F238E27FC236}">
                  <a16:creationId xmlns:a16="http://schemas.microsoft.com/office/drawing/2014/main" id="{91944762-0B73-6EC6-5F10-7A207841889F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591;p18">
            <a:extLst>
              <a:ext uri="{FF2B5EF4-FFF2-40B4-BE49-F238E27FC236}">
                <a16:creationId xmlns:a16="http://schemas.microsoft.com/office/drawing/2014/main" id="{434D987C-0414-1FBE-01CA-23F7828F0630}"/>
              </a:ext>
            </a:extLst>
          </p:cNvPr>
          <p:cNvGrpSpPr/>
          <p:nvPr/>
        </p:nvGrpSpPr>
        <p:grpSpPr>
          <a:xfrm>
            <a:off x="6764103" y="3015093"/>
            <a:ext cx="937319" cy="937319"/>
            <a:chOff x="2367154" y="3040967"/>
            <a:chExt cx="937319" cy="937319"/>
          </a:xfrm>
        </p:grpSpPr>
        <p:sp>
          <p:nvSpPr>
            <p:cNvPr id="22" name="Google Shape;592;p18">
              <a:extLst>
                <a:ext uri="{FF2B5EF4-FFF2-40B4-BE49-F238E27FC236}">
                  <a16:creationId xmlns:a16="http://schemas.microsoft.com/office/drawing/2014/main" id="{34371911-10A7-CCA2-7C65-4E6EE2C2654F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93;p18">
              <a:extLst>
                <a:ext uri="{FF2B5EF4-FFF2-40B4-BE49-F238E27FC236}">
                  <a16:creationId xmlns:a16="http://schemas.microsoft.com/office/drawing/2014/main" id="{A9FFBA48-72A1-0937-D2AD-3B7168F1F188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594;p18">
            <a:extLst>
              <a:ext uri="{FF2B5EF4-FFF2-40B4-BE49-F238E27FC236}">
                <a16:creationId xmlns:a16="http://schemas.microsoft.com/office/drawing/2014/main" id="{6D913B5F-6614-FD7D-3AEA-F395369B354F}"/>
              </a:ext>
            </a:extLst>
          </p:cNvPr>
          <p:cNvGrpSpPr/>
          <p:nvPr/>
        </p:nvGrpSpPr>
        <p:grpSpPr>
          <a:xfrm>
            <a:off x="9740153" y="3015094"/>
            <a:ext cx="937319" cy="937319"/>
            <a:chOff x="2367154" y="3040967"/>
            <a:chExt cx="937319" cy="937319"/>
          </a:xfrm>
        </p:grpSpPr>
        <p:sp>
          <p:nvSpPr>
            <p:cNvPr id="25" name="Google Shape;595;p18">
              <a:extLst>
                <a:ext uri="{FF2B5EF4-FFF2-40B4-BE49-F238E27FC236}">
                  <a16:creationId xmlns:a16="http://schemas.microsoft.com/office/drawing/2014/main" id="{DAAEC77F-8604-40C4-D6DE-56E5623E949D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596;p18">
              <a:extLst>
                <a:ext uri="{FF2B5EF4-FFF2-40B4-BE49-F238E27FC236}">
                  <a16:creationId xmlns:a16="http://schemas.microsoft.com/office/drawing/2014/main" id="{B08E8627-3DA6-15FA-4A34-E9915780B324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597;p18">
            <a:extLst>
              <a:ext uri="{FF2B5EF4-FFF2-40B4-BE49-F238E27FC236}">
                <a16:creationId xmlns:a16="http://schemas.microsoft.com/office/drawing/2014/main" id="{D135BD27-29A8-D2A6-8430-5F4B1ACA162D}"/>
              </a:ext>
            </a:extLst>
          </p:cNvPr>
          <p:cNvSpPr txBox="1"/>
          <p:nvPr/>
        </p:nvSpPr>
        <p:spPr>
          <a:xfrm>
            <a:off x="3674565" y="3321885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2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2020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8" name="Google Shape;598;p18">
            <a:extLst>
              <a:ext uri="{FF2B5EF4-FFF2-40B4-BE49-F238E27FC236}">
                <a16:creationId xmlns:a16="http://schemas.microsoft.com/office/drawing/2014/main" id="{F16A4815-1833-DAD4-1BAE-A0C0CDE3F4AF}"/>
              </a:ext>
            </a:extLst>
          </p:cNvPr>
          <p:cNvSpPr/>
          <p:nvPr/>
        </p:nvSpPr>
        <p:spPr>
          <a:xfrm rot="5400000">
            <a:off x="849366" y="3988637"/>
            <a:ext cx="2051838" cy="21489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599;p18">
            <a:extLst>
              <a:ext uri="{FF2B5EF4-FFF2-40B4-BE49-F238E27FC236}">
                <a16:creationId xmlns:a16="http://schemas.microsoft.com/office/drawing/2014/main" id="{9B160EDC-64A7-46E2-E8BA-7B25B5702B34}"/>
              </a:ext>
            </a:extLst>
          </p:cNvPr>
          <p:cNvSpPr txBox="1"/>
          <p:nvPr/>
        </p:nvSpPr>
        <p:spPr>
          <a:xfrm>
            <a:off x="1080680" y="4074059"/>
            <a:ext cx="1589209" cy="103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вирус </a:t>
            </a: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впервые</a:t>
            </a: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 </a:t>
            </a: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зафиксирован </a:t>
            </a:r>
            <a:endParaRPr sz="15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Китае </a:t>
            </a:r>
            <a:endParaRPr sz="15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0" name="Google Shape;600;p18">
            <a:extLst>
              <a:ext uri="{FF2B5EF4-FFF2-40B4-BE49-F238E27FC236}">
                <a16:creationId xmlns:a16="http://schemas.microsoft.com/office/drawing/2014/main" id="{9C1D48CB-9119-30C7-36FA-103C51524A40}"/>
              </a:ext>
            </a:extLst>
          </p:cNvPr>
          <p:cNvSpPr/>
          <p:nvPr/>
        </p:nvSpPr>
        <p:spPr>
          <a:xfrm rot="5400000">
            <a:off x="3518083" y="3720564"/>
            <a:ext cx="2075183" cy="2708476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601;p18">
            <a:extLst>
              <a:ext uri="{FF2B5EF4-FFF2-40B4-BE49-F238E27FC236}">
                <a16:creationId xmlns:a16="http://schemas.microsoft.com/office/drawing/2014/main" id="{7D046E59-13F6-643F-71FC-224BE296EEB7}"/>
              </a:ext>
            </a:extLst>
          </p:cNvPr>
          <p:cNvSpPr txBox="1"/>
          <p:nvPr/>
        </p:nvSpPr>
        <p:spPr>
          <a:xfrm>
            <a:off x="3290284" y="4074059"/>
            <a:ext cx="239808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30 января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ВОЗ объявила </a:t>
            </a: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 </a:t>
            </a: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режим чрезвычайной ситуации </a:t>
            </a: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в области международного здравоохранения</a:t>
            </a:r>
            <a:endParaRPr sz="15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2" name="Google Shape;602;p18">
            <a:extLst>
              <a:ext uri="{FF2B5EF4-FFF2-40B4-BE49-F238E27FC236}">
                <a16:creationId xmlns:a16="http://schemas.microsoft.com/office/drawing/2014/main" id="{DEE0BC91-137B-DE4E-1E5F-F7F757FC9B28}"/>
              </a:ext>
            </a:extLst>
          </p:cNvPr>
          <p:cNvSpPr/>
          <p:nvPr/>
        </p:nvSpPr>
        <p:spPr>
          <a:xfrm rot="5400000">
            <a:off x="6265615" y="3933168"/>
            <a:ext cx="2067857" cy="227594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03;p18">
            <a:extLst>
              <a:ext uri="{FF2B5EF4-FFF2-40B4-BE49-F238E27FC236}">
                <a16:creationId xmlns:a16="http://schemas.microsoft.com/office/drawing/2014/main" id="{7BCED4A7-7387-C1EF-B2DD-D2BF9CD35A73}"/>
              </a:ext>
            </a:extLst>
          </p:cNvPr>
          <p:cNvSpPr txBox="1"/>
          <p:nvPr/>
        </p:nvSpPr>
        <p:spPr>
          <a:xfrm>
            <a:off x="6138958" y="4074059"/>
            <a:ext cx="232116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11 марта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ВОЗ объявила </a:t>
            </a:r>
            <a:endParaRPr sz="15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пандемию</a:t>
            </a: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 коронавируса</a:t>
            </a:r>
            <a:endParaRPr sz="15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4" name="Google Shape;604;p18">
            <a:extLst>
              <a:ext uri="{FF2B5EF4-FFF2-40B4-BE49-F238E27FC236}">
                <a16:creationId xmlns:a16="http://schemas.microsoft.com/office/drawing/2014/main" id="{1CB6F69C-A8B5-9E17-E911-C320B7866946}"/>
              </a:ext>
            </a:extLst>
          </p:cNvPr>
          <p:cNvSpPr/>
          <p:nvPr/>
        </p:nvSpPr>
        <p:spPr>
          <a:xfrm rot="5400000">
            <a:off x="9201342" y="3525043"/>
            <a:ext cx="2067854" cy="309218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605;p18">
            <a:extLst>
              <a:ext uri="{FF2B5EF4-FFF2-40B4-BE49-F238E27FC236}">
                <a16:creationId xmlns:a16="http://schemas.microsoft.com/office/drawing/2014/main" id="{8EABC19F-F8EE-2464-5FE4-09F66B53F89E}"/>
              </a:ext>
            </a:extLst>
          </p:cNvPr>
          <p:cNvSpPr txBox="1"/>
          <p:nvPr/>
        </p:nvSpPr>
        <p:spPr>
          <a:xfrm>
            <a:off x="8734444" y="4074059"/>
            <a:ext cx="3009481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27 сентября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зарегистрировано свыше </a:t>
            </a:r>
            <a:endParaRPr lang="ru-RU" sz="15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770 миллионов </a:t>
            </a: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случаев заболевания по всему миру</a:t>
            </a:r>
            <a:endParaRPr lang="ru-RU" sz="15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</a:t>
            </a:r>
            <a:endParaRPr sz="15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6" name="Google Shape;606;p18">
            <a:extLst>
              <a:ext uri="{FF2B5EF4-FFF2-40B4-BE49-F238E27FC236}">
                <a16:creationId xmlns:a16="http://schemas.microsoft.com/office/drawing/2014/main" id="{73F0C9FB-2542-130F-327E-E1A4B729E7A0}"/>
              </a:ext>
            </a:extLst>
          </p:cNvPr>
          <p:cNvSpPr txBox="1"/>
          <p:nvPr/>
        </p:nvSpPr>
        <p:spPr>
          <a:xfrm>
            <a:off x="6416627" y="3359157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2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2020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7" name="Google Shape;607;p18">
            <a:extLst>
              <a:ext uri="{FF2B5EF4-FFF2-40B4-BE49-F238E27FC236}">
                <a16:creationId xmlns:a16="http://schemas.microsoft.com/office/drawing/2014/main" id="{259FAEF5-0520-496D-92E0-0333780BB046}"/>
              </a:ext>
            </a:extLst>
          </p:cNvPr>
          <p:cNvSpPr txBox="1"/>
          <p:nvPr/>
        </p:nvSpPr>
        <p:spPr>
          <a:xfrm>
            <a:off x="9396029" y="3353173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2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2020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9" name="Google Shape;609;p18">
            <a:extLst>
              <a:ext uri="{FF2B5EF4-FFF2-40B4-BE49-F238E27FC236}">
                <a16:creationId xmlns:a16="http://schemas.microsoft.com/office/drawing/2014/main" id="{E499661C-0810-90C6-6A97-3B375DBC7841}"/>
              </a:ext>
            </a:extLst>
          </p:cNvPr>
          <p:cNvSpPr txBox="1"/>
          <p:nvPr/>
        </p:nvSpPr>
        <p:spPr>
          <a:xfrm>
            <a:off x="8775251" y="5185986"/>
            <a:ext cx="2949360" cy="8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подтверждено более </a:t>
            </a: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6,9 млн летальных исходов</a:t>
            </a:r>
            <a:r>
              <a:rPr lang="ru-RU" sz="15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заболевания</a:t>
            </a:r>
            <a:endParaRPr sz="15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40" name="Google Shape;610;p18">
            <a:extLst>
              <a:ext uri="{FF2B5EF4-FFF2-40B4-BE49-F238E27FC236}">
                <a16:creationId xmlns:a16="http://schemas.microsoft.com/office/drawing/2014/main" id="{83250397-20B6-3322-8708-6591AB16302A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229936" y="1199352"/>
            <a:ext cx="1096636" cy="1096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479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6;p19">
            <a:extLst>
              <a:ext uri="{FF2B5EF4-FFF2-40B4-BE49-F238E27FC236}">
                <a16:creationId xmlns:a16="http://schemas.microsoft.com/office/drawing/2014/main" id="{846DEF53-7DCA-9561-2838-2F28AE9207DA}"/>
              </a:ext>
            </a:extLst>
          </p:cNvPr>
          <p:cNvSpPr/>
          <p:nvPr/>
        </p:nvSpPr>
        <p:spPr>
          <a:xfrm>
            <a:off x="-1385104" y="-3610924"/>
            <a:ext cx="39538596" cy="185421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6833014-7768-49EC-5B30-85FCDB104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739620">
            <a:off x="8901522" y="484804"/>
            <a:ext cx="459627" cy="4596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275A4C6-9FAA-C1E6-2D1C-A26E18E68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49298">
            <a:off x="510504" y="5581424"/>
            <a:ext cx="490016" cy="49001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1571FA-4AB4-1367-DC00-A691F634B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00000">
            <a:off x="6798264" y="201260"/>
            <a:ext cx="487224" cy="48722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A0E7ADD-DDEA-FC05-A034-48E8763F01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202290">
            <a:off x="11115159" y="1839465"/>
            <a:ext cx="498792" cy="4987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241A92-C158-FD5B-E789-65D8820C27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432074">
            <a:off x="9460153" y="6165821"/>
            <a:ext cx="511899" cy="5118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1F0316A-AFDD-CE04-CF51-DD724E66F3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787602">
            <a:off x="11140019" y="4724209"/>
            <a:ext cx="498792" cy="49879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C95FC6A-4C67-DE51-211A-AFA0E7C77A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492557">
            <a:off x="1192965" y="5898993"/>
            <a:ext cx="644970" cy="644970"/>
          </a:xfrm>
          <a:prstGeom prst="rect">
            <a:avLst/>
          </a:prstGeom>
        </p:spPr>
      </p:pic>
      <p:pic>
        <p:nvPicPr>
          <p:cNvPr id="12" name="Google Shape;319;p7">
            <a:extLst>
              <a:ext uri="{FF2B5EF4-FFF2-40B4-BE49-F238E27FC236}">
                <a16:creationId xmlns:a16="http://schemas.microsoft.com/office/drawing/2014/main" id="{D0D51635-BCBB-5D9B-83D5-6DE682000DE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635853" y="3078599"/>
            <a:ext cx="1372042" cy="16787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20;p19">
            <a:extLst>
              <a:ext uri="{FF2B5EF4-FFF2-40B4-BE49-F238E27FC236}">
                <a16:creationId xmlns:a16="http://schemas.microsoft.com/office/drawing/2014/main" id="{B2DD6324-5928-B7A3-2F54-621D3029372A}"/>
              </a:ext>
            </a:extLst>
          </p:cNvPr>
          <p:cNvSpPr/>
          <p:nvPr/>
        </p:nvSpPr>
        <p:spPr>
          <a:xfrm>
            <a:off x="-12056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621;p19">
            <a:extLst>
              <a:ext uri="{FF2B5EF4-FFF2-40B4-BE49-F238E27FC236}">
                <a16:creationId xmlns:a16="http://schemas.microsoft.com/office/drawing/2014/main" id="{CBFF7E99-E526-8B5B-EE02-BF57B311C9D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22;p19">
            <a:extLst>
              <a:ext uri="{FF2B5EF4-FFF2-40B4-BE49-F238E27FC236}">
                <a16:creationId xmlns:a16="http://schemas.microsoft.com/office/drawing/2014/main" id="{6BECA763-5666-D200-09B4-8A1F48E459C6}"/>
              </a:ext>
            </a:extLst>
          </p:cNvPr>
          <p:cNvSpPr txBox="1"/>
          <p:nvPr/>
        </p:nvSpPr>
        <p:spPr>
          <a:xfrm>
            <a:off x="1160408" y="127392"/>
            <a:ext cx="31103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Медицина </a:t>
            </a:r>
            <a:endParaRPr/>
          </a:p>
        </p:txBody>
      </p:sp>
      <p:sp>
        <p:nvSpPr>
          <p:cNvPr id="9" name="Google Shape;623;p19">
            <a:extLst>
              <a:ext uri="{FF2B5EF4-FFF2-40B4-BE49-F238E27FC236}">
                <a16:creationId xmlns:a16="http://schemas.microsoft.com/office/drawing/2014/main" id="{0F81CF4D-5E27-863F-D6C0-8180AE82447A}"/>
              </a:ext>
            </a:extLst>
          </p:cNvPr>
          <p:cNvSpPr/>
          <p:nvPr/>
        </p:nvSpPr>
        <p:spPr>
          <a:xfrm rot="5400000">
            <a:off x="5250442" y="-3999070"/>
            <a:ext cx="1432559" cy="11416337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24;p19">
            <a:extLst>
              <a:ext uri="{FF2B5EF4-FFF2-40B4-BE49-F238E27FC236}">
                <a16:creationId xmlns:a16="http://schemas.microsoft.com/office/drawing/2014/main" id="{421D34CA-C97E-DD7F-EEE9-8F85DC25B6D6}"/>
              </a:ext>
            </a:extLst>
          </p:cNvPr>
          <p:cNvSpPr txBox="1"/>
          <p:nvPr/>
        </p:nvSpPr>
        <p:spPr>
          <a:xfrm>
            <a:off x="690201" y="1355519"/>
            <a:ext cx="87244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XXI 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веке весь мир потрясла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 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эпидемия, которая получила статус пандемии.  Самой масштабной вспышкой вируса стал Ковид-19.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3" name="Google Shape;627;p19">
            <a:extLst>
              <a:ext uri="{FF2B5EF4-FFF2-40B4-BE49-F238E27FC236}">
                <a16:creationId xmlns:a16="http://schemas.microsoft.com/office/drawing/2014/main" id="{14289A62-7E88-9D58-C614-4D0E4EE9EF21}"/>
              </a:ext>
            </a:extLst>
          </p:cNvPr>
          <p:cNvSpPr/>
          <p:nvPr/>
        </p:nvSpPr>
        <p:spPr>
          <a:xfrm>
            <a:off x="-1112955" y="3451029"/>
            <a:ext cx="3471889" cy="98818"/>
          </a:xfrm>
          <a:prstGeom prst="rect">
            <a:avLst/>
          </a:prstGeom>
          <a:solidFill>
            <a:srgbClr val="1F3864"/>
          </a:solidFill>
          <a:ln>
            <a:noFill/>
          </a:ln>
          <a:effectLst>
            <a:outerShdw blurRad="63500" sx="87000" sy="87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2;p7">
            <a:extLst>
              <a:ext uri="{FF2B5EF4-FFF2-40B4-BE49-F238E27FC236}">
                <a16:creationId xmlns:a16="http://schemas.microsoft.com/office/drawing/2014/main" id="{8CC62D21-88B7-D171-7AB4-91B9779BAAD8}"/>
              </a:ext>
            </a:extLst>
          </p:cNvPr>
          <p:cNvSpPr/>
          <p:nvPr/>
        </p:nvSpPr>
        <p:spPr>
          <a:xfrm>
            <a:off x="4124188" y="3437595"/>
            <a:ext cx="526894" cy="526912"/>
          </a:xfrm>
          <a:custGeom>
            <a:avLst/>
            <a:gdLst/>
            <a:ahLst/>
            <a:cxnLst/>
            <a:rect l="l" t="t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ED8145-BF3C-FF6D-F3AF-6EFD8C266A92}"/>
              </a:ext>
            </a:extLst>
          </p:cNvPr>
          <p:cNvSpPr txBox="1"/>
          <p:nvPr/>
        </p:nvSpPr>
        <p:spPr>
          <a:xfrm>
            <a:off x="4076569" y="4017655"/>
            <a:ext cx="1821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100" dirty="0">
                <a:solidFill>
                  <a:srgbClr val="EAEAEA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НИЦЭМ им. Н. Ф. Гамалеи, Москва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20B0686-94DB-A27D-43EF-1A0E595139C0}"/>
              </a:ext>
            </a:extLst>
          </p:cNvPr>
          <p:cNvGrpSpPr/>
          <p:nvPr/>
        </p:nvGrpSpPr>
        <p:grpSpPr>
          <a:xfrm>
            <a:off x="1550779" y="3035501"/>
            <a:ext cx="1640084" cy="937319"/>
            <a:chOff x="2498960" y="2973843"/>
            <a:chExt cx="1640084" cy="937319"/>
          </a:xfrm>
        </p:grpSpPr>
        <p:grpSp>
          <p:nvGrpSpPr>
            <p:cNvPr id="14" name="Google Shape;628;p19">
              <a:extLst>
                <a:ext uri="{FF2B5EF4-FFF2-40B4-BE49-F238E27FC236}">
                  <a16:creationId xmlns:a16="http://schemas.microsoft.com/office/drawing/2014/main" id="{2C989713-DE9A-6826-DF6E-2778A65DE584}"/>
                </a:ext>
              </a:extLst>
            </p:cNvPr>
            <p:cNvGrpSpPr/>
            <p:nvPr/>
          </p:nvGrpSpPr>
          <p:grpSpPr>
            <a:xfrm>
              <a:off x="2842409" y="2973843"/>
              <a:ext cx="937319" cy="937319"/>
              <a:chOff x="2367154" y="3040967"/>
              <a:chExt cx="937319" cy="937319"/>
            </a:xfrm>
          </p:grpSpPr>
          <p:sp>
            <p:nvSpPr>
              <p:cNvPr id="15" name="Google Shape;629;p19">
                <a:extLst>
                  <a:ext uri="{FF2B5EF4-FFF2-40B4-BE49-F238E27FC236}">
                    <a16:creationId xmlns:a16="http://schemas.microsoft.com/office/drawing/2014/main" id="{558B7792-5C90-DDB3-D9F4-1C03366C9382}"/>
                  </a:ext>
                </a:extLst>
              </p:cNvPr>
              <p:cNvSpPr/>
              <p:nvPr/>
            </p:nvSpPr>
            <p:spPr>
              <a:xfrm>
                <a:off x="2367154" y="3040967"/>
                <a:ext cx="937319" cy="937319"/>
              </a:xfrm>
              <a:prstGeom prst="ellipse">
                <a:avLst/>
              </a:prstGeom>
              <a:solidFill>
                <a:srgbClr val="1F3864"/>
              </a:solidFill>
              <a:ln>
                <a:noFill/>
              </a:ln>
              <a:effectLst>
                <a:outerShdw blurRad="63500" sx="87000" sy="87000" algn="ctr" rotWithShape="0">
                  <a:srgbClr val="000000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630;p19">
                <a:extLst>
                  <a:ext uri="{FF2B5EF4-FFF2-40B4-BE49-F238E27FC236}">
                    <a16:creationId xmlns:a16="http://schemas.microsoft.com/office/drawing/2014/main" id="{1CD080B7-1956-FB93-59EB-CE89B0169A49}"/>
                  </a:ext>
                </a:extLst>
              </p:cNvPr>
              <p:cNvSpPr/>
              <p:nvPr/>
            </p:nvSpPr>
            <p:spPr>
              <a:xfrm>
                <a:off x="2511430" y="3185244"/>
                <a:ext cx="648766" cy="648766"/>
              </a:xfrm>
              <a:prstGeom prst="ellipse">
                <a:avLst/>
              </a:prstGeom>
              <a:gradFill>
                <a:gsLst>
                  <a:gs pos="0">
                    <a:srgbClr val="24509A"/>
                  </a:gs>
                  <a:gs pos="100000">
                    <a:srgbClr val="1967C5"/>
                  </a:gs>
                </a:gsLst>
                <a:lin ang="16200000" scaled="0"/>
              </a:gradFill>
              <a:ln w="762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" name="Google Shape;631;p19">
              <a:extLst>
                <a:ext uri="{FF2B5EF4-FFF2-40B4-BE49-F238E27FC236}">
                  <a16:creationId xmlns:a16="http://schemas.microsoft.com/office/drawing/2014/main" id="{85CC9406-20E5-B8FB-79B9-6526354C4D8A}"/>
                </a:ext>
              </a:extLst>
            </p:cNvPr>
            <p:cNvSpPr txBox="1"/>
            <p:nvPr/>
          </p:nvSpPr>
          <p:spPr>
            <a:xfrm>
              <a:off x="2498960" y="3306728"/>
              <a:ext cx="16400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dirty="0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2020</a:t>
              </a:r>
              <a:endParaRPr dirty="0"/>
            </a:p>
          </p:txBody>
        </p:sp>
      </p:grpSp>
      <p:sp>
        <p:nvSpPr>
          <p:cNvPr id="18" name="Google Shape;632;p19">
            <a:extLst>
              <a:ext uri="{FF2B5EF4-FFF2-40B4-BE49-F238E27FC236}">
                <a16:creationId xmlns:a16="http://schemas.microsoft.com/office/drawing/2014/main" id="{D21AADF1-820B-09DD-80EC-44EB6A4BC59A}"/>
              </a:ext>
            </a:extLst>
          </p:cNvPr>
          <p:cNvSpPr/>
          <p:nvPr/>
        </p:nvSpPr>
        <p:spPr>
          <a:xfrm rot="5400000">
            <a:off x="1416112" y="3755924"/>
            <a:ext cx="1893549" cy="2512311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633;p19">
            <a:extLst>
              <a:ext uri="{FF2B5EF4-FFF2-40B4-BE49-F238E27FC236}">
                <a16:creationId xmlns:a16="http://schemas.microsoft.com/office/drawing/2014/main" id="{38DDB576-525C-5A8E-E3B8-0F6227107971}"/>
              </a:ext>
            </a:extLst>
          </p:cNvPr>
          <p:cNvSpPr txBox="1"/>
          <p:nvPr/>
        </p:nvSpPr>
        <p:spPr>
          <a:xfrm>
            <a:off x="1119270" y="4336771"/>
            <a:ext cx="251230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Aft>
                <a:spcPts val="0"/>
              </a:spcAft>
              <a:buSzPts val="1100"/>
              <a:buNone/>
            </a:pPr>
            <a:r>
              <a:rPr lang="ru-RU" sz="1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в России прошли первые клинические испытания </a:t>
            </a:r>
            <a:endParaRPr sz="16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lvl="0" indent="0" algn="ctr" rtl="0"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вакцины «Спутник V» </a:t>
            </a:r>
            <a:r>
              <a:rPr lang="ru-RU" sz="1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против коронавируса </a:t>
            </a:r>
            <a:endParaRPr lang="ru-RU" sz="16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0" name="Google Shape;634;p19">
            <a:extLst>
              <a:ext uri="{FF2B5EF4-FFF2-40B4-BE49-F238E27FC236}">
                <a16:creationId xmlns:a16="http://schemas.microsoft.com/office/drawing/2014/main" id="{62C3289A-1179-0213-18F7-5F268314CA87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17531917">
            <a:off x="10670286" y="815921"/>
            <a:ext cx="1096636" cy="109663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635;p19">
            <a:extLst>
              <a:ext uri="{FF2B5EF4-FFF2-40B4-BE49-F238E27FC236}">
                <a16:creationId xmlns:a16="http://schemas.microsoft.com/office/drawing/2014/main" id="{3E2D7283-1F00-409B-2558-5D32A0D37F22}"/>
              </a:ext>
            </a:extLst>
          </p:cNvPr>
          <p:cNvSpPr/>
          <p:nvPr/>
        </p:nvSpPr>
        <p:spPr>
          <a:xfrm rot="5400000">
            <a:off x="7186434" y="1580094"/>
            <a:ext cx="3276102" cy="5700809"/>
          </a:xfrm>
          <a:prstGeom prst="roundRect">
            <a:avLst>
              <a:gd name="adj" fmla="val 3296"/>
            </a:avLst>
          </a:prstGeom>
          <a:solidFill>
            <a:srgbClr val="579AEA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636;p19">
            <a:extLst>
              <a:ext uri="{FF2B5EF4-FFF2-40B4-BE49-F238E27FC236}">
                <a16:creationId xmlns:a16="http://schemas.microsoft.com/office/drawing/2014/main" id="{F66DAD9C-22FA-F3A6-F07E-4A5F5B17E0AA}"/>
              </a:ext>
            </a:extLst>
          </p:cNvPr>
          <p:cNvSpPr txBox="1"/>
          <p:nvPr/>
        </p:nvSpPr>
        <p:spPr>
          <a:xfrm>
            <a:off x="6253707" y="3400626"/>
            <a:ext cx="5313453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Вакцина названа в честь первого советского космического спутника.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Запуск «Спутника-1» в 1957 году дал </a:t>
            </a:r>
            <a:endParaRPr sz="20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новый импульс космическим исследованиям во всем мире, создав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так называемый «момент Спутника»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для мирового сообщества.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3" name="Google Shape;637;p19">
            <a:extLst>
              <a:ext uri="{FF2B5EF4-FFF2-40B4-BE49-F238E27FC236}">
                <a16:creationId xmlns:a16="http://schemas.microsoft.com/office/drawing/2014/main" id="{5294CDFD-FDBC-C6E2-756C-A84BAEE137F7}"/>
              </a:ext>
            </a:extLst>
          </p:cNvPr>
          <p:cNvSpPr txBox="1"/>
          <p:nvPr/>
        </p:nvSpPr>
        <p:spPr>
          <a:xfrm>
            <a:off x="6567104" y="2961786"/>
            <a:ext cx="2437033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Интересный факт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4" name="Google Shape;638;p19">
            <a:extLst>
              <a:ext uri="{FF2B5EF4-FFF2-40B4-BE49-F238E27FC236}">
                <a16:creationId xmlns:a16="http://schemas.microsoft.com/office/drawing/2014/main" id="{F6297DA5-DD15-BF24-88B4-B5CBB52EC767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flipH="1">
            <a:off x="6348928" y="3020988"/>
            <a:ext cx="218176" cy="27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534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4;p20">
            <a:extLst>
              <a:ext uri="{FF2B5EF4-FFF2-40B4-BE49-F238E27FC236}">
                <a16:creationId xmlns:a16="http://schemas.microsoft.com/office/drawing/2014/main" id="{4DB70311-572B-5552-0F1E-71A064324AD9}"/>
              </a:ext>
            </a:extLst>
          </p:cNvPr>
          <p:cNvSpPr/>
          <p:nvPr/>
        </p:nvSpPr>
        <p:spPr>
          <a:xfrm>
            <a:off x="-5065075" y="-2315632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6E2D4D-E243-DA93-333A-AEC5D182D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988122">
            <a:off x="11309243" y="2731706"/>
            <a:ext cx="737850" cy="7378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0CEE22-B97F-3DDE-6BF7-A3433B6E7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49298">
            <a:off x="1834590" y="6012051"/>
            <a:ext cx="653455" cy="6534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117E6C-0FBA-F9CC-1A6C-3361695CFC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54109">
            <a:off x="1167359" y="5553797"/>
            <a:ext cx="511899" cy="51189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647F4C-9D32-E3D7-F61D-8E214A75B3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6376866">
            <a:off x="472434" y="5839421"/>
            <a:ext cx="498792" cy="4987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F8077A-470C-87E5-CBC7-E1CFBF56A6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520852">
            <a:off x="7973265" y="342024"/>
            <a:ext cx="392836" cy="392836"/>
          </a:xfrm>
          <a:prstGeom prst="rect">
            <a:avLst/>
          </a:prstGeom>
        </p:spPr>
      </p:pic>
      <p:sp>
        <p:nvSpPr>
          <p:cNvPr id="6" name="Google Shape;648;p20">
            <a:extLst>
              <a:ext uri="{FF2B5EF4-FFF2-40B4-BE49-F238E27FC236}">
                <a16:creationId xmlns:a16="http://schemas.microsoft.com/office/drawing/2014/main" id="{489B8BE2-B475-3313-68CB-5209D173DA60}"/>
              </a:ext>
            </a:extLst>
          </p:cNvPr>
          <p:cNvSpPr/>
          <p:nvPr/>
        </p:nvSpPr>
        <p:spPr>
          <a:xfrm>
            <a:off x="-12056" y="-31424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649;p20">
            <a:extLst>
              <a:ext uri="{FF2B5EF4-FFF2-40B4-BE49-F238E27FC236}">
                <a16:creationId xmlns:a16="http://schemas.microsoft.com/office/drawing/2014/main" id="{BCFE7DCB-CF63-1BFD-D7D7-166E2182025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50;p20">
            <a:extLst>
              <a:ext uri="{FF2B5EF4-FFF2-40B4-BE49-F238E27FC236}">
                <a16:creationId xmlns:a16="http://schemas.microsoft.com/office/drawing/2014/main" id="{57BD49BE-D0C9-2D67-5014-934726301B2F}"/>
              </a:ext>
            </a:extLst>
          </p:cNvPr>
          <p:cNvSpPr txBox="1"/>
          <p:nvPr/>
        </p:nvSpPr>
        <p:spPr>
          <a:xfrm>
            <a:off x="1160408" y="127392"/>
            <a:ext cx="31103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Медицина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651;p20">
            <a:extLst>
              <a:ext uri="{FF2B5EF4-FFF2-40B4-BE49-F238E27FC236}">
                <a16:creationId xmlns:a16="http://schemas.microsoft.com/office/drawing/2014/main" id="{89A8A495-590A-FEFC-E89D-FDB6764EF862}"/>
              </a:ext>
            </a:extLst>
          </p:cNvPr>
          <p:cNvSpPr/>
          <p:nvPr/>
        </p:nvSpPr>
        <p:spPr>
          <a:xfrm rot="5400000">
            <a:off x="6278464" y="326675"/>
            <a:ext cx="3942967" cy="606056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52;p20">
            <a:extLst>
              <a:ext uri="{FF2B5EF4-FFF2-40B4-BE49-F238E27FC236}">
                <a16:creationId xmlns:a16="http://schemas.microsoft.com/office/drawing/2014/main" id="{2A466D67-060B-DDAB-0B18-2EDDBC0170B9}"/>
              </a:ext>
            </a:extLst>
          </p:cNvPr>
          <p:cNvSpPr txBox="1"/>
          <p:nvPr/>
        </p:nvSpPr>
        <p:spPr>
          <a:xfrm>
            <a:off x="5705208" y="1814776"/>
            <a:ext cx="5171319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«Спутник V» — первая в мире зарегистрированная вакцина </a:t>
            </a:r>
            <a:endParaRPr sz="24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от коронавируса</a:t>
            </a:r>
            <a:endParaRPr sz="24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Препарат одобрен в 71 стране </a:t>
            </a:r>
            <a:endParaRPr sz="24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с общим населением 4 млрд человек</a:t>
            </a:r>
            <a:endParaRPr sz="24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3" name="Google Shape;655;p20">
            <a:extLst>
              <a:ext uri="{FF2B5EF4-FFF2-40B4-BE49-F238E27FC236}">
                <a16:creationId xmlns:a16="http://schemas.microsoft.com/office/drawing/2014/main" id="{28A0199E-07D1-F543-94B1-3349590DE93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8551561">
            <a:off x="10387250" y="902163"/>
            <a:ext cx="1294658" cy="1294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656;p20">
            <a:extLst>
              <a:ext uri="{FF2B5EF4-FFF2-40B4-BE49-F238E27FC236}">
                <a16:creationId xmlns:a16="http://schemas.microsoft.com/office/drawing/2014/main" id="{64E6137F-6B6F-1B0E-E5AC-1DD9AA9EA3CE}"/>
              </a:ext>
            </a:extLst>
          </p:cNvPr>
          <p:cNvGrpSpPr/>
          <p:nvPr/>
        </p:nvGrpSpPr>
        <p:grpSpPr>
          <a:xfrm>
            <a:off x="1315473" y="1732479"/>
            <a:ext cx="3707382" cy="3707382"/>
            <a:chOff x="369835" y="911736"/>
            <a:chExt cx="6104821" cy="6104821"/>
          </a:xfrm>
        </p:grpSpPr>
        <p:sp>
          <p:nvSpPr>
            <p:cNvPr id="15" name="Google Shape;657;p20">
              <a:extLst>
                <a:ext uri="{FF2B5EF4-FFF2-40B4-BE49-F238E27FC236}">
                  <a16:creationId xmlns:a16="http://schemas.microsoft.com/office/drawing/2014/main" id="{82041DAC-6175-78DE-1D12-272984DCECEE}"/>
                </a:ext>
              </a:extLst>
            </p:cNvPr>
            <p:cNvSpPr/>
            <p:nvPr/>
          </p:nvSpPr>
          <p:spPr>
            <a:xfrm>
              <a:off x="369835" y="911736"/>
              <a:ext cx="6104821" cy="6104821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658;p20">
              <a:extLst>
                <a:ext uri="{FF2B5EF4-FFF2-40B4-BE49-F238E27FC236}">
                  <a16:creationId xmlns:a16="http://schemas.microsoft.com/office/drawing/2014/main" id="{734E0147-0961-E194-909C-102D5C3337A0}"/>
                </a:ext>
              </a:extLst>
            </p:cNvPr>
            <p:cNvSpPr/>
            <p:nvPr/>
          </p:nvSpPr>
          <p:spPr>
            <a:xfrm>
              <a:off x="633523" y="1175424"/>
              <a:ext cx="5577444" cy="5577444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659;p20">
            <a:extLst>
              <a:ext uri="{FF2B5EF4-FFF2-40B4-BE49-F238E27FC236}">
                <a16:creationId xmlns:a16="http://schemas.microsoft.com/office/drawing/2014/main" id="{ACB105B4-EF8D-C393-4FCD-C2048DDD9E42}"/>
              </a:ext>
            </a:extLst>
          </p:cNvPr>
          <p:cNvSpPr/>
          <p:nvPr/>
        </p:nvSpPr>
        <p:spPr>
          <a:xfrm rot="375772">
            <a:off x="1645715" y="1796447"/>
            <a:ext cx="3217004" cy="3217004"/>
          </a:xfrm>
          <a:prstGeom prst="pie">
            <a:avLst>
              <a:gd name="adj1" fmla="val 16305204"/>
              <a:gd name="adj2" fmla="val 17062034"/>
            </a:avLst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0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60;p20">
            <a:extLst>
              <a:ext uri="{FF2B5EF4-FFF2-40B4-BE49-F238E27FC236}">
                <a16:creationId xmlns:a16="http://schemas.microsoft.com/office/drawing/2014/main" id="{84528D5E-D93E-5782-D0D3-3935D7FA77A1}"/>
              </a:ext>
            </a:extLst>
          </p:cNvPr>
          <p:cNvSpPr txBox="1"/>
          <p:nvPr/>
        </p:nvSpPr>
        <p:spPr>
          <a:xfrm>
            <a:off x="2298459" y="3267565"/>
            <a:ext cx="192163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chemeClr val="lt2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97%</a:t>
            </a:r>
            <a:endParaRPr sz="16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60F37-7F07-E2EB-CFBD-A9051231C53F}"/>
              </a:ext>
            </a:extLst>
          </p:cNvPr>
          <p:cNvSpPr txBox="1"/>
          <p:nvPr/>
        </p:nvSpPr>
        <p:spPr>
          <a:xfrm>
            <a:off x="1682792" y="4006435"/>
            <a:ext cx="29727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эффективность</a:t>
            </a:r>
          </a:p>
          <a:p>
            <a:pPr algn="ctr"/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вакцины</a:t>
            </a:r>
          </a:p>
        </p:txBody>
      </p:sp>
    </p:spTree>
    <p:extLst>
      <p:ext uri="{BB962C8B-B14F-4D97-AF65-F5344CB8AC3E}">
        <p14:creationId xmlns:p14="http://schemas.microsoft.com/office/powerpoint/2010/main" val="1160572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66;p21">
            <a:extLst>
              <a:ext uri="{FF2B5EF4-FFF2-40B4-BE49-F238E27FC236}">
                <a16:creationId xmlns:a16="http://schemas.microsoft.com/office/drawing/2014/main" id="{9BF211E8-6D67-159B-78BB-A7F9D3928F7D}"/>
              </a:ext>
            </a:extLst>
          </p:cNvPr>
          <p:cNvSpPr/>
          <p:nvPr/>
        </p:nvSpPr>
        <p:spPr>
          <a:xfrm>
            <a:off x="-1852023" y="-2409590"/>
            <a:ext cx="22739941" cy="106642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96FE0E-5510-A35E-F364-4C8FF7B7E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988122">
            <a:off x="8854869" y="244015"/>
            <a:ext cx="737850" cy="7378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6D583A-CD1B-2C45-0452-D03A7450A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49298">
            <a:off x="2673383" y="5989825"/>
            <a:ext cx="653455" cy="6534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C7643E-B4CD-C827-232F-2D86827839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58705">
            <a:off x="682797" y="6024209"/>
            <a:ext cx="498792" cy="4987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CD4DE4-31FB-83B2-864B-66D10D36B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202290">
            <a:off x="4135597" y="5457482"/>
            <a:ext cx="498792" cy="4987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5804A6-0775-CDBC-CF08-8E93324734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4109">
            <a:off x="1494001" y="5785508"/>
            <a:ext cx="511899" cy="5118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A64FDBC-5479-1992-35BC-40961803E8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787602">
            <a:off x="4763169" y="6182119"/>
            <a:ext cx="498792" cy="4987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B2E164-A3C3-A460-7223-5463C915B2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18257">
            <a:off x="238366" y="5154518"/>
            <a:ext cx="392836" cy="392836"/>
          </a:xfrm>
          <a:prstGeom prst="rect">
            <a:avLst/>
          </a:prstGeom>
        </p:spPr>
      </p:pic>
      <p:pic>
        <p:nvPicPr>
          <p:cNvPr id="4" name="Google Shape;668;p21">
            <a:extLst>
              <a:ext uri="{FF2B5EF4-FFF2-40B4-BE49-F238E27FC236}">
                <a16:creationId xmlns:a16="http://schemas.microsoft.com/office/drawing/2014/main" id="{D03C91C3-F07A-F63F-E9FD-F0964D40C1D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8413" t="72433" r="72351" b="5780"/>
          <a:stretch/>
        </p:blipFill>
        <p:spPr>
          <a:xfrm rot="2368597">
            <a:off x="7653613" y="3166019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9;p21">
            <a:extLst>
              <a:ext uri="{FF2B5EF4-FFF2-40B4-BE49-F238E27FC236}">
                <a16:creationId xmlns:a16="http://schemas.microsoft.com/office/drawing/2014/main" id="{16DDCB92-7D8C-BE4B-2468-35F6420C573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28516" t="72524" r="52248" b="5688"/>
          <a:stretch/>
        </p:blipFill>
        <p:spPr>
          <a:xfrm rot="1376487">
            <a:off x="11187042" y="5824325"/>
            <a:ext cx="833886" cy="7782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70;p21">
            <a:extLst>
              <a:ext uri="{FF2B5EF4-FFF2-40B4-BE49-F238E27FC236}">
                <a16:creationId xmlns:a16="http://schemas.microsoft.com/office/drawing/2014/main" id="{F48DF0F3-4645-B20A-BF28-DA179A97657F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671;p21">
            <a:extLst>
              <a:ext uri="{FF2B5EF4-FFF2-40B4-BE49-F238E27FC236}">
                <a16:creationId xmlns:a16="http://schemas.microsoft.com/office/drawing/2014/main" id="{435559A4-9245-2E77-50F6-70E4DB0BB0A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72;p21">
            <a:extLst>
              <a:ext uri="{FF2B5EF4-FFF2-40B4-BE49-F238E27FC236}">
                <a16:creationId xmlns:a16="http://schemas.microsoft.com/office/drawing/2014/main" id="{183F039A-CF90-17AA-AA1F-4CC8A6BDB42D}"/>
              </a:ext>
            </a:extLst>
          </p:cNvPr>
          <p:cNvSpPr txBox="1"/>
          <p:nvPr/>
        </p:nvSpPr>
        <p:spPr>
          <a:xfrm>
            <a:off x="1160398" y="127400"/>
            <a:ext cx="1048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Достижени</a:t>
            </a: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я</a:t>
            </a: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страны в медицине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673;p21">
            <a:extLst>
              <a:ext uri="{FF2B5EF4-FFF2-40B4-BE49-F238E27FC236}">
                <a16:creationId xmlns:a16="http://schemas.microsoft.com/office/drawing/2014/main" id="{D6CDF3FF-79E3-C71F-D2CE-6C03A876EE99}"/>
              </a:ext>
            </a:extLst>
          </p:cNvPr>
          <p:cNvSpPr/>
          <p:nvPr/>
        </p:nvSpPr>
        <p:spPr>
          <a:xfrm rot="10800000" flipH="1">
            <a:off x="10107471" y="6902263"/>
            <a:ext cx="946918" cy="7631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579AEA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74;p21">
            <a:extLst>
              <a:ext uri="{FF2B5EF4-FFF2-40B4-BE49-F238E27FC236}">
                <a16:creationId xmlns:a16="http://schemas.microsoft.com/office/drawing/2014/main" id="{C9D866B3-B716-3A92-0A9D-CFBE6E60A120}"/>
              </a:ext>
            </a:extLst>
          </p:cNvPr>
          <p:cNvSpPr/>
          <p:nvPr/>
        </p:nvSpPr>
        <p:spPr>
          <a:xfrm rot="5400000">
            <a:off x="4160691" y="-2621723"/>
            <a:ext cx="4853580" cy="1221611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75;p21">
            <a:extLst>
              <a:ext uri="{FF2B5EF4-FFF2-40B4-BE49-F238E27FC236}">
                <a16:creationId xmlns:a16="http://schemas.microsoft.com/office/drawing/2014/main" id="{CBBC7EAD-0BB4-A0D2-A28D-415AE4572F04}"/>
              </a:ext>
            </a:extLst>
          </p:cNvPr>
          <p:cNvSpPr txBox="1"/>
          <p:nvPr/>
        </p:nvSpPr>
        <p:spPr>
          <a:xfrm>
            <a:off x="858988" y="1543719"/>
            <a:ext cx="10195401" cy="3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разработаны новые противоопухолевые средства,                        которые не повреждают здоровые ткани тела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НМИЦ им. В.А. Алмазова проводятся исследования </a:t>
            </a:r>
            <a:r>
              <a:rPr lang="ru-RU" sz="2400" dirty="0" err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нейропротезов</a:t>
            </a: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, которым нет аналогов в мире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Педиатрическом университете Петербурга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успешно проводят внутриутробные операции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еще не родившимся детям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труднодоступных местах страны работают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бригады санавиации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2" name="Google Shape;676;p21">
            <a:extLst>
              <a:ext uri="{FF2B5EF4-FFF2-40B4-BE49-F238E27FC236}">
                <a16:creationId xmlns:a16="http://schemas.microsoft.com/office/drawing/2014/main" id="{84F330E8-7865-4FDC-48E6-979E98B1275B}"/>
              </a:ext>
            </a:extLst>
          </p:cNvPr>
          <p:cNvSpPr/>
          <p:nvPr/>
        </p:nvSpPr>
        <p:spPr>
          <a:xfrm rot="10800000" flipH="1">
            <a:off x="8501176" y="6868478"/>
            <a:ext cx="835229" cy="302450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1967C5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677;p21">
            <a:extLst>
              <a:ext uri="{FF2B5EF4-FFF2-40B4-BE49-F238E27FC236}">
                <a16:creationId xmlns:a16="http://schemas.microsoft.com/office/drawing/2014/main" id="{689333CD-6659-72B2-12F6-F9A9B1070742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14230358">
            <a:off x="11607856" y="-1357786"/>
            <a:ext cx="974432" cy="97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F7D45CD-C1C2-2790-CE17-41AEBA86DF8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5"/>
          <a:stretch/>
        </p:blipFill>
        <p:spPr>
          <a:xfrm>
            <a:off x="8011961" y="3289011"/>
            <a:ext cx="3978142" cy="2885061"/>
          </a:xfrm>
          <a:prstGeom prst="roundRect">
            <a:avLst>
              <a:gd name="adj" fmla="val 340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8728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>
            <a:off x="72333" y="525478"/>
            <a:ext cx="13085290" cy="652276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9376" y="50916"/>
            <a:ext cx="4482823" cy="342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96658" y="4119850"/>
            <a:ext cx="4187298" cy="3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24112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61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55381"/>
          <a:stretch/>
        </p:blipFill>
        <p:spPr>
          <a:xfrm>
            <a:off x="290361" y="247454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8;p2">
            <a:extLst>
              <a:ext uri="{FF2B5EF4-FFF2-40B4-BE49-F238E27FC236}">
                <a16:creationId xmlns:a16="http://schemas.microsoft.com/office/drawing/2014/main" id="{E4500FE9-46B7-E787-D75A-AA0AC4083DFD}"/>
              </a:ext>
            </a:extLst>
          </p:cNvPr>
          <p:cNvSpPr txBox="1"/>
          <p:nvPr/>
        </p:nvSpPr>
        <p:spPr>
          <a:xfrm>
            <a:off x="1167520" y="276727"/>
            <a:ext cx="819602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Достижения России в XXI веке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839926" y="1076243"/>
            <a:ext cx="2206288" cy="2614441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00;p2">
            <a:extLst>
              <a:ext uri="{FF2B5EF4-FFF2-40B4-BE49-F238E27FC236}">
                <a16:creationId xmlns:a16="http://schemas.microsoft.com/office/drawing/2014/main" id="{D673AC59-3484-F264-F5B8-7FD04B87E2C1}"/>
              </a:ext>
            </a:extLst>
          </p:cNvPr>
          <p:cNvSpPr txBox="1"/>
          <p:nvPr/>
        </p:nvSpPr>
        <p:spPr>
          <a:xfrm>
            <a:off x="2635849" y="1528564"/>
            <a:ext cx="253404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⅙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часть суши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2" name="Google Shape;201;p2">
            <a:extLst>
              <a:ext uri="{FF2B5EF4-FFF2-40B4-BE49-F238E27FC236}">
                <a16:creationId xmlns:a16="http://schemas.microsoft.com/office/drawing/2014/main" id="{7E5A7501-7BD0-C6AB-F5D1-EB4EE5A9BF1C}"/>
              </a:ext>
            </a:extLst>
          </p:cNvPr>
          <p:cNvSpPr/>
          <p:nvPr/>
        </p:nvSpPr>
        <p:spPr>
          <a:xfrm rot="5400000">
            <a:off x="6344772" y="564048"/>
            <a:ext cx="2253676" cy="361920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02;p2">
            <a:extLst>
              <a:ext uri="{FF2B5EF4-FFF2-40B4-BE49-F238E27FC236}">
                <a16:creationId xmlns:a16="http://schemas.microsoft.com/office/drawing/2014/main" id="{AC157B90-FFA4-36EE-416D-7647A99B86F6}"/>
              </a:ext>
            </a:extLst>
          </p:cNvPr>
          <p:cNvSpPr txBox="1"/>
          <p:nvPr/>
        </p:nvSpPr>
        <p:spPr>
          <a:xfrm>
            <a:off x="5662005" y="1538575"/>
            <a:ext cx="3773011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160+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национальностей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4" name="Google Shape;203;p2">
            <a:extLst>
              <a:ext uri="{FF2B5EF4-FFF2-40B4-BE49-F238E27FC236}">
                <a16:creationId xmlns:a16="http://schemas.microsoft.com/office/drawing/2014/main" id="{2F119310-A79C-6153-5678-6C3EB325763D}"/>
              </a:ext>
            </a:extLst>
          </p:cNvPr>
          <p:cNvSpPr/>
          <p:nvPr/>
        </p:nvSpPr>
        <p:spPr>
          <a:xfrm rot="5400000">
            <a:off x="3298563" y="3074249"/>
            <a:ext cx="2253676" cy="361920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04;p2">
            <a:extLst>
              <a:ext uri="{FF2B5EF4-FFF2-40B4-BE49-F238E27FC236}">
                <a16:creationId xmlns:a16="http://schemas.microsoft.com/office/drawing/2014/main" id="{91A6FD87-C7A6-B543-807D-87671C1485F7}"/>
              </a:ext>
            </a:extLst>
          </p:cNvPr>
          <p:cNvSpPr txBox="1"/>
          <p:nvPr/>
        </p:nvSpPr>
        <p:spPr>
          <a:xfrm>
            <a:off x="3916364" y="3863306"/>
            <a:ext cx="3647235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морей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океана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205;p2">
            <a:extLst>
              <a:ext uri="{FF2B5EF4-FFF2-40B4-BE49-F238E27FC236}">
                <a16:creationId xmlns:a16="http://schemas.microsoft.com/office/drawing/2014/main" id="{1CB773DF-29FC-DC5E-A6B0-75ECA9EE3BFD}"/>
              </a:ext>
            </a:extLst>
          </p:cNvPr>
          <p:cNvSpPr/>
          <p:nvPr/>
        </p:nvSpPr>
        <p:spPr>
          <a:xfrm rot="5400000">
            <a:off x="6870850" y="3551508"/>
            <a:ext cx="2206288" cy="2614441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06;p2">
            <a:extLst>
              <a:ext uri="{FF2B5EF4-FFF2-40B4-BE49-F238E27FC236}">
                <a16:creationId xmlns:a16="http://schemas.microsoft.com/office/drawing/2014/main" id="{2F42DFBD-F407-DE84-666E-86AB83EF5357}"/>
              </a:ext>
            </a:extLst>
          </p:cNvPr>
          <p:cNvSpPr txBox="1"/>
          <p:nvPr/>
        </p:nvSpPr>
        <p:spPr>
          <a:xfrm>
            <a:off x="6394822" y="4860634"/>
            <a:ext cx="315834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часовых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поясов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8" name="Google Shape;207;p2">
            <a:extLst>
              <a:ext uri="{FF2B5EF4-FFF2-40B4-BE49-F238E27FC236}">
                <a16:creationId xmlns:a16="http://schemas.microsoft.com/office/drawing/2014/main" id="{1C3ECB22-866A-E65F-8C8F-7BF393E9003C}"/>
              </a:ext>
            </a:extLst>
          </p:cNvPr>
          <p:cNvSpPr txBox="1"/>
          <p:nvPr/>
        </p:nvSpPr>
        <p:spPr>
          <a:xfrm>
            <a:off x="6943023" y="3837127"/>
            <a:ext cx="196236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11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9" name="Google Shape;208;p2">
            <a:extLst>
              <a:ext uri="{FF2B5EF4-FFF2-40B4-BE49-F238E27FC236}">
                <a16:creationId xmlns:a16="http://schemas.microsoft.com/office/drawing/2014/main" id="{E443347B-CF2F-03EE-E13F-1A434177AD11}"/>
              </a:ext>
            </a:extLst>
          </p:cNvPr>
          <p:cNvSpPr txBox="1"/>
          <p:nvPr/>
        </p:nvSpPr>
        <p:spPr>
          <a:xfrm>
            <a:off x="3190641" y="3917968"/>
            <a:ext cx="98268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13</a:t>
            </a:r>
            <a:endParaRPr sz="4400" dirty="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Calibri"/>
              <a:sym typeface="Calibri"/>
            </a:endParaRPr>
          </a:p>
        </p:txBody>
      </p:sp>
      <p:sp>
        <p:nvSpPr>
          <p:cNvPr id="20" name="Google Shape;209;p2">
            <a:extLst>
              <a:ext uri="{FF2B5EF4-FFF2-40B4-BE49-F238E27FC236}">
                <a16:creationId xmlns:a16="http://schemas.microsoft.com/office/drawing/2014/main" id="{FFBBB62B-01AE-5760-D2B7-BF288C361596}"/>
              </a:ext>
            </a:extLst>
          </p:cNvPr>
          <p:cNvSpPr txBox="1"/>
          <p:nvPr/>
        </p:nvSpPr>
        <p:spPr>
          <a:xfrm>
            <a:off x="3413130" y="4610571"/>
            <a:ext cx="5377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3</a:t>
            </a:r>
            <a:endParaRPr sz="440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Calibri"/>
              <a:sym typeface="Calibri"/>
            </a:endParaRPr>
          </a:p>
        </p:txBody>
      </p:sp>
      <p:sp>
        <p:nvSpPr>
          <p:cNvPr id="21" name="Google Shape;210;p2">
            <a:extLst>
              <a:ext uri="{FF2B5EF4-FFF2-40B4-BE49-F238E27FC236}">
                <a16:creationId xmlns:a16="http://schemas.microsoft.com/office/drawing/2014/main" id="{C05ECEBB-FBE4-2DD3-919E-6C34C4A27AB2}"/>
              </a:ext>
            </a:extLst>
          </p:cNvPr>
          <p:cNvSpPr txBox="1"/>
          <p:nvPr/>
        </p:nvSpPr>
        <p:spPr>
          <a:xfrm>
            <a:off x="2694798" y="5207190"/>
            <a:ext cx="334641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омывают границы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0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4;p22">
            <a:extLst>
              <a:ext uri="{FF2B5EF4-FFF2-40B4-BE49-F238E27FC236}">
                <a16:creationId xmlns:a16="http://schemas.microsoft.com/office/drawing/2014/main" id="{15DB3026-4520-1591-0DAE-10FE0032D293}"/>
              </a:ext>
            </a:extLst>
          </p:cNvPr>
          <p:cNvSpPr/>
          <p:nvPr/>
        </p:nvSpPr>
        <p:spPr>
          <a:xfrm>
            <a:off x="-6179432" y="-2942693"/>
            <a:ext cx="22739941" cy="106642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F0CFCB-1A4F-8673-A0EE-AD920441E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284140">
            <a:off x="8520576" y="5764209"/>
            <a:ext cx="705562" cy="705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C0FBAC-3FE6-857B-28AA-3E43C0CB0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993029">
            <a:off x="11275702" y="5938079"/>
            <a:ext cx="653455" cy="6534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C78B64-C5F4-3324-B200-CC73E7E19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58705">
            <a:off x="11375380" y="427500"/>
            <a:ext cx="724451" cy="7244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F1DA97-CB87-6431-6C8E-5E0654CA6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77082">
            <a:off x="1521274" y="5748619"/>
            <a:ext cx="730748" cy="730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B02D56-9648-C0A1-8B84-B6293FECB9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531924">
            <a:off x="758631" y="5326244"/>
            <a:ext cx="498792" cy="4987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C69A73-5D69-0178-33D1-5CEBCFEE2A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718257">
            <a:off x="463001" y="6032398"/>
            <a:ext cx="392836" cy="392836"/>
          </a:xfrm>
          <a:prstGeom prst="rect">
            <a:avLst/>
          </a:prstGeom>
        </p:spPr>
      </p:pic>
      <p:pic>
        <p:nvPicPr>
          <p:cNvPr id="4" name="Google Shape;686;p22">
            <a:extLst>
              <a:ext uri="{FF2B5EF4-FFF2-40B4-BE49-F238E27FC236}">
                <a16:creationId xmlns:a16="http://schemas.microsoft.com/office/drawing/2014/main" id="{6270F68B-4058-7352-05D9-5C761CEB056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8413" t="72433" r="72351" b="5780"/>
          <a:stretch/>
        </p:blipFill>
        <p:spPr>
          <a:xfrm rot="2368597">
            <a:off x="7653613" y="3166019"/>
            <a:ext cx="716696" cy="6688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88;p22">
            <a:extLst>
              <a:ext uri="{FF2B5EF4-FFF2-40B4-BE49-F238E27FC236}">
                <a16:creationId xmlns:a16="http://schemas.microsoft.com/office/drawing/2014/main" id="{EF04E5CA-0B83-3C45-C955-0B5EF5BC9C10}"/>
              </a:ext>
            </a:extLst>
          </p:cNvPr>
          <p:cNvSpPr/>
          <p:nvPr/>
        </p:nvSpPr>
        <p:spPr>
          <a:xfrm>
            <a:off x="15199" y="-6284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689;p22">
            <a:extLst>
              <a:ext uri="{FF2B5EF4-FFF2-40B4-BE49-F238E27FC236}">
                <a16:creationId xmlns:a16="http://schemas.microsoft.com/office/drawing/2014/main" id="{FC676273-35D5-8ADD-4A66-52189B7A1D4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90;p22">
            <a:extLst>
              <a:ext uri="{FF2B5EF4-FFF2-40B4-BE49-F238E27FC236}">
                <a16:creationId xmlns:a16="http://schemas.microsoft.com/office/drawing/2014/main" id="{0CCC89A4-E81C-33C3-67D1-9EBBE01901F0}"/>
              </a:ext>
            </a:extLst>
          </p:cNvPr>
          <p:cNvSpPr txBox="1"/>
          <p:nvPr/>
        </p:nvSpPr>
        <p:spPr>
          <a:xfrm>
            <a:off x="1160399" y="127400"/>
            <a:ext cx="970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Достижения страны в медицине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691;p22">
            <a:extLst>
              <a:ext uri="{FF2B5EF4-FFF2-40B4-BE49-F238E27FC236}">
                <a16:creationId xmlns:a16="http://schemas.microsoft.com/office/drawing/2014/main" id="{A828658B-9673-F282-2A43-AD28E5F9E543}"/>
              </a:ext>
            </a:extLst>
          </p:cNvPr>
          <p:cNvSpPr/>
          <p:nvPr/>
        </p:nvSpPr>
        <p:spPr>
          <a:xfrm rot="5400000">
            <a:off x="5466673" y="-78262"/>
            <a:ext cx="4709646" cy="672495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92;p22">
            <a:extLst>
              <a:ext uri="{FF2B5EF4-FFF2-40B4-BE49-F238E27FC236}">
                <a16:creationId xmlns:a16="http://schemas.microsoft.com/office/drawing/2014/main" id="{8416D836-BFD9-280A-8D4A-5A0A51AF5647}"/>
              </a:ext>
            </a:extLst>
          </p:cNvPr>
          <p:cNvSpPr txBox="1"/>
          <p:nvPr/>
        </p:nvSpPr>
        <p:spPr>
          <a:xfrm>
            <a:off x="4874729" y="2561082"/>
            <a:ext cx="5893533" cy="219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провести бесплатную проверку здоровья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у 87 млн россиян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завершить строительство 21 детской больницы и 17 онкологических диспансеров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создать 4 000 новых фельдшерских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акушерских пунктов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1" name="Google Shape;693;p22">
            <a:extLst>
              <a:ext uri="{FF2B5EF4-FFF2-40B4-BE49-F238E27FC236}">
                <a16:creationId xmlns:a16="http://schemas.microsoft.com/office/drawing/2014/main" id="{452FA46F-B171-20B8-E744-723C842C6519}"/>
              </a:ext>
            </a:extLst>
          </p:cNvPr>
          <p:cNvSpPr txBox="1"/>
          <p:nvPr/>
        </p:nvSpPr>
        <p:spPr>
          <a:xfrm>
            <a:off x="4907361" y="1284099"/>
            <a:ext cx="62766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Планы в сфере  здравоохранения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ближайшие годы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2" name="Google Shape;694;p22">
            <a:extLst>
              <a:ext uri="{FF2B5EF4-FFF2-40B4-BE49-F238E27FC236}">
                <a16:creationId xmlns:a16="http://schemas.microsoft.com/office/drawing/2014/main" id="{0042997C-C92A-814A-7A3B-293DABC503F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r="25078"/>
          <a:stretch/>
        </p:blipFill>
        <p:spPr>
          <a:xfrm>
            <a:off x="659419" y="1946036"/>
            <a:ext cx="3964650" cy="2965928"/>
          </a:xfrm>
          <a:prstGeom prst="roundRect">
            <a:avLst>
              <a:gd name="adj" fmla="val 7803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851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0;p24">
            <a:extLst>
              <a:ext uri="{FF2B5EF4-FFF2-40B4-BE49-F238E27FC236}">
                <a16:creationId xmlns:a16="http://schemas.microsoft.com/office/drawing/2014/main" id="{C39E5225-874E-2531-124E-934ACB7F3226}"/>
              </a:ext>
            </a:extLst>
          </p:cNvPr>
          <p:cNvSpPr/>
          <p:nvPr/>
        </p:nvSpPr>
        <p:spPr>
          <a:xfrm>
            <a:off x="-978203" y="0"/>
            <a:ext cx="14075382" cy="66008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9E9EA4-6A4D-E999-1F2D-32E293BD5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0" flipV="1">
            <a:off x="11539549" y="3499040"/>
            <a:ext cx="593771" cy="5937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CD8B54-6C3F-B2B9-4574-1EF7374A7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035503" flipV="1">
            <a:off x="7800661" y="626968"/>
            <a:ext cx="422598" cy="4225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E8B265-C764-B6FC-5099-54BACD755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049856" flipV="1">
            <a:off x="9739052" y="5902297"/>
            <a:ext cx="637142" cy="6371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D5A3B8-3E13-731E-7E34-2E4FA05077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000000" flipV="1">
            <a:off x="8701572" y="307522"/>
            <a:ext cx="561881" cy="5618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0B6963-8CBB-601B-0D0B-1AFF43D94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713375" flipV="1">
            <a:off x="173743" y="5294654"/>
            <a:ext cx="763022" cy="763022"/>
          </a:xfrm>
          <a:prstGeom prst="rect">
            <a:avLst/>
          </a:prstGeom>
        </p:spPr>
      </p:pic>
      <p:pic>
        <p:nvPicPr>
          <p:cNvPr id="4" name="Google Shape;722;p24">
            <a:extLst>
              <a:ext uri="{FF2B5EF4-FFF2-40B4-BE49-F238E27FC236}">
                <a16:creationId xmlns:a16="http://schemas.microsoft.com/office/drawing/2014/main" id="{9937B59B-1A6F-8AE3-7C45-0604845C25C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8413" t="72433" r="72351" b="5780"/>
          <a:stretch/>
        </p:blipFill>
        <p:spPr>
          <a:xfrm rot="2368597">
            <a:off x="7653613" y="3166019"/>
            <a:ext cx="716696" cy="6688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24;p24">
            <a:extLst>
              <a:ext uri="{FF2B5EF4-FFF2-40B4-BE49-F238E27FC236}">
                <a16:creationId xmlns:a16="http://schemas.microsoft.com/office/drawing/2014/main" id="{5ACD3DA2-8F8E-D440-5FC7-9B69A7BE29DA}"/>
              </a:ext>
            </a:extLst>
          </p:cNvPr>
          <p:cNvSpPr/>
          <p:nvPr/>
        </p:nvSpPr>
        <p:spPr>
          <a:xfrm>
            <a:off x="21259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725;p24">
            <a:extLst>
              <a:ext uri="{FF2B5EF4-FFF2-40B4-BE49-F238E27FC236}">
                <a16:creationId xmlns:a16="http://schemas.microsoft.com/office/drawing/2014/main" id="{57492C07-E10C-8F33-96BF-22D48B3A079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26;p24">
            <a:extLst>
              <a:ext uri="{FF2B5EF4-FFF2-40B4-BE49-F238E27FC236}">
                <a16:creationId xmlns:a16="http://schemas.microsoft.com/office/drawing/2014/main" id="{786F8E86-CE27-DC8D-FE34-BD7F8B7C014D}"/>
              </a:ext>
            </a:extLst>
          </p:cNvPr>
          <p:cNvSpPr txBox="1"/>
          <p:nvPr/>
        </p:nvSpPr>
        <p:spPr>
          <a:xfrm>
            <a:off x="1160408" y="127392"/>
            <a:ext cx="60481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Сельское хозяйство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727;p24">
            <a:extLst>
              <a:ext uri="{FF2B5EF4-FFF2-40B4-BE49-F238E27FC236}">
                <a16:creationId xmlns:a16="http://schemas.microsoft.com/office/drawing/2014/main" id="{4DFA46EB-5A2E-F1F1-635B-EC2ED20E2C55}"/>
              </a:ext>
            </a:extLst>
          </p:cNvPr>
          <p:cNvSpPr/>
          <p:nvPr/>
        </p:nvSpPr>
        <p:spPr>
          <a:xfrm rot="5400000">
            <a:off x="2795195" y="-419504"/>
            <a:ext cx="2146269" cy="547348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30;p24">
            <a:extLst>
              <a:ext uri="{FF2B5EF4-FFF2-40B4-BE49-F238E27FC236}">
                <a16:creationId xmlns:a16="http://schemas.microsoft.com/office/drawing/2014/main" id="{F726356E-5BD0-705F-FA84-6BAF20946484}"/>
              </a:ext>
            </a:extLst>
          </p:cNvPr>
          <p:cNvSpPr txBox="1"/>
          <p:nvPr/>
        </p:nvSpPr>
        <p:spPr>
          <a:xfrm>
            <a:off x="1449539" y="1668172"/>
            <a:ext cx="500886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1992 году </a:t>
            </a: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производство мяса </a:t>
            </a: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России </a:t>
            </a: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сократилось на 53%.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связи с этим выросла доля импорта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3" name="Google Shape;731;p24">
            <a:extLst>
              <a:ext uri="{FF2B5EF4-FFF2-40B4-BE49-F238E27FC236}">
                <a16:creationId xmlns:a16="http://schemas.microsoft.com/office/drawing/2014/main" id="{9D7F56D5-3AC1-5289-4018-E1F36FD0C3A8}"/>
              </a:ext>
            </a:extLst>
          </p:cNvPr>
          <p:cNvSpPr/>
          <p:nvPr/>
        </p:nvSpPr>
        <p:spPr>
          <a:xfrm rot="5400000">
            <a:off x="7854348" y="131995"/>
            <a:ext cx="2256331" cy="4480560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32;p24">
            <a:extLst>
              <a:ext uri="{FF2B5EF4-FFF2-40B4-BE49-F238E27FC236}">
                <a16:creationId xmlns:a16="http://schemas.microsoft.com/office/drawing/2014/main" id="{490F46FF-F21D-2479-A544-97288B28A933}"/>
              </a:ext>
            </a:extLst>
          </p:cNvPr>
          <p:cNvSpPr txBox="1"/>
          <p:nvPr/>
        </p:nvSpPr>
        <p:spPr>
          <a:xfrm>
            <a:off x="6883676" y="1717098"/>
            <a:ext cx="38299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Россию приходилось </a:t>
            </a:r>
            <a:endParaRPr sz="24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 40% поставок курицы </a:t>
            </a:r>
            <a:endParaRPr sz="24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из США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5" name="Google Shape;733;p24">
            <a:extLst>
              <a:ext uri="{FF2B5EF4-FFF2-40B4-BE49-F238E27FC236}">
                <a16:creationId xmlns:a16="http://schemas.microsoft.com/office/drawing/2014/main" id="{3B2F1DEE-5D28-B769-D124-51679144203C}"/>
              </a:ext>
            </a:extLst>
          </p:cNvPr>
          <p:cNvSpPr/>
          <p:nvPr/>
        </p:nvSpPr>
        <p:spPr>
          <a:xfrm rot="5400000">
            <a:off x="3079233" y="1639337"/>
            <a:ext cx="1627499" cy="547348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734;p24">
            <a:extLst>
              <a:ext uri="{FF2B5EF4-FFF2-40B4-BE49-F238E27FC236}">
                <a16:creationId xmlns:a16="http://schemas.microsoft.com/office/drawing/2014/main" id="{7513645C-6E73-EDC7-2759-9FE75F7487E0}"/>
              </a:ext>
            </a:extLst>
          </p:cNvPr>
          <p:cNvSpPr txBox="1"/>
          <p:nvPr/>
        </p:nvSpPr>
        <p:spPr>
          <a:xfrm>
            <a:off x="974849" y="3986394"/>
            <a:ext cx="557619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Производство овощей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фруктов сократилось на 48%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7" name="Google Shape;735;p24">
            <a:extLst>
              <a:ext uri="{FF2B5EF4-FFF2-40B4-BE49-F238E27FC236}">
                <a16:creationId xmlns:a16="http://schemas.microsoft.com/office/drawing/2014/main" id="{7BE07418-8F5C-A4AA-B65E-4B633FCBF0E0}"/>
              </a:ext>
            </a:extLst>
          </p:cNvPr>
          <p:cNvSpPr/>
          <p:nvPr/>
        </p:nvSpPr>
        <p:spPr>
          <a:xfrm rot="5400000">
            <a:off x="3243159" y="3214287"/>
            <a:ext cx="1299645" cy="5473483"/>
          </a:xfrm>
          <a:prstGeom prst="roundRect">
            <a:avLst>
              <a:gd name="adj" fmla="val 3296"/>
            </a:avLst>
          </a:prstGeom>
          <a:solidFill>
            <a:srgbClr val="579AEA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736;p24">
            <a:extLst>
              <a:ext uri="{FF2B5EF4-FFF2-40B4-BE49-F238E27FC236}">
                <a16:creationId xmlns:a16="http://schemas.microsoft.com/office/drawing/2014/main" id="{AEB9D5EE-FACD-6546-1A00-8B5E4D92C6C6}"/>
              </a:ext>
            </a:extLst>
          </p:cNvPr>
          <p:cNvSpPr txBox="1"/>
          <p:nvPr/>
        </p:nvSpPr>
        <p:spPr>
          <a:xfrm>
            <a:off x="1431745" y="5362343"/>
            <a:ext cx="476071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Полки продовольственных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магазинов были хронически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пустыми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1" name="Рисунок 10" descr="Изображение выглядит как в помещении, посуда,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EA79AC04-3B33-AD2A-3FC0-7DFA16C74BF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"/>
          <a:stretch/>
        </p:blipFill>
        <p:spPr>
          <a:xfrm>
            <a:off x="6758892" y="3562327"/>
            <a:ext cx="4458259" cy="300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35051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42;p25">
            <a:extLst>
              <a:ext uri="{FF2B5EF4-FFF2-40B4-BE49-F238E27FC236}">
                <a16:creationId xmlns:a16="http://schemas.microsoft.com/office/drawing/2014/main" id="{222657B2-D572-A8F9-7C04-BE14281D40E8}"/>
              </a:ext>
            </a:extLst>
          </p:cNvPr>
          <p:cNvSpPr/>
          <p:nvPr/>
        </p:nvSpPr>
        <p:spPr>
          <a:xfrm>
            <a:off x="-11738331" y="-4263797"/>
            <a:ext cx="25945644" cy="121675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B3DB3E-8586-D919-AD93-66C661AB1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000017" flipV="1">
            <a:off x="1231232" y="5949554"/>
            <a:ext cx="593771" cy="5937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C6363A-B714-8074-36F8-DD1196CAE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035503" flipV="1">
            <a:off x="10744652" y="5877731"/>
            <a:ext cx="599507" cy="5995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F875A7-72B3-6F9A-F332-0EFB207246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436840" flipV="1">
            <a:off x="11005144" y="1643430"/>
            <a:ext cx="479240" cy="4792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9A8DFA-1101-DA3A-7B9D-70D6814F19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453523" flipV="1">
            <a:off x="11347226" y="2890810"/>
            <a:ext cx="586846" cy="5868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F19A2B-DC94-7135-E6BA-C006C863E2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128454" flipV="1">
            <a:off x="10435149" y="2597204"/>
            <a:ext cx="476487" cy="476487"/>
          </a:xfrm>
          <a:prstGeom prst="rect">
            <a:avLst/>
          </a:prstGeom>
        </p:spPr>
      </p:pic>
      <p:pic>
        <p:nvPicPr>
          <p:cNvPr id="4" name="Google Shape;744;p25">
            <a:extLst>
              <a:ext uri="{FF2B5EF4-FFF2-40B4-BE49-F238E27FC236}">
                <a16:creationId xmlns:a16="http://schemas.microsoft.com/office/drawing/2014/main" id="{898668F8-5189-F7BF-C799-2E1EBDCF8CC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28516" t="72524" r="52248" b="5688"/>
          <a:stretch/>
        </p:blipFill>
        <p:spPr>
          <a:xfrm rot="1376487">
            <a:off x="11187042" y="5824325"/>
            <a:ext cx="833886" cy="7782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45;p25">
            <a:extLst>
              <a:ext uri="{FF2B5EF4-FFF2-40B4-BE49-F238E27FC236}">
                <a16:creationId xmlns:a16="http://schemas.microsoft.com/office/drawing/2014/main" id="{BDCE224F-7A41-E71F-C881-E3A9FD9DE848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6" name="Google Shape;746;p25">
            <a:extLst>
              <a:ext uri="{FF2B5EF4-FFF2-40B4-BE49-F238E27FC236}">
                <a16:creationId xmlns:a16="http://schemas.microsoft.com/office/drawing/2014/main" id="{F68ADA62-A85C-964F-C939-9ECFA21FD45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47;p25">
            <a:extLst>
              <a:ext uri="{FF2B5EF4-FFF2-40B4-BE49-F238E27FC236}">
                <a16:creationId xmlns:a16="http://schemas.microsoft.com/office/drawing/2014/main" id="{FAEE8C08-46F7-74F6-A3F7-EACE9CEC8448}"/>
              </a:ext>
            </a:extLst>
          </p:cNvPr>
          <p:cNvSpPr txBox="1"/>
          <p:nvPr/>
        </p:nvSpPr>
        <p:spPr>
          <a:xfrm>
            <a:off x="1160408" y="127392"/>
            <a:ext cx="72977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Сельское хозяйство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748;p25">
            <a:extLst>
              <a:ext uri="{FF2B5EF4-FFF2-40B4-BE49-F238E27FC236}">
                <a16:creationId xmlns:a16="http://schemas.microsoft.com/office/drawing/2014/main" id="{94337676-9996-E0D7-9D53-6984489E3E84}"/>
              </a:ext>
            </a:extLst>
          </p:cNvPr>
          <p:cNvSpPr/>
          <p:nvPr/>
        </p:nvSpPr>
        <p:spPr>
          <a:xfrm rot="5400000">
            <a:off x="4479641" y="-2468330"/>
            <a:ext cx="2256335" cy="925292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49;p25">
            <a:extLst>
              <a:ext uri="{FF2B5EF4-FFF2-40B4-BE49-F238E27FC236}">
                <a16:creationId xmlns:a16="http://schemas.microsoft.com/office/drawing/2014/main" id="{2E1A70FD-D94A-4E6B-2249-639BCEDF3B36}"/>
              </a:ext>
            </a:extLst>
          </p:cNvPr>
          <p:cNvSpPr txBox="1"/>
          <p:nvPr/>
        </p:nvSpPr>
        <p:spPr>
          <a:xfrm>
            <a:off x="1234491" y="1465633"/>
            <a:ext cx="871722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 20 лет страна вышла на уровень полного самообеспечения продуктами питания.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Сегодня Россия — </a:t>
            </a: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один из ведущих экспортеров 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сельхозпродукции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0" name="Google Shape;750;p25">
            <a:extLst>
              <a:ext uri="{FF2B5EF4-FFF2-40B4-BE49-F238E27FC236}">
                <a16:creationId xmlns:a16="http://schemas.microsoft.com/office/drawing/2014/main" id="{4D4BE61C-29CE-1AC5-C43B-ECA8B0C80338}"/>
              </a:ext>
            </a:extLst>
          </p:cNvPr>
          <p:cNvSpPr/>
          <p:nvPr/>
        </p:nvSpPr>
        <p:spPr>
          <a:xfrm rot="5400000">
            <a:off x="4343231" y="36552"/>
            <a:ext cx="1625248" cy="834901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51;p25">
            <a:extLst>
              <a:ext uri="{FF2B5EF4-FFF2-40B4-BE49-F238E27FC236}">
                <a16:creationId xmlns:a16="http://schemas.microsoft.com/office/drawing/2014/main" id="{CB41D57A-DF3B-9A79-9889-713AF421FF24}"/>
              </a:ext>
            </a:extLst>
          </p:cNvPr>
          <p:cNvSpPr txBox="1"/>
          <p:nvPr/>
        </p:nvSpPr>
        <p:spPr>
          <a:xfrm>
            <a:off x="1234490" y="3580117"/>
            <a:ext cx="5090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 итогам 2020 года экспорт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продовольствия составил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2" name="Google Shape;752;p25">
            <a:extLst>
              <a:ext uri="{FF2B5EF4-FFF2-40B4-BE49-F238E27FC236}">
                <a16:creationId xmlns:a16="http://schemas.microsoft.com/office/drawing/2014/main" id="{7E57779F-2EE0-9DFB-F2A6-ED8DD98703A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8312" r="8312"/>
          <a:stretch/>
        </p:blipFill>
        <p:spPr>
          <a:xfrm>
            <a:off x="6230182" y="2952603"/>
            <a:ext cx="4004100" cy="32007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0E1216-7D26-AE36-9B37-64BC574C5C9B}"/>
              </a:ext>
            </a:extLst>
          </p:cNvPr>
          <p:cNvSpPr txBox="1"/>
          <p:nvPr/>
        </p:nvSpPr>
        <p:spPr>
          <a:xfrm>
            <a:off x="1238073" y="4349483"/>
            <a:ext cx="3161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$30,665 млрд</a:t>
            </a:r>
            <a:endParaRPr lang="ru-RU" sz="24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0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8;p26">
            <a:extLst>
              <a:ext uri="{FF2B5EF4-FFF2-40B4-BE49-F238E27FC236}">
                <a16:creationId xmlns:a16="http://schemas.microsoft.com/office/drawing/2014/main" id="{CFB543EC-9DC3-CC32-A275-E704D2877F5C}"/>
              </a:ext>
            </a:extLst>
          </p:cNvPr>
          <p:cNvSpPr/>
          <p:nvPr/>
        </p:nvSpPr>
        <p:spPr>
          <a:xfrm>
            <a:off x="-2015897" y="-3295769"/>
            <a:ext cx="25945644" cy="121675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760;p26">
            <a:extLst>
              <a:ext uri="{FF2B5EF4-FFF2-40B4-BE49-F238E27FC236}">
                <a16:creationId xmlns:a16="http://schemas.microsoft.com/office/drawing/2014/main" id="{B12A637B-B219-1A84-2D31-02824A2F38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516" t="72524" r="52248" b="5688"/>
          <a:stretch/>
        </p:blipFill>
        <p:spPr>
          <a:xfrm rot="1376487">
            <a:off x="11187042" y="5824325"/>
            <a:ext cx="833886" cy="77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C4C431-7C98-DBDF-C487-FA080303A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359749" flipV="1">
            <a:off x="7471549" y="5818276"/>
            <a:ext cx="593771" cy="5937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2F66CD-DABB-3F9E-2FC6-1E82681F0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704174" flipV="1">
            <a:off x="4707634" y="6008099"/>
            <a:ext cx="614143" cy="6141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CEA13A-43F2-915F-F8F8-C229EBD83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314897" flipV="1">
            <a:off x="320266" y="5677513"/>
            <a:ext cx="522617" cy="5226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AEBD4E-51CC-FA93-1CC7-939AD806AC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6359749" flipV="1">
            <a:off x="8537551" y="242216"/>
            <a:ext cx="416681" cy="4166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477C60-F589-26B1-D9D8-0FCE8218CB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1721657" flipV="1">
            <a:off x="11256205" y="636550"/>
            <a:ext cx="650834" cy="650834"/>
          </a:xfrm>
          <a:prstGeom prst="rect">
            <a:avLst/>
          </a:prstGeom>
        </p:spPr>
      </p:pic>
      <p:sp>
        <p:nvSpPr>
          <p:cNvPr id="5" name="Google Shape;761;p26">
            <a:extLst>
              <a:ext uri="{FF2B5EF4-FFF2-40B4-BE49-F238E27FC236}">
                <a16:creationId xmlns:a16="http://schemas.microsoft.com/office/drawing/2014/main" id="{B0BD1990-966F-00FA-7D95-86C79C78A5FD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6" name="Google Shape;762;p26">
            <a:extLst>
              <a:ext uri="{FF2B5EF4-FFF2-40B4-BE49-F238E27FC236}">
                <a16:creationId xmlns:a16="http://schemas.microsoft.com/office/drawing/2014/main" id="{6ECA7993-047C-64CC-8AB3-6FC43047C86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63;p26">
            <a:extLst>
              <a:ext uri="{FF2B5EF4-FFF2-40B4-BE49-F238E27FC236}">
                <a16:creationId xmlns:a16="http://schemas.microsoft.com/office/drawing/2014/main" id="{65EB6EC1-2D2F-D973-CBFD-307EEE78805D}"/>
              </a:ext>
            </a:extLst>
          </p:cNvPr>
          <p:cNvSpPr txBox="1"/>
          <p:nvPr/>
        </p:nvSpPr>
        <p:spPr>
          <a:xfrm>
            <a:off x="1160408" y="127392"/>
            <a:ext cx="8357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Сельское хозяйство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764;p26">
            <a:extLst>
              <a:ext uri="{FF2B5EF4-FFF2-40B4-BE49-F238E27FC236}">
                <a16:creationId xmlns:a16="http://schemas.microsoft.com/office/drawing/2014/main" id="{727C919F-09FA-B287-8906-7D55F2000FE3}"/>
              </a:ext>
            </a:extLst>
          </p:cNvPr>
          <p:cNvSpPr/>
          <p:nvPr/>
        </p:nvSpPr>
        <p:spPr>
          <a:xfrm rot="5400000">
            <a:off x="1838884" y="40564"/>
            <a:ext cx="5332152" cy="717495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65;p26">
            <a:extLst>
              <a:ext uri="{FF2B5EF4-FFF2-40B4-BE49-F238E27FC236}">
                <a16:creationId xmlns:a16="http://schemas.microsoft.com/office/drawing/2014/main" id="{AC67E927-7DA2-02E8-CFB0-FE43DFB3663B}"/>
              </a:ext>
            </a:extLst>
          </p:cNvPr>
          <p:cNvSpPr txBox="1"/>
          <p:nvPr/>
        </p:nvSpPr>
        <p:spPr>
          <a:xfrm>
            <a:off x="1160408" y="1219692"/>
            <a:ext cx="6718800" cy="48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 место в мире по экспорту пшеницы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 место в мире по экспорту удобрений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110% — рост агропромышленного комплекса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2022 году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327 млн га черноземов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мировой лидер по производству роботизированной сельхозтехники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обогнала в этой области Германию и США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крупнейший в Восточной Европе свинокомплекс   — производство до 430 000 голов в год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производство деликатесной продукции: оленина, мед, икра, грибы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0" name="Google Shape;766;p26">
            <a:extLst>
              <a:ext uri="{FF2B5EF4-FFF2-40B4-BE49-F238E27FC236}">
                <a16:creationId xmlns:a16="http://schemas.microsoft.com/office/drawing/2014/main" id="{9C738FFC-2B8A-7BED-1047-3E7E405E378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07952" y="961967"/>
            <a:ext cx="2560401" cy="256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67;p26">
            <a:extLst>
              <a:ext uri="{FF2B5EF4-FFF2-40B4-BE49-F238E27FC236}">
                <a16:creationId xmlns:a16="http://schemas.microsoft.com/office/drawing/2014/main" id="{0FDF41B8-863C-1D96-7627-A88082F0A86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r="26927"/>
          <a:stretch/>
        </p:blipFill>
        <p:spPr>
          <a:xfrm>
            <a:off x="8488206" y="3856883"/>
            <a:ext cx="2580147" cy="2356542"/>
          </a:xfrm>
          <a:prstGeom prst="roundRect">
            <a:avLst>
              <a:gd name="adj" fmla="val 1842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177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3;p27">
            <a:extLst>
              <a:ext uri="{FF2B5EF4-FFF2-40B4-BE49-F238E27FC236}">
                <a16:creationId xmlns:a16="http://schemas.microsoft.com/office/drawing/2014/main" id="{04FE5535-0A42-C6E4-E17E-0F671BDF3F8C}"/>
              </a:ext>
            </a:extLst>
          </p:cNvPr>
          <p:cNvSpPr/>
          <p:nvPr/>
        </p:nvSpPr>
        <p:spPr>
          <a:xfrm>
            <a:off x="-12003696" y="-5281295"/>
            <a:ext cx="25945644" cy="121675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5F43068-06E3-C472-6242-33ED816FC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0" flipV="1">
            <a:off x="11539549" y="2417000"/>
            <a:ext cx="593771" cy="5937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972094-910C-36D9-2CEE-C7089A0D4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9116" flipV="1">
            <a:off x="7913610" y="6109603"/>
            <a:ext cx="403452" cy="4034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0EE49AF-F395-9758-D8ED-CE8669E4FC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413384" flipV="1">
            <a:off x="7296776" y="5290114"/>
            <a:ext cx="573481" cy="5734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F86DD6-1037-24CA-6601-95355D484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886314" flipV="1">
            <a:off x="8744860" y="5806402"/>
            <a:ext cx="711626" cy="711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4F3313F-D03E-CD5C-95A0-58A111AD32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713375" flipV="1">
            <a:off x="11090706" y="614607"/>
            <a:ext cx="763022" cy="763022"/>
          </a:xfrm>
          <a:prstGeom prst="rect">
            <a:avLst/>
          </a:prstGeom>
        </p:spPr>
      </p:pic>
      <p:sp>
        <p:nvSpPr>
          <p:cNvPr id="5" name="Google Shape;776;p27">
            <a:extLst>
              <a:ext uri="{FF2B5EF4-FFF2-40B4-BE49-F238E27FC236}">
                <a16:creationId xmlns:a16="http://schemas.microsoft.com/office/drawing/2014/main" id="{4C7A9348-6743-0308-E9A5-EC55D202343D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6" name="Google Shape;777;p27">
            <a:extLst>
              <a:ext uri="{FF2B5EF4-FFF2-40B4-BE49-F238E27FC236}">
                <a16:creationId xmlns:a16="http://schemas.microsoft.com/office/drawing/2014/main" id="{B8400406-CED4-B194-2456-2B0E6A08CDD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78;p27">
            <a:extLst>
              <a:ext uri="{FF2B5EF4-FFF2-40B4-BE49-F238E27FC236}">
                <a16:creationId xmlns:a16="http://schemas.microsoft.com/office/drawing/2014/main" id="{D441E0CD-02F7-F01B-F0E9-EF4499740DB1}"/>
              </a:ext>
            </a:extLst>
          </p:cNvPr>
          <p:cNvSpPr txBox="1"/>
          <p:nvPr/>
        </p:nvSpPr>
        <p:spPr>
          <a:xfrm>
            <a:off x="1160408" y="127392"/>
            <a:ext cx="8357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Сельское хозяйство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779;p27">
            <a:extLst>
              <a:ext uri="{FF2B5EF4-FFF2-40B4-BE49-F238E27FC236}">
                <a16:creationId xmlns:a16="http://schemas.microsoft.com/office/drawing/2014/main" id="{0EB598CA-A1AF-3D3E-6876-A13996846BB6}"/>
              </a:ext>
            </a:extLst>
          </p:cNvPr>
          <p:cNvSpPr/>
          <p:nvPr/>
        </p:nvSpPr>
        <p:spPr>
          <a:xfrm rot="5400000">
            <a:off x="6218733" y="721451"/>
            <a:ext cx="4161178" cy="566159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80;p27">
            <a:extLst>
              <a:ext uri="{FF2B5EF4-FFF2-40B4-BE49-F238E27FC236}">
                <a16:creationId xmlns:a16="http://schemas.microsoft.com/office/drawing/2014/main" id="{BE9F9D6C-DD49-96F5-A33B-7B0E4C7B172E}"/>
              </a:ext>
            </a:extLst>
          </p:cNvPr>
          <p:cNvSpPr txBox="1"/>
          <p:nvPr/>
        </p:nvSpPr>
        <p:spPr>
          <a:xfrm>
            <a:off x="5805292" y="2084695"/>
            <a:ext cx="5226300" cy="303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 2022 год произведено: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1,6 млн тонн мяса крупного рогатого скота – это почти 3 млн коров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33 млн тонн молока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35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– это 13 000 олимпийских бассейнов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46,1 млрд яиц – это 310 шт.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     на каждого жителя России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1" name="Google Shape;782;p27">
            <a:extLst>
              <a:ext uri="{FF2B5EF4-FFF2-40B4-BE49-F238E27FC236}">
                <a16:creationId xmlns:a16="http://schemas.microsoft.com/office/drawing/2014/main" id="{51424988-923D-8F29-C587-A56C765449C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12687"/>
          <a:stretch/>
        </p:blipFill>
        <p:spPr>
          <a:xfrm>
            <a:off x="1141161" y="1086842"/>
            <a:ext cx="3760664" cy="2442979"/>
          </a:xfrm>
          <a:prstGeom prst="roundRect">
            <a:avLst>
              <a:gd name="adj" fmla="val 4627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026" name="Picture 2" descr="Cowshed. Dairy cows in a farm. Cows eating  fresh hay. Natural milk production process.">
            <a:extLst>
              <a:ext uri="{FF2B5EF4-FFF2-40B4-BE49-F238E27FC236}">
                <a16:creationId xmlns:a16="http://schemas.microsoft.com/office/drawing/2014/main" id="{DA7A2D1E-DEC4-E5AA-BE1D-72F0908F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08" y="3698640"/>
            <a:ext cx="3756630" cy="2530913"/>
          </a:xfrm>
          <a:prstGeom prst="roundRect">
            <a:avLst>
              <a:gd name="adj" fmla="val 262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9371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8;p28">
            <a:extLst>
              <a:ext uri="{FF2B5EF4-FFF2-40B4-BE49-F238E27FC236}">
                <a16:creationId xmlns:a16="http://schemas.microsoft.com/office/drawing/2014/main" id="{8924655A-934B-733C-755A-66FA4E21B86B}"/>
              </a:ext>
            </a:extLst>
          </p:cNvPr>
          <p:cNvSpPr/>
          <p:nvPr/>
        </p:nvSpPr>
        <p:spPr>
          <a:xfrm>
            <a:off x="13298253" y="142079"/>
            <a:ext cx="25945644" cy="121675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DCB270-4A4E-CFEE-F96A-6A065202C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0" flipV="1">
            <a:off x="393072" y="5419947"/>
            <a:ext cx="491180" cy="4911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0A26DC-DA36-26C9-6D86-64BF1770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035503" flipV="1">
            <a:off x="8668595" y="1206480"/>
            <a:ext cx="422598" cy="4225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687415-5AE8-A10F-0A1E-61C5032D8B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049856" flipV="1">
            <a:off x="2273755" y="5824793"/>
            <a:ext cx="502813" cy="5028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E51720-3D01-1D00-97D2-D5DBB2347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000000" flipV="1">
            <a:off x="9404314" y="657161"/>
            <a:ext cx="704854" cy="7048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A94712-0692-C2E3-7076-C19BDC5CF7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713375" flipV="1">
            <a:off x="1051048" y="5844357"/>
            <a:ext cx="763022" cy="763022"/>
          </a:xfrm>
          <a:prstGeom prst="rect">
            <a:avLst/>
          </a:prstGeom>
        </p:spPr>
      </p:pic>
      <p:sp>
        <p:nvSpPr>
          <p:cNvPr id="3" name="Google Shape;789;p28">
            <a:extLst>
              <a:ext uri="{FF2B5EF4-FFF2-40B4-BE49-F238E27FC236}">
                <a16:creationId xmlns:a16="http://schemas.microsoft.com/office/drawing/2014/main" id="{043822B2-92D6-5EE4-2516-010D4EE31F5C}"/>
              </a:ext>
            </a:extLst>
          </p:cNvPr>
          <p:cNvSpPr/>
          <p:nvPr/>
        </p:nvSpPr>
        <p:spPr>
          <a:xfrm>
            <a:off x="-7928" y="-6284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790;p28">
            <a:extLst>
              <a:ext uri="{FF2B5EF4-FFF2-40B4-BE49-F238E27FC236}">
                <a16:creationId xmlns:a16="http://schemas.microsoft.com/office/drawing/2014/main" id="{34D7A25F-0BDA-B8D3-1DF9-03069FFFE33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91;p28">
            <a:extLst>
              <a:ext uri="{FF2B5EF4-FFF2-40B4-BE49-F238E27FC236}">
                <a16:creationId xmlns:a16="http://schemas.microsoft.com/office/drawing/2014/main" id="{566E258B-0218-3D28-74C3-3D9F56275B1F}"/>
              </a:ext>
            </a:extLst>
          </p:cNvPr>
          <p:cNvSpPr txBox="1"/>
          <p:nvPr/>
        </p:nvSpPr>
        <p:spPr>
          <a:xfrm>
            <a:off x="1160408" y="127392"/>
            <a:ext cx="8357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Сельское хозяйство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792;p28">
            <a:extLst>
              <a:ext uri="{FF2B5EF4-FFF2-40B4-BE49-F238E27FC236}">
                <a16:creationId xmlns:a16="http://schemas.microsoft.com/office/drawing/2014/main" id="{7486F953-19CF-71DF-CB81-D96418E3C7CB}"/>
              </a:ext>
            </a:extLst>
          </p:cNvPr>
          <p:cNvSpPr/>
          <p:nvPr/>
        </p:nvSpPr>
        <p:spPr>
          <a:xfrm rot="5400000">
            <a:off x="2302312" y="-420619"/>
            <a:ext cx="4366710" cy="7447334"/>
          </a:xfrm>
          <a:prstGeom prst="roundRect">
            <a:avLst>
              <a:gd name="adj" fmla="val 3296"/>
            </a:avLst>
          </a:prstGeom>
          <a:solidFill>
            <a:srgbClr val="579AEA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93;p28">
            <a:extLst>
              <a:ext uri="{FF2B5EF4-FFF2-40B4-BE49-F238E27FC236}">
                <a16:creationId xmlns:a16="http://schemas.microsoft.com/office/drawing/2014/main" id="{B4D25D29-F34D-238F-5F3B-D5D6238C021A}"/>
              </a:ext>
            </a:extLst>
          </p:cNvPr>
          <p:cNvSpPr txBox="1"/>
          <p:nvPr/>
        </p:nvSpPr>
        <p:spPr>
          <a:xfrm>
            <a:off x="1160408" y="2151727"/>
            <a:ext cx="70971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Министр сельского хозяйства Дмитрий Николаевич Патрушев сообщил, что в 2023 году посевная площадь России составит более 82 млн га</a:t>
            </a:r>
            <a:endParaRPr sz="20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Это площадь некоторых европейских стран:</a:t>
            </a:r>
            <a:endParaRPr b="1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Австрия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, 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Албания, Бельгия, Венгрия, Греция,</a:t>
            </a:r>
            <a:endParaRPr sz="20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Дания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, 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Ирландия, Латвия, Литва, Нидерланды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,</a:t>
            </a: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Португалия, Словакия, Словения, Чехия,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Швейцария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795;p28">
            <a:extLst>
              <a:ext uri="{FF2B5EF4-FFF2-40B4-BE49-F238E27FC236}">
                <a16:creationId xmlns:a16="http://schemas.microsoft.com/office/drawing/2014/main" id="{09E32A5F-1008-72FE-E06E-9A6EB4898029}"/>
              </a:ext>
            </a:extLst>
          </p:cNvPr>
          <p:cNvSpPr txBox="1"/>
          <p:nvPr/>
        </p:nvSpPr>
        <p:spPr>
          <a:xfrm>
            <a:off x="1432560" y="1400728"/>
            <a:ext cx="3122296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Интересный факт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0" name="Google Shape;796;p28">
            <a:extLst>
              <a:ext uri="{FF2B5EF4-FFF2-40B4-BE49-F238E27FC236}">
                <a16:creationId xmlns:a16="http://schemas.microsoft.com/office/drawing/2014/main" id="{F0B05F55-3A3E-5DE7-E8C2-8C661B82278E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1160408" y="1522651"/>
            <a:ext cx="272152" cy="33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Изображение выглядит как карта, силуэт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EB0FB4-FD4D-C269-EF22-CEF660EFC6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2" y="1889779"/>
            <a:ext cx="5302819" cy="492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3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2;p29">
            <a:extLst>
              <a:ext uri="{FF2B5EF4-FFF2-40B4-BE49-F238E27FC236}">
                <a16:creationId xmlns:a16="http://schemas.microsoft.com/office/drawing/2014/main" id="{E5716354-4F6C-030F-3764-583CC13188D7}"/>
              </a:ext>
            </a:extLst>
          </p:cNvPr>
          <p:cNvSpPr/>
          <p:nvPr/>
        </p:nvSpPr>
        <p:spPr>
          <a:xfrm>
            <a:off x="-8858022" y="-4933618"/>
            <a:ext cx="25945644" cy="121675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24896F-2199-F3BC-83CE-2BA7ADDEA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13717" flipV="1">
            <a:off x="10292263" y="1684232"/>
            <a:ext cx="620818" cy="6208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9FF731-90AD-61A1-24AC-CC76F652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0" flipV="1">
            <a:off x="5169122" y="5700951"/>
            <a:ext cx="578756" cy="5787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43470D-7FE4-3C9D-8A0D-F8782066E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698567" flipV="1">
            <a:off x="348200" y="5799223"/>
            <a:ext cx="578756" cy="578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2CEC98-789A-BDE9-F401-F136E4BC85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000000" flipV="1">
            <a:off x="9388578" y="593897"/>
            <a:ext cx="783218" cy="783218"/>
          </a:xfrm>
          <a:prstGeom prst="rect">
            <a:avLst/>
          </a:prstGeom>
        </p:spPr>
      </p:pic>
      <p:sp>
        <p:nvSpPr>
          <p:cNvPr id="3" name="Google Shape;803;p29">
            <a:extLst>
              <a:ext uri="{FF2B5EF4-FFF2-40B4-BE49-F238E27FC236}">
                <a16:creationId xmlns:a16="http://schemas.microsoft.com/office/drawing/2014/main" id="{5C02CB2C-B807-AD59-CBD2-27AAFDB911AB}"/>
              </a:ext>
            </a:extLst>
          </p:cNvPr>
          <p:cNvSpPr/>
          <p:nvPr/>
        </p:nvSpPr>
        <p:spPr>
          <a:xfrm>
            <a:off x="-24112" y="-31424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804;p29">
            <a:extLst>
              <a:ext uri="{FF2B5EF4-FFF2-40B4-BE49-F238E27FC236}">
                <a16:creationId xmlns:a16="http://schemas.microsoft.com/office/drawing/2014/main" id="{F7686067-BC1B-61A1-2CE9-A7A9F9D316D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05;p29">
            <a:extLst>
              <a:ext uri="{FF2B5EF4-FFF2-40B4-BE49-F238E27FC236}">
                <a16:creationId xmlns:a16="http://schemas.microsoft.com/office/drawing/2014/main" id="{722D627B-5993-77F3-8F75-727D1440BE1D}"/>
              </a:ext>
            </a:extLst>
          </p:cNvPr>
          <p:cNvSpPr txBox="1"/>
          <p:nvPr/>
        </p:nvSpPr>
        <p:spPr>
          <a:xfrm>
            <a:off x="1160408" y="127392"/>
            <a:ext cx="8357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Инфраструктура и строительство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806;p29">
            <a:extLst>
              <a:ext uri="{FF2B5EF4-FFF2-40B4-BE49-F238E27FC236}">
                <a16:creationId xmlns:a16="http://schemas.microsoft.com/office/drawing/2014/main" id="{4B6A703F-2DFC-AB4E-291D-BE60DABABD40}"/>
              </a:ext>
            </a:extLst>
          </p:cNvPr>
          <p:cNvSpPr/>
          <p:nvPr/>
        </p:nvSpPr>
        <p:spPr>
          <a:xfrm rot="5400000">
            <a:off x="2462853" y="-522941"/>
            <a:ext cx="4295422" cy="804672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807;p29">
            <a:extLst>
              <a:ext uri="{FF2B5EF4-FFF2-40B4-BE49-F238E27FC236}">
                <a16:creationId xmlns:a16="http://schemas.microsoft.com/office/drawing/2014/main" id="{C56145B3-3EDF-6CC5-6559-58A574B88576}"/>
              </a:ext>
            </a:extLst>
          </p:cNvPr>
          <p:cNvSpPr txBox="1"/>
          <p:nvPr/>
        </p:nvSpPr>
        <p:spPr>
          <a:xfrm>
            <a:off x="838996" y="1710073"/>
            <a:ext cx="6233491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Основной показатель улучшения жилищных условий — это строительство нового жилья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объектов инженерной инфраструктуры, обеспечивающих благоустройство.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2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 2000 году в России был зафиксирован минимальный ввод жилья за весь постсоветский период – </a:t>
            </a:r>
            <a:r>
              <a:rPr lang="ru-RU" sz="22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30,3 млн кв.м</a:t>
            </a: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При этом ипотека выдавалась под 30% годовых и сроком на 10 лет.</a:t>
            </a:r>
            <a:endParaRPr sz="22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8" name="Google Shape;808;p29">
            <a:extLst>
              <a:ext uri="{FF2B5EF4-FFF2-40B4-BE49-F238E27FC236}">
                <a16:creationId xmlns:a16="http://schemas.microsoft.com/office/drawing/2014/main" id="{AA9E0110-B27F-8C76-BE46-BFD30F81E7F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7554" r="13303"/>
          <a:stretch/>
        </p:blipFill>
        <p:spPr>
          <a:xfrm>
            <a:off x="7072487" y="1339184"/>
            <a:ext cx="4467812" cy="4308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16484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4;p30">
            <a:extLst>
              <a:ext uri="{FF2B5EF4-FFF2-40B4-BE49-F238E27FC236}">
                <a16:creationId xmlns:a16="http://schemas.microsoft.com/office/drawing/2014/main" id="{933728BD-428A-82D1-49DA-C360C573A653}"/>
              </a:ext>
            </a:extLst>
          </p:cNvPr>
          <p:cNvSpPr/>
          <p:nvPr/>
        </p:nvSpPr>
        <p:spPr>
          <a:xfrm>
            <a:off x="-12493397" y="-5372425"/>
            <a:ext cx="25945644" cy="121675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3F7273-1611-4E9B-594F-06E08383B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132586" flipV="1">
            <a:off x="1705761" y="6099511"/>
            <a:ext cx="481227" cy="4812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A72F44-30EE-4CDD-DF24-5F313F9D9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816306" flipV="1">
            <a:off x="285350" y="2112724"/>
            <a:ext cx="654574" cy="6545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AB6D82-B702-1B15-EB67-85203F9BF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698567" flipV="1">
            <a:off x="6149729" y="6089697"/>
            <a:ext cx="478758" cy="4787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64ECF7-AF60-5BF8-07BD-8F8192BFEC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000000" flipV="1">
            <a:off x="7961897" y="6201521"/>
            <a:ext cx="447238" cy="447238"/>
          </a:xfrm>
          <a:prstGeom prst="rect">
            <a:avLst/>
          </a:prstGeom>
        </p:spPr>
      </p:pic>
      <p:sp>
        <p:nvSpPr>
          <p:cNvPr id="3" name="Google Shape;815;p30">
            <a:extLst>
              <a:ext uri="{FF2B5EF4-FFF2-40B4-BE49-F238E27FC236}">
                <a16:creationId xmlns:a16="http://schemas.microsoft.com/office/drawing/2014/main" id="{FB791918-B1CA-B746-6D7D-77D65F60484D}"/>
              </a:ext>
            </a:extLst>
          </p:cNvPr>
          <p:cNvSpPr/>
          <p:nvPr/>
        </p:nvSpPr>
        <p:spPr>
          <a:xfrm>
            <a:off x="0" y="-31424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816;p30">
            <a:extLst>
              <a:ext uri="{FF2B5EF4-FFF2-40B4-BE49-F238E27FC236}">
                <a16:creationId xmlns:a16="http://schemas.microsoft.com/office/drawing/2014/main" id="{65CFAB92-66CD-2A8D-BB7C-E6FFF41ECE4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17;p30">
            <a:extLst>
              <a:ext uri="{FF2B5EF4-FFF2-40B4-BE49-F238E27FC236}">
                <a16:creationId xmlns:a16="http://schemas.microsoft.com/office/drawing/2014/main" id="{4D6B03FC-3A40-F602-E1AA-2E185385D2A8}"/>
              </a:ext>
            </a:extLst>
          </p:cNvPr>
          <p:cNvSpPr txBox="1"/>
          <p:nvPr/>
        </p:nvSpPr>
        <p:spPr>
          <a:xfrm>
            <a:off x="1160408" y="127392"/>
            <a:ext cx="8357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Инфраструктура и строительство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818;p30">
            <a:extLst>
              <a:ext uri="{FF2B5EF4-FFF2-40B4-BE49-F238E27FC236}">
                <a16:creationId xmlns:a16="http://schemas.microsoft.com/office/drawing/2014/main" id="{A960DC8E-0279-5FDB-4230-823D73466B57}"/>
              </a:ext>
            </a:extLst>
          </p:cNvPr>
          <p:cNvSpPr/>
          <p:nvPr/>
        </p:nvSpPr>
        <p:spPr>
          <a:xfrm rot="5400000">
            <a:off x="3482300" y="-1412427"/>
            <a:ext cx="2380205" cy="730264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819;p30">
            <a:extLst>
              <a:ext uri="{FF2B5EF4-FFF2-40B4-BE49-F238E27FC236}">
                <a16:creationId xmlns:a16="http://schemas.microsoft.com/office/drawing/2014/main" id="{2AF7E20F-75D2-F7F3-34BF-6C59EFDD7AA6}"/>
              </a:ext>
            </a:extLst>
          </p:cNvPr>
          <p:cNvSpPr txBox="1"/>
          <p:nvPr/>
        </p:nvSpPr>
        <p:spPr>
          <a:xfrm>
            <a:off x="1322886" y="1167708"/>
            <a:ext cx="6308400" cy="213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2022 год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рекорд в строительстве жилья – 96 млн кв. м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endParaRPr lang="ru-RU" sz="10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1 200 000 </a:t>
            </a:r>
            <a:r>
              <a:rPr lang="ru-RU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новых квартир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перевыполнен план расселения из ветхого аварийного жилья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820;p30">
            <a:extLst>
              <a:ext uri="{FF2B5EF4-FFF2-40B4-BE49-F238E27FC236}">
                <a16:creationId xmlns:a16="http://schemas.microsoft.com/office/drawing/2014/main" id="{978327AF-8B33-4D07-4A88-1BD39A058B56}"/>
              </a:ext>
            </a:extLst>
          </p:cNvPr>
          <p:cNvSpPr/>
          <p:nvPr/>
        </p:nvSpPr>
        <p:spPr>
          <a:xfrm rot="5400000">
            <a:off x="3745743" y="964649"/>
            <a:ext cx="1888527" cy="733785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21;p30">
            <a:extLst>
              <a:ext uri="{FF2B5EF4-FFF2-40B4-BE49-F238E27FC236}">
                <a16:creationId xmlns:a16="http://schemas.microsoft.com/office/drawing/2014/main" id="{896A9948-7178-AABB-7C68-57C1303907D4}"/>
              </a:ext>
            </a:extLst>
          </p:cNvPr>
          <p:cNvSpPr txBox="1"/>
          <p:nvPr/>
        </p:nvSpPr>
        <p:spPr>
          <a:xfrm>
            <a:off x="2063672" y="4279633"/>
            <a:ext cx="60814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2023 году — ипотечная ставка составляет 15%, а максимальный срок — 30 лет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0" name="Google Shape;822;p30">
            <a:extLst>
              <a:ext uri="{FF2B5EF4-FFF2-40B4-BE49-F238E27FC236}">
                <a16:creationId xmlns:a16="http://schemas.microsoft.com/office/drawing/2014/main" id="{9BFDCC76-9118-2C61-7C96-5EB3CB0A850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9261"/>
          <a:stretch/>
        </p:blipFill>
        <p:spPr>
          <a:xfrm>
            <a:off x="8145128" y="1038261"/>
            <a:ext cx="3364787" cy="238020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1" name="Google Shape;823;p30">
            <a:extLst>
              <a:ext uri="{FF2B5EF4-FFF2-40B4-BE49-F238E27FC236}">
                <a16:creationId xmlns:a16="http://schemas.microsoft.com/office/drawing/2014/main" id="{C6AF397A-71BA-58E5-33D1-7D26E079496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8547" b="7888"/>
          <a:stretch/>
        </p:blipFill>
        <p:spPr>
          <a:xfrm>
            <a:off x="8145128" y="3704071"/>
            <a:ext cx="3364787" cy="1873769"/>
          </a:xfrm>
          <a:prstGeom prst="roundRect">
            <a:avLst>
              <a:gd name="adj" fmla="val 4608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2" name="Google Shape;824;p30">
            <a:extLst>
              <a:ext uri="{FF2B5EF4-FFF2-40B4-BE49-F238E27FC236}">
                <a16:creationId xmlns:a16="http://schemas.microsoft.com/office/drawing/2014/main" id="{1DAF9AE4-9DB2-818D-52CC-3FC641B92BC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1401550" y="4287015"/>
            <a:ext cx="555692" cy="7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8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6;p32">
            <a:extLst>
              <a:ext uri="{FF2B5EF4-FFF2-40B4-BE49-F238E27FC236}">
                <a16:creationId xmlns:a16="http://schemas.microsoft.com/office/drawing/2014/main" id="{23D370E5-4C38-00F8-C2B9-8D5BABB36D19}"/>
              </a:ext>
            </a:extLst>
          </p:cNvPr>
          <p:cNvSpPr/>
          <p:nvPr/>
        </p:nvSpPr>
        <p:spPr>
          <a:xfrm>
            <a:off x="-1285714" y="-4408639"/>
            <a:ext cx="29784912" cy="1396805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9A44F3-4AE3-F136-22DE-68F1893D0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13717" flipV="1">
            <a:off x="11278385" y="373125"/>
            <a:ext cx="620818" cy="6208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CC44B9-9362-E058-440C-D3606198A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0" flipV="1">
            <a:off x="5169122" y="5700951"/>
            <a:ext cx="578756" cy="578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8291EB-FF6E-A875-B2CC-9A29C70C0B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698567" flipV="1">
            <a:off x="359772" y="1515974"/>
            <a:ext cx="578756" cy="5787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BBF6AF-309E-3DEE-DF94-F5FFC9AE4C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000000" flipV="1">
            <a:off x="10291002" y="344916"/>
            <a:ext cx="447238" cy="447238"/>
          </a:xfrm>
          <a:prstGeom prst="rect">
            <a:avLst/>
          </a:prstGeom>
        </p:spPr>
      </p:pic>
      <p:sp>
        <p:nvSpPr>
          <p:cNvPr id="3" name="Google Shape;847;p32">
            <a:extLst>
              <a:ext uri="{FF2B5EF4-FFF2-40B4-BE49-F238E27FC236}">
                <a16:creationId xmlns:a16="http://schemas.microsoft.com/office/drawing/2014/main" id="{7D883F28-2755-64BF-71AF-9D3EFCC97DC4}"/>
              </a:ext>
            </a:extLst>
          </p:cNvPr>
          <p:cNvSpPr/>
          <p:nvPr/>
        </p:nvSpPr>
        <p:spPr>
          <a:xfrm>
            <a:off x="0" y="-6284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848;p32">
            <a:extLst>
              <a:ext uri="{FF2B5EF4-FFF2-40B4-BE49-F238E27FC236}">
                <a16:creationId xmlns:a16="http://schemas.microsoft.com/office/drawing/2014/main" id="{2ECB112D-8E80-9A92-8B97-7C80E6730FB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49;p32">
            <a:extLst>
              <a:ext uri="{FF2B5EF4-FFF2-40B4-BE49-F238E27FC236}">
                <a16:creationId xmlns:a16="http://schemas.microsoft.com/office/drawing/2014/main" id="{C94472D1-E4C3-054C-8D53-7BFB69108328}"/>
              </a:ext>
            </a:extLst>
          </p:cNvPr>
          <p:cNvSpPr txBox="1"/>
          <p:nvPr/>
        </p:nvSpPr>
        <p:spPr>
          <a:xfrm>
            <a:off x="1160408" y="127392"/>
            <a:ext cx="8357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Инфраструктура и строительство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850;p32">
            <a:extLst>
              <a:ext uri="{FF2B5EF4-FFF2-40B4-BE49-F238E27FC236}">
                <a16:creationId xmlns:a16="http://schemas.microsoft.com/office/drawing/2014/main" id="{94E5B0F3-44CA-924C-86AF-9522F3D5E484}"/>
              </a:ext>
            </a:extLst>
          </p:cNvPr>
          <p:cNvSpPr/>
          <p:nvPr/>
        </p:nvSpPr>
        <p:spPr>
          <a:xfrm rot="5400000">
            <a:off x="3497410" y="-1226992"/>
            <a:ext cx="2047277" cy="6624628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851;p32">
            <a:extLst>
              <a:ext uri="{FF2B5EF4-FFF2-40B4-BE49-F238E27FC236}">
                <a16:creationId xmlns:a16="http://schemas.microsoft.com/office/drawing/2014/main" id="{AB8DBFD7-9FEF-79C6-D184-7216791C8F88}"/>
              </a:ext>
            </a:extLst>
          </p:cNvPr>
          <p:cNvSpPr txBox="1"/>
          <p:nvPr/>
        </p:nvSpPr>
        <p:spPr>
          <a:xfrm>
            <a:off x="1543968" y="1392072"/>
            <a:ext cx="6289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Нашу страну пересекают более 87 000 км железнодорожных путей. Самый масштабный проект — Северный широтный ход, более 700 км железной дороги в Арктической зоне</a:t>
            </a:r>
            <a:endParaRPr sz="18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8" name="Google Shape;852;p32">
            <a:extLst>
              <a:ext uri="{FF2B5EF4-FFF2-40B4-BE49-F238E27FC236}">
                <a16:creationId xmlns:a16="http://schemas.microsoft.com/office/drawing/2014/main" id="{3E01F31C-459C-CAD5-B280-61B788044B22}"/>
              </a:ext>
            </a:extLst>
          </p:cNvPr>
          <p:cNvSpPr/>
          <p:nvPr/>
        </p:nvSpPr>
        <p:spPr>
          <a:xfrm rot="5400000">
            <a:off x="8683872" y="348333"/>
            <a:ext cx="2047277" cy="347398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53;p32">
            <a:extLst>
              <a:ext uri="{FF2B5EF4-FFF2-40B4-BE49-F238E27FC236}">
                <a16:creationId xmlns:a16="http://schemas.microsoft.com/office/drawing/2014/main" id="{2BC47EAB-376C-AA3B-10E0-BAD1E2AA7EBF}"/>
              </a:ext>
            </a:extLst>
          </p:cNvPr>
          <p:cNvSpPr txBox="1"/>
          <p:nvPr/>
        </p:nvSpPr>
        <p:spPr>
          <a:xfrm>
            <a:off x="8170225" y="1126230"/>
            <a:ext cx="32742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 2000 года построено </a:t>
            </a:r>
            <a:endParaRPr sz="20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22 из 32 самых длинных мостов в нашей стране общей протяженностью более 100 километров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0" name="Google Shape;854;p32">
            <a:extLst>
              <a:ext uri="{FF2B5EF4-FFF2-40B4-BE49-F238E27FC236}">
                <a16:creationId xmlns:a16="http://schemas.microsoft.com/office/drawing/2014/main" id="{6AA4E9E3-C2DB-8759-CB7D-40EA2B81E997}"/>
              </a:ext>
            </a:extLst>
          </p:cNvPr>
          <p:cNvSpPr/>
          <p:nvPr/>
        </p:nvSpPr>
        <p:spPr>
          <a:xfrm rot="5400000">
            <a:off x="5377197" y="-900305"/>
            <a:ext cx="1898840" cy="10235768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55;p32">
            <a:extLst>
              <a:ext uri="{FF2B5EF4-FFF2-40B4-BE49-F238E27FC236}">
                <a16:creationId xmlns:a16="http://schemas.microsoft.com/office/drawing/2014/main" id="{E3F1BB4D-52AB-4104-233C-50D59B651E37}"/>
              </a:ext>
            </a:extLst>
          </p:cNvPr>
          <p:cNvSpPr txBox="1"/>
          <p:nvPr/>
        </p:nvSpPr>
        <p:spPr>
          <a:xfrm>
            <a:off x="1208732" y="3455132"/>
            <a:ext cx="10161204" cy="157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2011 год — скоростная автомагистраль по защитной дамбе Санкт-Петербурга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 километровым разводным мостом, который поднимается на высоту 9 метров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2018 год — </a:t>
            </a: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Крымский мост </a:t>
            </a: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протяженностью 19 км, самый крупный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России и Европе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2" name="Google Shape;856;p32">
            <a:extLst>
              <a:ext uri="{FF2B5EF4-FFF2-40B4-BE49-F238E27FC236}">
                <a16:creationId xmlns:a16="http://schemas.microsoft.com/office/drawing/2014/main" id="{B6D12F39-8304-2492-0693-B95E9F8B66B2}"/>
              </a:ext>
            </a:extLst>
          </p:cNvPr>
          <p:cNvSpPr/>
          <p:nvPr/>
        </p:nvSpPr>
        <p:spPr>
          <a:xfrm rot="10800000">
            <a:off x="10514622" y="4297408"/>
            <a:ext cx="671538" cy="67146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547" y="12509"/>
                </a:moveTo>
                <a:lnTo>
                  <a:pt x="18520" y="12645"/>
                </a:lnTo>
                <a:cubicBezTo>
                  <a:pt x="18572" y="12276"/>
                  <a:pt x="18589" y="11922"/>
                  <a:pt x="18572" y="11593"/>
                </a:cubicBezTo>
                <a:lnTo>
                  <a:pt x="17592" y="11644"/>
                </a:lnTo>
                <a:cubicBezTo>
                  <a:pt x="17606" y="11910"/>
                  <a:pt x="17591" y="12201"/>
                  <a:pt x="17547" y="12509"/>
                </a:cubicBezTo>
                <a:moveTo>
                  <a:pt x="17444" y="10833"/>
                </a:moveTo>
                <a:lnTo>
                  <a:pt x="18374" y="10520"/>
                </a:lnTo>
                <a:cubicBezTo>
                  <a:pt x="18262" y="10187"/>
                  <a:pt x="18104" y="9869"/>
                  <a:pt x="17890" y="9546"/>
                </a:cubicBezTo>
                <a:lnTo>
                  <a:pt x="17072" y="10089"/>
                </a:lnTo>
                <a:cubicBezTo>
                  <a:pt x="17237" y="10339"/>
                  <a:pt x="17359" y="10582"/>
                  <a:pt x="17444" y="10833"/>
                </a:cubicBezTo>
                <a:moveTo>
                  <a:pt x="17529" y="13890"/>
                </a:moveTo>
                <a:cubicBezTo>
                  <a:pt x="17440" y="13801"/>
                  <a:pt x="17317" y="13745"/>
                  <a:pt x="17182" y="13745"/>
                </a:cubicBezTo>
                <a:cubicBezTo>
                  <a:pt x="16910" y="13745"/>
                  <a:pt x="16691" y="13965"/>
                  <a:pt x="16691" y="14236"/>
                </a:cubicBezTo>
                <a:cubicBezTo>
                  <a:pt x="16691" y="14372"/>
                  <a:pt x="16746" y="14495"/>
                  <a:pt x="16835" y="14583"/>
                </a:cubicBezTo>
                <a:lnTo>
                  <a:pt x="17469" y="15218"/>
                </a:lnTo>
                <a:lnTo>
                  <a:pt x="16835" y="15853"/>
                </a:lnTo>
                <a:cubicBezTo>
                  <a:pt x="16746" y="15942"/>
                  <a:pt x="16691" y="16064"/>
                  <a:pt x="16691" y="16200"/>
                </a:cubicBezTo>
                <a:cubicBezTo>
                  <a:pt x="16691" y="16471"/>
                  <a:pt x="16910" y="16691"/>
                  <a:pt x="17182" y="16691"/>
                </a:cubicBezTo>
                <a:cubicBezTo>
                  <a:pt x="17317" y="16691"/>
                  <a:pt x="17440" y="16636"/>
                  <a:pt x="17529" y="16547"/>
                </a:cubicBezTo>
                <a:lnTo>
                  <a:pt x="18164" y="15912"/>
                </a:lnTo>
                <a:lnTo>
                  <a:pt x="18798" y="16547"/>
                </a:lnTo>
                <a:cubicBezTo>
                  <a:pt x="18887" y="16636"/>
                  <a:pt x="19010" y="16691"/>
                  <a:pt x="19145" y="16691"/>
                </a:cubicBezTo>
                <a:cubicBezTo>
                  <a:pt x="19417" y="16691"/>
                  <a:pt x="19636" y="16471"/>
                  <a:pt x="19636" y="16200"/>
                </a:cubicBezTo>
                <a:cubicBezTo>
                  <a:pt x="19636" y="16064"/>
                  <a:pt x="19582" y="15942"/>
                  <a:pt x="19493" y="15853"/>
                </a:cubicBezTo>
                <a:lnTo>
                  <a:pt x="18858" y="15218"/>
                </a:lnTo>
                <a:lnTo>
                  <a:pt x="19493" y="14583"/>
                </a:lnTo>
                <a:cubicBezTo>
                  <a:pt x="19582" y="14495"/>
                  <a:pt x="19636" y="14372"/>
                  <a:pt x="19636" y="14236"/>
                </a:cubicBezTo>
                <a:cubicBezTo>
                  <a:pt x="19636" y="13965"/>
                  <a:pt x="19417" y="13745"/>
                  <a:pt x="19145" y="13745"/>
                </a:cubicBezTo>
                <a:cubicBezTo>
                  <a:pt x="19009" y="13745"/>
                  <a:pt x="18887" y="13801"/>
                  <a:pt x="18798" y="13890"/>
                </a:cubicBezTo>
                <a:lnTo>
                  <a:pt x="18164" y="14524"/>
                </a:lnTo>
                <a:cubicBezTo>
                  <a:pt x="18164" y="14524"/>
                  <a:pt x="17529" y="13890"/>
                  <a:pt x="17529" y="13890"/>
                </a:cubicBezTo>
                <a:close/>
                <a:moveTo>
                  <a:pt x="20618" y="20458"/>
                </a:moveTo>
                <a:lnTo>
                  <a:pt x="14727" y="18775"/>
                </a:lnTo>
                <a:lnTo>
                  <a:pt x="14727" y="7698"/>
                </a:lnTo>
                <a:cubicBezTo>
                  <a:pt x="14950" y="7802"/>
                  <a:pt x="15155" y="7914"/>
                  <a:pt x="15324" y="8034"/>
                </a:cubicBezTo>
                <a:lnTo>
                  <a:pt x="15893" y="7234"/>
                </a:lnTo>
                <a:cubicBezTo>
                  <a:pt x="15627" y="7044"/>
                  <a:pt x="15313" y="6872"/>
                  <a:pt x="14959" y="6721"/>
                </a:cubicBezTo>
                <a:lnTo>
                  <a:pt x="14727" y="7263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9347"/>
                </a:lnTo>
                <a:lnTo>
                  <a:pt x="8249" y="10199"/>
                </a:lnTo>
                <a:cubicBezTo>
                  <a:pt x="8580" y="10045"/>
                  <a:pt x="8881" y="9843"/>
                  <a:pt x="9168" y="9581"/>
                </a:cubicBezTo>
                <a:lnTo>
                  <a:pt x="8505" y="8857"/>
                </a:lnTo>
                <a:cubicBezTo>
                  <a:pt x="8297" y="9048"/>
                  <a:pt x="8088" y="9187"/>
                  <a:pt x="7855" y="9299"/>
                </a:cubicBez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1" y="1990"/>
                </a:moveTo>
                <a:lnTo>
                  <a:pt x="21244" y="1983"/>
                </a:lnTo>
                <a:lnTo>
                  <a:pt x="14372" y="19"/>
                </a:lnTo>
                <a:lnTo>
                  <a:pt x="14369" y="27"/>
                </a:lnTo>
                <a:cubicBezTo>
                  <a:pt x="14326" y="14"/>
                  <a:pt x="14283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0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9" y="19610"/>
                </a:cubicBezTo>
                <a:lnTo>
                  <a:pt x="356" y="19618"/>
                </a:lnTo>
                <a:lnTo>
                  <a:pt x="7228" y="21581"/>
                </a:lnTo>
                <a:lnTo>
                  <a:pt x="7231" y="21573"/>
                </a:lnTo>
                <a:cubicBezTo>
                  <a:pt x="7274" y="21586"/>
                  <a:pt x="7317" y="21600"/>
                  <a:pt x="7364" y="21600"/>
                </a:cubicBezTo>
                <a:cubicBezTo>
                  <a:pt x="7411" y="21600"/>
                  <a:pt x="7453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1" y="1990"/>
                </a:cubicBezTo>
                <a:moveTo>
                  <a:pt x="16435" y="9275"/>
                </a:moveTo>
                <a:lnTo>
                  <a:pt x="16518" y="9374"/>
                </a:lnTo>
                <a:lnTo>
                  <a:pt x="17269" y="8740"/>
                </a:lnTo>
                <a:lnTo>
                  <a:pt x="17184" y="8640"/>
                </a:lnTo>
                <a:cubicBezTo>
                  <a:pt x="17013" y="8438"/>
                  <a:pt x="16840" y="8236"/>
                  <a:pt x="16677" y="8019"/>
                </a:cubicBezTo>
                <a:lnTo>
                  <a:pt x="15891" y="8606"/>
                </a:lnTo>
                <a:cubicBezTo>
                  <a:pt x="16066" y="8840"/>
                  <a:pt x="16251" y="9059"/>
                  <a:pt x="16435" y="9275"/>
                </a:cubicBezTo>
                <a:moveTo>
                  <a:pt x="6270" y="11022"/>
                </a:moveTo>
                <a:lnTo>
                  <a:pt x="5739" y="10196"/>
                </a:lnTo>
                <a:cubicBezTo>
                  <a:pt x="5432" y="10394"/>
                  <a:pt x="5153" y="10605"/>
                  <a:pt x="4909" y="10825"/>
                </a:cubicBezTo>
                <a:lnTo>
                  <a:pt x="5568" y="11554"/>
                </a:lnTo>
                <a:cubicBezTo>
                  <a:pt x="5772" y="11370"/>
                  <a:pt x="6008" y="11191"/>
                  <a:pt x="6270" y="11022"/>
                </a:cubicBezTo>
                <a:moveTo>
                  <a:pt x="5004" y="12185"/>
                </a:moveTo>
                <a:lnTo>
                  <a:pt x="4196" y="11628"/>
                </a:lnTo>
                <a:cubicBezTo>
                  <a:pt x="3975" y="11949"/>
                  <a:pt x="3812" y="12288"/>
                  <a:pt x="3713" y="12634"/>
                </a:cubicBezTo>
                <a:lnTo>
                  <a:pt x="4656" y="12906"/>
                </a:lnTo>
                <a:cubicBezTo>
                  <a:pt x="4727" y="12661"/>
                  <a:pt x="4844" y="12418"/>
                  <a:pt x="5004" y="12185"/>
                </a:cubicBezTo>
                <a:moveTo>
                  <a:pt x="10467" y="8318"/>
                </a:moveTo>
                <a:lnTo>
                  <a:pt x="9972" y="7470"/>
                </a:lnTo>
                <a:cubicBezTo>
                  <a:pt x="9623" y="7674"/>
                  <a:pt x="9362" y="7936"/>
                  <a:pt x="9132" y="8189"/>
                </a:cubicBezTo>
                <a:lnTo>
                  <a:pt x="9857" y="8850"/>
                </a:lnTo>
                <a:cubicBezTo>
                  <a:pt x="10063" y="8624"/>
                  <a:pt x="10245" y="8448"/>
                  <a:pt x="10467" y="8318"/>
                </a:cubicBezTo>
                <a:moveTo>
                  <a:pt x="3927" y="15709"/>
                </a:moveTo>
                <a:cubicBezTo>
                  <a:pt x="4469" y="15709"/>
                  <a:pt x="4909" y="15270"/>
                  <a:pt x="4909" y="14727"/>
                </a:cubicBezTo>
                <a:cubicBezTo>
                  <a:pt x="4909" y="14185"/>
                  <a:pt x="4469" y="13745"/>
                  <a:pt x="3927" y="13745"/>
                </a:cubicBezTo>
                <a:cubicBezTo>
                  <a:pt x="3385" y="13745"/>
                  <a:pt x="2945" y="14185"/>
                  <a:pt x="2945" y="14727"/>
                </a:cubicBezTo>
                <a:cubicBezTo>
                  <a:pt x="2945" y="15270"/>
                  <a:pt x="3385" y="15709"/>
                  <a:pt x="3927" y="15709"/>
                </a:cubicBezTo>
                <a:moveTo>
                  <a:pt x="12273" y="7855"/>
                </a:moveTo>
                <a:cubicBezTo>
                  <a:pt x="12815" y="7855"/>
                  <a:pt x="13255" y="7415"/>
                  <a:pt x="13255" y="6873"/>
                </a:cubicBezTo>
                <a:cubicBezTo>
                  <a:pt x="13255" y="6331"/>
                  <a:pt x="12815" y="5891"/>
                  <a:pt x="12273" y="5891"/>
                </a:cubicBezTo>
                <a:cubicBezTo>
                  <a:pt x="11730" y="5891"/>
                  <a:pt x="11291" y="6331"/>
                  <a:pt x="11291" y="6873"/>
                </a:cubicBezTo>
                <a:cubicBezTo>
                  <a:pt x="11291" y="7415"/>
                  <a:pt x="11730" y="7855"/>
                  <a:pt x="12273" y="7855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8550" tIns="28550" rIns="28550" bIns="2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61;p12">
            <a:extLst>
              <a:ext uri="{FF2B5EF4-FFF2-40B4-BE49-F238E27FC236}">
                <a16:creationId xmlns:a16="http://schemas.microsoft.com/office/drawing/2014/main" id="{F2D30740-29B1-D9A1-053F-78113D4016F0}"/>
              </a:ext>
            </a:extLst>
          </p:cNvPr>
          <p:cNvSpPr/>
          <p:nvPr/>
        </p:nvSpPr>
        <p:spPr>
          <a:xfrm rot="5400000">
            <a:off x="5698083" y="828146"/>
            <a:ext cx="1256989" cy="10235693"/>
          </a:xfrm>
          <a:prstGeom prst="roundRect">
            <a:avLst>
              <a:gd name="adj" fmla="val 3296"/>
            </a:avLst>
          </a:prstGeom>
          <a:solidFill>
            <a:srgbClr val="579AEA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62;p12">
            <a:extLst>
              <a:ext uri="{FF2B5EF4-FFF2-40B4-BE49-F238E27FC236}">
                <a16:creationId xmlns:a16="http://schemas.microsoft.com/office/drawing/2014/main" id="{67425DB7-F578-A4BF-2ED2-BF5CBBF4F65B}"/>
              </a:ext>
            </a:extLst>
          </p:cNvPr>
          <p:cNvSpPr txBox="1"/>
          <p:nvPr/>
        </p:nvSpPr>
        <p:spPr>
          <a:xfrm>
            <a:off x="1543968" y="5779486"/>
            <a:ext cx="99690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Протяженность Транссибирской железнодорожной магистрали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– 9298 километров. Это самая длинная железная дорога в мире</a:t>
            </a:r>
          </a:p>
        </p:txBody>
      </p:sp>
      <p:sp>
        <p:nvSpPr>
          <p:cNvPr id="21" name="Google Shape;465;p12">
            <a:extLst>
              <a:ext uri="{FF2B5EF4-FFF2-40B4-BE49-F238E27FC236}">
                <a16:creationId xmlns:a16="http://schemas.microsoft.com/office/drawing/2014/main" id="{22BDB349-AE96-2659-4EAB-A5D08D6F807C}"/>
              </a:ext>
            </a:extLst>
          </p:cNvPr>
          <p:cNvSpPr txBox="1"/>
          <p:nvPr/>
        </p:nvSpPr>
        <p:spPr>
          <a:xfrm>
            <a:off x="1799657" y="5387034"/>
            <a:ext cx="2437033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Интересный факт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2" name="Google Shape;466;p12">
            <a:extLst>
              <a:ext uri="{FF2B5EF4-FFF2-40B4-BE49-F238E27FC236}">
                <a16:creationId xmlns:a16="http://schemas.microsoft.com/office/drawing/2014/main" id="{71BF7D39-2646-ACD3-FA81-3D5FD24138A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1581481" y="5446236"/>
            <a:ext cx="218176" cy="27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168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4;p33">
            <a:extLst>
              <a:ext uri="{FF2B5EF4-FFF2-40B4-BE49-F238E27FC236}">
                <a16:creationId xmlns:a16="http://schemas.microsoft.com/office/drawing/2014/main" id="{C7F131CA-EACF-7742-D572-183BC4CC3CC7}"/>
              </a:ext>
            </a:extLst>
          </p:cNvPr>
          <p:cNvSpPr/>
          <p:nvPr/>
        </p:nvSpPr>
        <p:spPr>
          <a:xfrm>
            <a:off x="-11374359" y="-3013147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5875F0-2A39-7714-C554-029BC906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177021" flipV="1">
            <a:off x="10729922" y="411317"/>
            <a:ext cx="736566" cy="7365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C67823-F690-FB03-2C44-3CFAEB953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207418" flipV="1">
            <a:off x="5445671" y="5992403"/>
            <a:ext cx="410744" cy="4107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1B15BE-8E66-3313-093C-05805F313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207418" flipV="1">
            <a:off x="11435667" y="2373282"/>
            <a:ext cx="509876" cy="5098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838744-F88E-9FB2-5AB3-37396E17AE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177021" flipV="1">
            <a:off x="8655362" y="5828638"/>
            <a:ext cx="736566" cy="7365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6C7E99-95A1-EAFF-39BC-2F64CBB787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177021" flipV="1">
            <a:off x="4356359" y="5625865"/>
            <a:ext cx="617168" cy="6171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E91828-9FE2-5032-58AA-CF88FB36BC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1207418" flipV="1">
            <a:off x="5030290" y="765416"/>
            <a:ext cx="509876" cy="509876"/>
          </a:xfrm>
          <a:prstGeom prst="rect">
            <a:avLst/>
          </a:prstGeom>
        </p:spPr>
      </p:pic>
      <p:sp>
        <p:nvSpPr>
          <p:cNvPr id="6" name="Google Shape;868;p33">
            <a:extLst>
              <a:ext uri="{FF2B5EF4-FFF2-40B4-BE49-F238E27FC236}">
                <a16:creationId xmlns:a16="http://schemas.microsoft.com/office/drawing/2014/main" id="{79725C28-55BB-678A-FE73-F79C2B9827CA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869;p33">
            <a:extLst>
              <a:ext uri="{FF2B5EF4-FFF2-40B4-BE49-F238E27FC236}">
                <a16:creationId xmlns:a16="http://schemas.microsoft.com/office/drawing/2014/main" id="{8DF3C35A-08DF-7126-0BA1-51C8525F89D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0;p33">
            <a:extLst>
              <a:ext uri="{FF2B5EF4-FFF2-40B4-BE49-F238E27FC236}">
                <a16:creationId xmlns:a16="http://schemas.microsoft.com/office/drawing/2014/main" id="{9E2989E8-60D6-50BF-9210-5A137B0F7890}"/>
              </a:ext>
            </a:extLst>
          </p:cNvPr>
          <p:cNvSpPr txBox="1"/>
          <p:nvPr/>
        </p:nvSpPr>
        <p:spPr>
          <a:xfrm>
            <a:off x="1160408" y="127392"/>
            <a:ext cx="46917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Туризм и спорт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871;p33">
            <a:extLst>
              <a:ext uri="{FF2B5EF4-FFF2-40B4-BE49-F238E27FC236}">
                <a16:creationId xmlns:a16="http://schemas.microsoft.com/office/drawing/2014/main" id="{6B0A619C-B905-12CB-7618-E63763AEA595}"/>
              </a:ext>
            </a:extLst>
          </p:cNvPr>
          <p:cNvSpPr/>
          <p:nvPr/>
        </p:nvSpPr>
        <p:spPr>
          <a:xfrm rot="5400000">
            <a:off x="5454008" y="-3249611"/>
            <a:ext cx="2030906" cy="11469190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872;p33">
            <a:extLst>
              <a:ext uri="{FF2B5EF4-FFF2-40B4-BE49-F238E27FC236}">
                <a16:creationId xmlns:a16="http://schemas.microsoft.com/office/drawing/2014/main" id="{612FA365-02E8-5316-72C0-8DD5437DE4DD}"/>
              </a:ext>
            </a:extLst>
          </p:cNvPr>
          <p:cNvSpPr txBox="1"/>
          <p:nvPr/>
        </p:nvSpPr>
        <p:spPr>
          <a:xfrm>
            <a:off x="840913" y="1427633"/>
            <a:ext cx="10686000" cy="201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и</a:t>
            </a:r>
            <a:r>
              <a:rPr lang="ru-RU" sz="20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з-за распада СССР пространство внутреннего туризма </a:t>
            </a:r>
            <a:r>
              <a:rPr lang="ru-RU" sz="24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сократилось в 6 раз</a:t>
            </a:r>
            <a:endParaRPr sz="2000" b="1" i="0" u="none" strike="noStrike" cap="none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ф</a:t>
            </a:r>
            <a:r>
              <a:rPr lang="ru-RU" sz="20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инансирование санаторно-курортного комплекса </a:t>
            </a:r>
            <a:r>
              <a:rPr lang="ru-RU" sz="24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сократилось в 10 раз</a:t>
            </a:r>
            <a:endParaRPr sz="2000" b="1" i="0" u="none" strike="noStrike" cap="none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50% </a:t>
            </a:r>
            <a:r>
              <a:rPr lang="ru-RU" sz="20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гостиниц были </a:t>
            </a:r>
            <a:r>
              <a:rPr lang="ru-RU" sz="24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закрыты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1" name="Google Shape;873;p33">
            <a:extLst>
              <a:ext uri="{FF2B5EF4-FFF2-40B4-BE49-F238E27FC236}">
                <a16:creationId xmlns:a16="http://schemas.microsoft.com/office/drawing/2014/main" id="{F51B910B-C7DF-4E05-45F6-B92B9F1593BF}"/>
              </a:ext>
            </a:extLst>
          </p:cNvPr>
          <p:cNvSpPr txBox="1"/>
          <p:nvPr/>
        </p:nvSpPr>
        <p:spPr>
          <a:xfrm>
            <a:off x="1198042" y="838268"/>
            <a:ext cx="5863778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1990-е годы</a:t>
            </a:r>
            <a:endParaRPr sz="2000" b="1" i="0" u="none" strike="noStrike" cap="none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2" name="Google Shape;874;p33">
            <a:extLst>
              <a:ext uri="{FF2B5EF4-FFF2-40B4-BE49-F238E27FC236}">
                <a16:creationId xmlns:a16="http://schemas.microsoft.com/office/drawing/2014/main" id="{B4148FCA-F9AF-1020-961B-E396C232BDA1}"/>
              </a:ext>
            </a:extLst>
          </p:cNvPr>
          <p:cNvSpPr/>
          <p:nvPr/>
        </p:nvSpPr>
        <p:spPr>
          <a:xfrm rot="5400000">
            <a:off x="5149627" y="-638315"/>
            <a:ext cx="1962446" cy="10791966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875;p33">
            <a:extLst>
              <a:ext uri="{FF2B5EF4-FFF2-40B4-BE49-F238E27FC236}">
                <a16:creationId xmlns:a16="http://schemas.microsoft.com/office/drawing/2014/main" id="{5D3409B7-91DF-025B-6FFB-CE94DECC5D1D}"/>
              </a:ext>
            </a:extLst>
          </p:cNvPr>
          <p:cNvSpPr txBox="1"/>
          <p:nvPr/>
        </p:nvSpPr>
        <p:spPr>
          <a:xfrm>
            <a:off x="843756" y="3981462"/>
            <a:ext cx="7751400" cy="160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и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 государственного бюджета исчезает статья «туризм»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с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1991 по 1996 год не было разработано ни одного туристического маршрута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4" name="Google Shape;876;p33">
            <a:extLst>
              <a:ext uri="{FF2B5EF4-FFF2-40B4-BE49-F238E27FC236}">
                <a16:creationId xmlns:a16="http://schemas.microsoft.com/office/drawing/2014/main" id="{179B8824-E470-1B9A-9C03-89125F112B95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595019" y="3761743"/>
            <a:ext cx="2987774" cy="199184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73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;p3">
            <a:extLst>
              <a:ext uri="{FF2B5EF4-FFF2-40B4-BE49-F238E27FC236}">
                <a16:creationId xmlns:a16="http://schemas.microsoft.com/office/drawing/2014/main" id="{00417F42-3422-77BD-3308-C85ACD824B88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17;p3">
            <a:extLst>
              <a:ext uri="{FF2B5EF4-FFF2-40B4-BE49-F238E27FC236}">
                <a16:creationId xmlns:a16="http://schemas.microsoft.com/office/drawing/2014/main" id="{9AF0135C-D239-4477-DFFD-180D924B4AF1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18;p3">
            <a:extLst>
              <a:ext uri="{FF2B5EF4-FFF2-40B4-BE49-F238E27FC236}">
                <a16:creationId xmlns:a16="http://schemas.microsoft.com/office/drawing/2014/main" id="{E9AFDB26-B30E-A763-0FAB-A2CB6DACF3DA}"/>
              </a:ext>
            </a:extLst>
          </p:cNvPr>
          <p:cNvSpPr/>
          <p:nvPr/>
        </p:nvSpPr>
        <p:spPr>
          <a:xfrm>
            <a:off x="328266" y="630670"/>
            <a:ext cx="11793762" cy="587896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19;p3">
            <a:extLst>
              <a:ext uri="{FF2B5EF4-FFF2-40B4-BE49-F238E27FC236}">
                <a16:creationId xmlns:a16="http://schemas.microsoft.com/office/drawing/2014/main" id="{D8829137-F547-A63F-DC34-1178231119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0080" t="7374" r="50683" b="70837"/>
          <a:stretch/>
        </p:blipFill>
        <p:spPr>
          <a:xfrm>
            <a:off x="7529106" y="935440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0;p3">
            <a:extLst>
              <a:ext uri="{FF2B5EF4-FFF2-40B4-BE49-F238E27FC236}">
                <a16:creationId xmlns:a16="http://schemas.microsoft.com/office/drawing/2014/main" id="{737D8D6F-2CAD-3173-FADC-60A8D4AC9C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4526" t="7284" r="26238" b="70929"/>
          <a:stretch/>
        </p:blipFill>
        <p:spPr>
          <a:xfrm rot="1351039">
            <a:off x="9928880" y="195282"/>
            <a:ext cx="541699" cy="50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1;p3">
            <a:extLst>
              <a:ext uri="{FF2B5EF4-FFF2-40B4-BE49-F238E27FC236}">
                <a16:creationId xmlns:a16="http://schemas.microsoft.com/office/drawing/2014/main" id="{C6C69728-8E8A-28B8-B9BF-50E7AF137B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595" t="28212" r="28169" b="50000"/>
          <a:stretch/>
        </p:blipFill>
        <p:spPr>
          <a:xfrm rot="5400000">
            <a:off x="1910176" y="5989082"/>
            <a:ext cx="625327" cy="58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2;p3">
            <a:extLst>
              <a:ext uri="{FF2B5EF4-FFF2-40B4-BE49-F238E27FC236}">
                <a16:creationId xmlns:a16="http://schemas.microsoft.com/office/drawing/2014/main" id="{4EFD4AE4-805C-E8E9-8CBC-8CC4C6B9F7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413" t="72433" r="72351" b="5780"/>
          <a:stretch/>
        </p:blipFill>
        <p:spPr>
          <a:xfrm>
            <a:off x="6688284" y="205597"/>
            <a:ext cx="371614" cy="34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3;p3">
            <a:extLst>
              <a:ext uri="{FF2B5EF4-FFF2-40B4-BE49-F238E27FC236}">
                <a16:creationId xmlns:a16="http://schemas.microsoft.com/office/drawing/2014/main" id="{9A133BD0-B73A-07FB-59F9-B89D166238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516" t="72524" r="52248" b="5688"/>
          <a:stretch/>
        </p:blipFill>
        <p:spPr>
          <a:xfrm rot="20557697">
            <a:off x="830151" y="5694741"/>
            <a:ext cx="699232" cy="65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4;p3">
            <a:extLst>
              <a:ext uri="{FF2B5EF4-FFF2-40B4-BE49-F238E27FC236}">
                <a16:creationId xmlns:a16="http://schemas.microsoft.com/office/drawing/2014/main" id="{6CFCD063-DC57-DD61-9591-91844CDACE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472" t="71643" r="8292" b="6569"/>
          <a:stretch/>
        </p:blipFill>
        <p:spPr>
          <a:xfrm>
            <a:off x="9174456" y="6046458"/>
            <a:ext cx="670073" cy="62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5;p3">
            <a:extLst>
              <a:ext uri="{FF2B5EF4-FFF2-40B4-BE49-F238E27FC236}">
                <a16:creationId xmlns:a16="http://schemas.microsoft.com/office/drawing/2014/main" id="{34D297D8-D9F9-A5A7-EDD0-0D82C0E002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584" t="50000" r="8179" b="28213"/>
          <a:stretch/>
        </p:blipFill>
        <p:spPr>
          <a:xfrm>
            <a:off x="3711057" y="5502472"/>
            <a:ext cx="895090" cy="8353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26;p3">
            <a:extLst>
              <a:ext uri="{FF2B5EF4-FFF2-40B4-BE49-F238E27FC236}">
                <a16:creationId xmlns:a16="http://schemas.microsoft.com/office/drawing/2014/main" id="{5685E423-576C-2BC1-CDAF-FCCEEBAF55C1}"/>
              </a:ext>
            </a:extLst>
          </p:cNvPr>
          <p:cNvSpPr/>
          <p:nvPr/>
        </p:nvSpPr>
        <p:spPr>
          <a:xfrm>
            <a:off x="-24112" y="-18659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61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3" name="Google Shape;227;p3">
            <a:extLst>
              <a:ext uri="{FF2B5EF4-FFF2-40B4-BE49-F238E27FC236}">
                <a16:creationId xmlns:a16="http://schemas.microsoft.com/office/drawing/2014/main" id="{FDBF3AE0-8A49-F8B4-5120-B8FA0405571C}"/>
              </a:ext>
            </a:extLst>
          </p:cNvPr>
          <p:cNvSpPr/>
          <p:nvPr/>
        </p:nvSpPr>
        <p:spPr>
          <a:xfrm rot="5400000">
            <a:off x="3489855" y="-840465"/>
            <a:ext cx="3790288" cy="8935461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28;p3">
            <a:extLst>
              <a:ext uri="{FF2B5EF4-FFF2-40B4-BE49-F238E27FC236}">
                <a16:creationId xmlns:a16="http://schemas.microsoft.com/office/drawing/2014/main" id="{6C329D29-3831-0209-C6AC-DF960A08EC89}"/>
              </a:ext>
            </a:extLst>
          </p:cNvPr>
          <p:cNvSpPr txBox="1"/>
          <p:nvPr/>
        </p:nvSpPr>
        <p:spPr>
          <a:xfrm>
            <a:off x="1188559" y="1017172"/>
            <a:ext cx="5863778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1990-е годы</a:t>
            </a:r>
            <a:endParaRPr sz="20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5" name="Google Shape;229;p3">
            <a:extLst>
              <a:ext uri="{FF2B5EF4-FFF2-40B4-BE49-F238E27FC236}">
                <a16:creationId xmlns:a16="http://schemas.microsoft.com/office/drawing/2014/main" id="{E4E735C7-E246-2773-8EDF-2803E887638F}"/>
              </a:ext>
            </a:extLst>
          </p:cNvPr>
          <p:cNvSpPr txBox="1"/>
          <p:nvPr/>
        </p:nvSpPr>
        <p:spPr>
          <a:xfrm>
            <a:off x="1188559" y="2169955"/>
            <a:ext cx="65028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1 300 000 </a:t>
            </a:r>
            <a:r>
              <a:rPr lang="ru-RU" sz="22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из 2 100 000 </a:t>
            </a: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специалистов </a:t>
            </a:r>
            <a:endParaRPr sz="18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26352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научно-исследовательской </a:t>
            </a:r>
            <a:endParaRPr sz="22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26352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опытно-конструкторской </a:t>
            </a:r>
            <a:endParaRPr sz="22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26352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сфер </a:t>
            </a: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ушли из профессии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230;p3">
            <a:extLst>
              <a:ext uri="{FF2B5EF4-FFF2-40B4-BE49-F238E27FC236}">
                <a16:creationId xmlns:a16="http://schemas.microsoft.com/office/drawing/2014/main" id="{99CC104B-F4A8-93AE-0BE6-CEE57B06558F}"/>
              </a:ext>
            </a:extLst>
          </p:cNvPr>
          <p:cNvSpPr txBox="1"/>
          <p:nvPr/>
        </p:nvSpPr>
        <p:spPr>
          <a:xfrm>
            <a:off x="1167525" y="3796700"/>
            <a:ext cx="58923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◊"/>
            </a:pP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Количество научных и проектных организаций </a:t>
            </a: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сократилось в 7.8 раз</a:t>
            </a:r>
            <a:r>
              <a:rPr lang="ru-RU" sz="22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, конструкторских бюро — </a:t>
            </a: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3.6 раза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7" name="Google Shape;231;p3">
            <a:extLst>
              <a:ext uri="{FF2B5EF4-FFF2-40B4-BE49-F238E27FC236}">
                <a16:creationId xmlns:a16="http://schemas.microsoft.com/office/drawing/2014/main" id="{F0FE40C9-A712-CB8B-B94C-F7A06EBFB4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5381"/>
          <a:stretch/>
        </p:blipFill>
        <p:spPr>
          <a:xfrm>
            <a:off x="290361" y="247454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32;p3">
            <a:extLst>
              <a:ext uri="{FF2B5EF4-FFF2-40B4-BE49-F238E27FC236}">
                <a16:creationId xmlns:a16="http://schemas.microsoft.com/office/drawing/2014/main" id="{5996213F-6DD0-7A24-D35E-4AEC6B895901}"/>
              </a:ext>
            </a:extLst>
          </p:cNvPr>
          <p:cNvSpPr txBox="1"/>
          <p:nvPr/>
        </p:nvSpPr>
        <p:spPr>
          <a:xfrm>
            <a:off x="1167521" y="276727"/>
            <a:ext cx="30212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Наука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1" name="Рисунок 20" descr="Изображение выглядит как рукописный текст, человек, мелок, грифель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CEF15B3-93C1-2185-61A6-1EFF0C4D52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r="11979"/>
          <a:stretch/>
        </p:blipFill>
        <p:spPr>
          <a:xfrm>
            <a:off x="7306255" y="1730981"/>
            <a:ext cx="4326302" cy="3771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4062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2;p34">
            <a:extLst>
              <a:ext uri="{FF2B5EF4-FFF2-40B4-BE49-F238E27FC236}">
                <a16:creationId xmlns:a16="http://schemas.microsoft.com/office/drawing/2014/main" id="{02A278AA-CDA8-5B9D-FF11-140908254F3F}"/>
              </a:ext>
            </a:extLst>
          </p:cNvPr>
          <p:cNvSpPr/>
          <p:nvPr/>
        </p:nvSpPr>
        <p:spPr>
          <a:xfrm>
            <a:off x="-9548370" y="-3048190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7AE06E-4654-20ED-FB16-E177E038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84137" flipV="1">
            <a:off x="6647102" y="5381013"/>
            <a:ext cx="695089" cy="6950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B42DC8-67B0-4425-2A30-D706833CE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81799" flipV="1">
            <a:off x="1997983" y="6144800"/>
            <a:ext cx="410744" cy="4107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ABF563-12AF-CFDE-D0EC-C3C7A1B9F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104765" flipV="1">
            <a:off x="8408088" y="510154"/>
            <a:ext cx="424839" cy="4248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2F82B6-3236-6E8A-1F61-D7BAECE91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1699663" flipV="1">
            <a:off x="11515646" y="1320321"/>
            <a:ext cx="505432" cy="5054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85014-220F-5A43-CB11-B662D3EBF6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495868" flipV="1">
            <a:off x="9460609" y="282203"/>
            <a:ext cx="617168" cy="6171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3CAC96-F971-A1C5-D41B-AE586928D1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960260" flipV="1">
            <a:off x="6035332" y="6007266"/>
            <a:ext cx="463325" cy="463325"/>
          </a:xfrm>
          <a:prstGeom prst="rect">
            <a:avLst/>
          </a:prstGeom>
        </p:spPr>
      </p:pic>
      <p:sp>
        <p:nvSpPr>
          <p:cNvPr id="6" name="Google Shape;886;p34">
            <a:extLst>
              <a:ext uri="{FF2B5EF4-FFF2-40B4-BE49-F238E27FC236}">
                <a16:creationId xmlns:a16="http://schemas.microsoft.com/office/drawing/2014/main" id="{134C77F0-644E-51CC-4A99-BDF00752673F}"/>
              </a:ext>
            </a:extLst>
          </p:cNvPr>
          <p:cNvSpPr/>
          <p:nvPr/>
        </p:nvSpPr>
        <p:spPr>
          <a:xfrm>
            <a:off x="-48568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887;p34">
            <a:extLst>
              <a:ext uri="{FF2B5EF4-FFF2-40B4-BE49-F238E27FC236}">
                <a16:creationId xmlns:a16="http://schemas.microsoft.com/office/drawing/2014/main" id="{4363ABDC-7126-7BD6-2B97-811813954A8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88;p34">
            <a:extLst>
              <a:ext uri="{FF2B5EF4-FFF2-40B4-BE49-F238E27FC236}">
                <a16:creationId xmlns:a16="http://schemas.microsoft.com/office/drawing/2014/main" id="{04C7374D-817A-E619-DF74-21FA1AB3A31C}"/>
              </a:ext>
            </a:extLst>
          </p:cNvPr>
          <p:cNvSpPr txBox="1"/>
          <p:nvPr/>
        </p:nvSpPr>
        <p:spPr>
          <a:xfrm>
            <a:off x="1160408" y="127392"/>
            <a:ext cx="46917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Туризм и спорт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889;p34">
            <a:extLst>
              <a:ext uri="{FF2B5EF4-FFF2-40B4-BE49-F238E27FC236}">
                <a16:creationId xmlns:a16="http://schemas.microsoft.com/office/drawing/2014/main" id="{C57FF012-75FD-8996-A977-E77708662F3F}"/>
              </a:ext>
            </a:extLst>
          </p:cNvPr>
          <p:cNvSpPr/>
          <p:nvPr/>
        </p:nvSpPr>
        <p:spPr>
          <a:xfrm rot="5400000">
            <a:off x="3618811" y="-1415377"/>
            <a:ext cx="1250826" cy="6557047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890;p34">
            <a:extLst>
              <a:ext uri="{FF2B5EF4-FFF2-40B4-BE49-F238E27FC236}">
                <a16:creationId xmlns:a16="http://schemas.microsoft.com/office/drawing/2014/main" id="{85F96C58-B85C-493A-E225-C6B6AFA16EEF}"/>
              </a:ext>
            </a:extLst>
          </p:cNvPr>
          <p:cNvSpPr txBox="1"/>
          <p:nvPr/>
        </p:nvSpPr>
        <p:spPr>
          <a:xfrm>
            <a:off x="1157644" y="1326946"/>
            <a:ext cx="66558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Современная туриндустрия России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это персонализация, </a:t>
            </a:r>
            <a:r>
              <a:rPr lang="ru-RU" sz="2000" b="0" i="0" u="none" strike="noStrike" cap="none" dirty="0" err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микросервисы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возможность выбора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1" name="Google Shape;891;p34">
            <a:extLst>
              <a:ext uri="{FF2B5EF4-FFF2-40B4-BE49-F238E27FC236}">
                <a16:creationId xmlns:a16="http://schemas.microsoft.com/office/drawing/2014/main" id="{6E069845-8B74-5997-6D55-97E7D339D609}"/>
              </a:ext>
            </a:extLst>
          </p:cNvPr>
          <p:cNvSpPr/>
          <p:nvPr/>
        </p:nvSpPr>
        <p:spPr>
          <a:xfrm rot="5400000">
            <a:off x="2498823" y="1165717"/>
            <a:ext cx="3504312" cy="654353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892;p34">
            <a:extLst>
              <a:ext uri="{FF2B5EF4-FFF2-40B4-BE49-F238E27FC236}">
                <a16:creationId xmlns:a16="http://schemas.microsoft.com/office/drawing/2014/main" id="{73EC6563-7618-1607-814B-50E401F7A206}"/>
              </a:ext>
            </a:extLst>
          </p:cNvPr>
          <p:cNvSpPr txBox="1"/>
          <p:nvPr/>
        </p:nvSpPr>
        <p:spPr>
          <a:xfrm>
            <a:off x="1126746" y="2812159"/>
            <a:ext cx="6396000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 данным Росстата в 2022 году россияне совершили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153,9 миллионов 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поездок по стране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endParaRPr lang="ru-RU" sz="1100" b="0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2021 году насчитывалось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порядка 29 тысяч 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гостиниц, санаториев и других коллективных средств размещения. За 12 месяцев российские и иностранные граждане остановились в них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66,5 миллионов 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раз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endParaRPr lang="ru-RU" sz="1100" b="0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более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8 млн 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иностранных туристов ежегодно приезжают в Россию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3" name="Google Shape;893;p34">
            <a:extLst>
              <a:ext uri="{FF2B5EF4-FFF2-40B4-BE49-F238E27FC236}">
                <a16:creationId xmlns:a16="http://schemas.microsoft.com/office/drawing/2014/main" id="{3EEDA405-5452-5247-A86D-4A70C8340C5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813444" y="3691551"/>
            <a:ext cx="3519224" cy="234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94;p34">
            <a:extLst>
              <a:ext uri="{FF2B5EF4-FFF2-40B4-BE49-F238E27FC236}">
                <a16:creationId xmlns:a16="http://schemas.microsoft.com/office/drawing/2014/main" id="{B129C7ED-2D66-D1C6-8301-EBB9B3B4B33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813444" y="1237733"/>
            <a:ext cx="3519224" cy="2346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509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0;p35">
            <a:extLst>
              <a:ext uri="{FF2B5EF4-FFF2-40B4-BE49-F238E27FC236}">
                <a16:creationId xmlns:a16="http://schemas.microsoft.com/office/drawing/2014/main" id="{68C97F5C-F3BF-3821-F083-1B073D3559C9}"/>
              </a:ext>
            </a:extLst>
          </p:cNvPr>
          <p:cNvSpPr/>
          <p:nvPr/>
        </p:nvSpPr>
        <p:spPr>
          <a:xfrm>
            <a:off x="-5943485" y="-3188677"/>
            <a:ext cx="23813393" cy="1116762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901;p35">
            <a:extLst>
              <a:ext uri="{FF2B5EF4-FFF2-40B4-BE49-F238E27FC236}">
                <a16:creationId xmlns:a16="http://schemas.microsoft.com/office/drawing/2014/main" id="{1A9F7D2A-A1E4-CD99-7C04-034DFA5248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796" y="5927066"/>
            <a:ext cx="355443" cy="34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02;p35">
            <a:extLst>
              <a:ext uri="{FF2B5EF4-FFF2-40B4-BE49-F238E27FC236}">
                <a16:creationId xmlns:a16="http://schemas.microsoft.com/office/drawing/2014/main" id="{2967A663-9C20-3D96-7394-8D2E744021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328" y="5850876"/>
            <a:ext cx="4953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3;p35">
            <a:extLst>
              <a:ext uri="{FF2B5EF4-FFF2-40B4-BE49-F238E27FC236}">
                <a16:creationId xmlns:a16="http://schemas.microsoft.com/office/drawing/2014/main" id="{A5E6628A-EBAA-D31F-C215-BC739490AC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9614403">
            <a:off x="273901" y="5059666"/>
            <a:ext cx="523197" cy="2429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04;p35">
            <a:extLst>
              <a:ext uri="{FF2B5EF4-FFF2-40B4-BE49-F238E27FC236}">
                <a16:creationId xmlns:a16="http://schemas.microsoft.com/office/drawing/2014/main" id="{4C6F6F63-50A7-1E40-1164-5B38F5FA2F73}"/>
              </a:ext>
            </a:extLst>
          </p:cNvPr>
          <p:cNvSpPr/>
          <p:nvPr/>
        </p:nvSpPr>
        <p:spPr>
          <a:xfrm>
            <a:off x="-12056" y="-80251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905;p35">
            <a:extLst>
              <a:ext uri="{FF2B5EF4-FFF2-40B4-BE49-F238E27FC236}">
                <a16:creationId xmlns:a16="http://schemas.microsoft.com/office/drawing/2014/main" id="{25864631-8BC4-2438-3040-6059FA2A33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06;p35">
            <a:extLst>
              <a:ext uri="{FF2B5EF4-FFF2-40B4-BE49-F238E27FC236}">
                <a16:creationId xmlns:a16="http://schemas.microsoft.com/office/drawing/2014/main" id="{33E3270A-FD84-713F-769A-A49E0B61495E}"/>
              </a:ext>
            </a:extLst>
          </p:cNvPr>
          <p:cNvSpPr txBox="1"/>
          <p:nvPr/>
        </p:nvSpPr>
        <p:spPr>
          <a:xfrm>
            <a:off x="1160408" y="127392"/>
            <a:ext cx="56093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Туризм и спорт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907;p35">
            <a:extLst>
              <a:ext uri="{FF2B5EF4-FFF2-40B4-BE49-F238E27FC236}">
                <a16:creationId xmlns:a16="http://schemas.microsoft.com/office/drawing/2014/main" id="{A2BC046C-D96E-FEA1-958E-1C2248CB3B91}"/>
              </a:ext>
            </a:extLst>
          </p:cNvPr>
          <p:cNvSpPr/>
          <p:nvPr/>
        </p:nvSpPr>
        <p:spPr>
          <a:xfrm rot="5400000">
            <a:off x="3152623" y="-1296239"/>
            <a:ext cx="1969747" cy="642409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08;p35">
            <a:extLst>
              <a:ext uri="{FF2B5EF4-FFF2-40B4-BE49-F238E27FC236}">
                <a16:creationId xmlns:a16="http://schemas.microsoft.com/office/drawing/2014/main" id="{73A10DAA-58BF-A955-2D10-2BA55424AF90}"/>
              </a:ext>
            </a:extLst>
          </p:cNvPr>
          <p:cNvSpPr txBox="1"/>
          <p:nvPr/>
        </p:nvSpPr>
        <p:spPr>
          <a:xfrm>
            <a:off x="1178705" y="1500310"/>
            <a:ext cx="589728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Россия — организатор престижных международных мероприятий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1" name="Google Shape;909;p35">
            <a:extLst>
              <a:ext uri="{FF2B5EF4-FFF2-40B4-BE49-F238E27FC236}">
                <a16:creationId xmlns:a16="http://schemas.microsoft.com/office/drawing/2014/main" id="{F24C87DD-D82D-5F6C-2392-2461FC4082AF}"/>
              </a:ext>
            </a:extLst>
          </p:cNvPr>
          <p:cNvSpPr/>
          <p:nvPr/>
        </p:nvSpPr>
        <p:spPr>
          <a:xfrm rot="10800000" flipH="1">
            <a:off x="10107471" y="6902263"/>
            <a:ext cx="946918" cy="7631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579AEA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10;p35">
            <a:extLst>
              <a:ext uri="{FF2B5EF4-FFF2-40B4-BE49-F238E27FC236}">
                <a16:creationId xmlns:a16="http://schemas.microsoft.com/office/drawing/2014/main" id="{CFFDE238-2F73-9862-A5D0-007D7F2B4692}"/>
              </a:ext>
            </a:extLst>
          </p:cNvPr>
          <p:cNvSpPr/>
          <p:nvPr/>
        </p:nvSpPr>
        <p:spPr>
          <a:xfrm rot="5400000">
            <a:off x="2867787" y="1217711"/>
            <a:ext cx="2539419" cy="642409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911;p35">
            <a:extLst>
              <a:ext uri="{FF2B5EF4-FFF2-40B4-BE49-F238E27FC236}">
                <a16:creationId xmlns:a16="http://schemas.microsoft.com/office/drawing/2014/main" id="{BE631962-5648-FB9D-012A-555D65C62FE3}"/>
              </a:ext>
            </a:extLst>
          </p:cNvPr>
          <p:cNvSpPr txBox="1"/>
          <p:nvPr/>
        </p:nvSpPr>
        <p:spPr>
          <a:xfrm>
            <a:off x="1160408" y="3444303"/>
            <a:ext cx="6185062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2014 год — первые в России Зимние Олимпийские игры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endParaRPr sz="12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2018 год — Чемпионат мира </a:t>
            </a:r>
            <a:endParaRPr lang="ru-RU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R="0" lvl="0" indent="358775" algn="l" rtl="0">
              <a:spcAft>
                <a:spcPts val="0"/>
              </a:spcAft>
              <a:buNone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 футболу </a:t>
            </a:r>
            <a:endParaRPr lang="ru-RU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4" name="Google Shape;912;p35">
            <a:extLst>
              <a:ext uri="{FF2B5EF4-FFF2-40B4-BE49-F238E27FC236}">
                <a16:creationId xmlns:a16="http://schemas.microsoft.com/office/drawing/2014/main" id="{957F37E6-F0D4-C680-C83F-B3A4FC6D4D2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79553" y="940523"/>
            <a:ext cx="3512487" cy="197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13;p35">
            <a:extLst>
              <a:ext uri="{FF2B5EF4-FFF2-40B4-BE49-F238E27FC236}">
                <a16:creationId xmlns:a16="http://schemas.microsoft.com/office/drawing/2014/main" id="{B1A70BE9-6A6E-77A4-CF52-224E9BD4A24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240" r="4237"/>
          <a:stretch/>
        </p:blipFill>
        <p:spPr>
          <a:xfrm>
            <a:off x="7679554" y="3160047"/>
            <a:ext cx="3512486" cy="255144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668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9;p36">
            <a:extLst>
              <a:ext uri="{FF2B5EF4-FFF2-40B4-BE49-F238E27FC236}">
                <a16:creationId xmlns:a16="http://schemas.microsoft.com/office/drawing/2014/main" id="{B71839FD-0F94-AE03-E3E5-935D27AE0012}"/>
              </a:ext>
            </a:extLst>
          </p:cNvPr>
          <p:cNvSpPr/>
          <p:nvPr/>
        </p:nvSpPr>
        <p:spPr>
          <a:xfrm>
            <a:off x="-801233" y="-1937207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920;p36">
            <a:extLst>
              <a:ext uri="{FF2B5EF4-FFF2-40B4-BE49-F238E27FC236}">
                <a16:creationId xmlns:a16="http://schemas.microsoft.com/office/drawing/2014/main" id="{3BDAB882-42EF-E340-E0D0-E2B913298A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2099" y="415057"/>
            <a:ext cx="60960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21;p36">
            <a:extLst>
              <a:ext uri="{FF2B5EF4-FFF2-40B4-BE49-F238E27FC236}">
                <a16:creationId xmlns:a16="http://schemas.microsoft.com/office/drawing/2014/main" id="{3C4919A1-6780-3137-8F8A-F13C86C416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854999">
            <a:off x="984195" y="6310212"/>
            <a:ext cx="35242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2;p36">
            <a:extLst>
              <a:ext uri="{FF2B5EF4-FFF2-40B4-BE49-F238E27FC236}">
                <a16:creationId xmlns:a16="http://schemas.microsoft.com/office/drawing/2014/main" id="{2347E80D-6509-1B27-DBE6-25545A5029C4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6" name="Google Shape;923;p36">
            <a:extLst>
              <a:ext uri="{FF2B5EF4-FFF2-40B4-BE49-F238E27FC236}">
                <a16:creationId xmlns:a16="http://schemas.microsoft.com/office/drawing/2014/main" id="{E9FAECDA-1388-AA18-4646-8CD81F965C8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24;p36">
            <a:extLst>
              <a:ext uri="{FF2B5EF4-FFF2-40B4-BE49-F238E27FC236}">
                <a16:creationId xmlns:a16="http://schemas.microsoft.com/office/drawing/2014/main" id="{ADAB64B7-303D-60B3-708E-2C53CDDD0984}"/>
              </a:ext>
            </a:extLst>
          </p:cNvPr>
          <p:cNvSpPr txBox="1"/>
          <p:nvPr/>
        </p:nvSpPr>
        <p:spPr>
          <a:xfrm>
            <a:off x="1160408" y="127392"/>
            <a:ext cx="56093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Туризм и спорт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925;p36">
            <a:extLst>
              <a:ext uri="{FF2B5EF4-FFF2-40B4-BE49-F238E27FC236}">
                <a16:creationId xmlns:a16="http://schemas.microsoft.com/office/drawing/2014/main" id="{961FE50A-7BC5-94C0-921C-1067015D0DBF}"/>
              </a:ext>
            </a:extLst>
          </p:cNvPr>
          <p:cNvSpPr/>
          <p:nvPr/>
        </p:nvSpPr>
        <p:spPr>
          <a:xfrm rot="10800000" flipH="1">
            <a:off x="10107471" y="6902263"/>
            <a:ext cx="946918" cy="7631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579AEA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26;p36">
            <a:extLst>
              <a:ext uri="{FF2B5EF4-FFF2-40B4-BE49-F238E27FC236}">
                <a16:creationId xmlns:a16="http://schemas.microsoft.com/office/drawing/2014/main" id="{9629D97A-0475-88C8-459A-D6BF4D8CF491}"/>
              </a:ext>
            </a:extLst>
          </p:cNvPr>
          <p:cNvSpPr/>
          <p:nvPr/>
        </p:nvSpPr>
        <p:spPr>
          <a:xfrm rot="10800000" flipH="1">
            <a:off x="8501176" y="6868478"/>
            <a:ext cx="835229" cy="302450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1967C5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7;p36">
            <a:extLst>
              <a:ext uri="{FF2B5EF4-FFF2-40B4-BE49-F238E27FC236}">
                <a16:creationId xmlns:a16="http://schemas.microsoft.com/office/drawing/2014/main" id="{8D3E70F4-F141-D386-9123-D1D091D1FDD0}"/>
              </a:ext>
            </a:extLst>
          </p:cNvPr>
          <p:cNvSpPr/>
          <p:nvPr/>
        </p:nvSpPr>
        <p:spPr>
          <a:xfrm rot="5400000">
            <a:off x="348214" y="2842971"/>
            <a:ext cx="2209608" cy="240468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28;p36">
            <a:extLst>
              <a:ext uri="{FF2B5EF4-FFF2-40B4-BE49-F238E27FC236}">
                <a16:creationId xmlns:a16="http://schemas.microsoft.com/office/drawing/2014/main" id="{311392F1-8A6F-3E97-7ECB-1424F089DEDE}"/>
              </a:ext>
            </a:extLst>
          </p:cNvPr>
          <p:cNvSpPr txBox="1"/>
          <p:nvPr/>
        </p:nvSpPr>
        <p:spPr>
          <a:xfrm>
            <a:off x="106296" y="3402539"/>
            <a:ext cx="2693443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впервые за 15 лет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стали чемпионами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мира по хоккею</a:t>
            </a:r>
            <a:endParaRPr sz="17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2" name="Google Shape;929;p36">
            <a:extLst>
              <a:ext uri="{FF2B5EF4-FFF2-40B4-BE49-F238E27FC236}">
                <a16:creationId xmlns:a16="http://schemas.microsoft.com/office/drawing/2014/main" id="{9593468B-F98D-ADD3-9774-F208682AFF38}"/>
              </a:ext>
            </a:extLst>
          </p:cNvPr>
          <p:cNvSpPr/>
          <p:nvPr/>
        </p:nvSpPr>
        <p:spPr>
          <a:xfrm rot="5400000">
            <a:off x="3476490" y="2779201"/>
            <a:ext cx="2209604" cy="251031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930;p36">
            <a:extLst>
              <a:ext uri="{FF2B5EF4-FFF2-40B4-BE49-F238E27FC236}">
                <a16:creationId xmlns:a16="http://schemas.microsoft.com/office/drawing/2014/main" id="{B3C911B4-53B5-EE6D-7929-E1E9B760CC40}"/>
              </a:ext>
            </a:extLst>
          </p:cNvPr>
          <p:cNvSpPr txBox="1"/>
          <p:nvPr/>
        </p:nvSpPr>
        <p:spPr>
          <a:xfrm>
            <a:off x="3326136" y="3385696"/>
            <a:ext cx="2510313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победили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Олимпиаде «королей волейбола» </a:t>
            </a:r>
            <a:endParaRPr sz="1700" b="0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– бразильцев</a:t>
            </a:r>
            <a:endParaRPr sz="17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4" name="Google Shape;931;p36">
            <a:extLst>
              <a:ext uri="{FF2B5EF4-FFF2-40B4-BE49-F238E27FC236}">
                <a16:creationId xmlns:a16="http://schemas.microsoft.com/office/drawing/2014/main" id="{60566BAC-0DA6-B0BB-3749-F7C2734B06D7}"/>
              </a:ext>
            </a:extLst>
          </p:cNvPr>
          <p:cNvSpPr/>
          <p:nvPr/>
        </p:nvSpPr>
        <p:spPr>
          <a:xfrm rot="5400000">
            <a:off x="6487813" y="2835554"/>
            <a:ext cx="2270058" cy="241637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32;p36">
            <a:extLst>
              <a:ext uri="{FF2B5EF4-FFF2-40B4-BE49-F238E27FC236}">
                <a16:creationId xmlns:a16="http://schemas.microsoft.com/office/drawing/2014/main" id="{10652635-D0E9-28C0-8EF2-C12C913E8EE5}"/>
              </a:ext>
            </a:extLst>
          </p:cNvPr>
          <p:cNvSpPr txBox="1"/>
          <p:nvPr/>
        </p:nvSpPr>
        <p:spPr>
          <a:xfrm>
            <a:off x="6420501" y="3402539"/>
            <a:ext cx="2404683" cy="140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мужская лыжная сборная впервые </a:t>
            </a:r>
            <a:endParaRPr sz="1700" b="0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 1980 года завоевала золото эстафеты</a:t>
            </a:r>
            <a:endParaRPr sz="17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933;p36">
            <a:extLst>
              <a:ext uri="{FF2B5EF4-FFF2-40B4-BE49-F238E27FC236}">
                <a16:creationId xmlns:a16="http://schemas.microsoft.com/office/drawing/2014/main" id="{637DC170-9506-866B-A28C-B55993639462}"/>
              </a:ext>
            </a:extLst>
          </p:cNvPr>
          <p:cNvSpPr/>
          <p:nvPr/>
        </p:nvSpPr>
        <p:spPr>
          <a:xfrm rot="5400000">
            <a:off x="9511704" y="2524705"/>
            <a:ext cx="2296289" cy="306430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34;p36">
            <a:extLst>
              <a:ext uri="{FF2B5EF4-FFF2-40B4-BE49-F238E27FC236}">
                <a16:creationId xmlns:a16="http://schemas.microsoft.com/office/drawing/2014/main" id="{79D79E66-97E1-13CF-F9F0-C20A3B4598E6}"/>
              </a:ext>
            </a:extLst>
          </p:cNvPr>
          <p:cNvSpPr txBox="1"/>
          <p:nvPr/>
        </p:nvSpPr>
        <p:spPr>
          <a:xfrm>
            <a:off x="9141630" y="2977688"/>
            <a:ext cx="3036437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Чемпионате мира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 фигурному катанию взяли золото, серебро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бронзу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lang="ru-RU" sz="1000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на Олимпиаде в Токио выиграли золото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ru-RU" sz="17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в синхронном плавании</a:t>
            </a:r>
            <a:endParaRPr sz="1700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06DBF1B-9DC9-A88F-973A-658D232D13D3}"/>
              </a:ext>
            </a:extLst>
          </p:cNvPr>
          <p:cNvGrpSpPr/>
          <p:nvPr/>
        </p:nvGrpSpPr>
        <p:grpSpPr>
          <a:xfrm>
            <a:off x="-38161" y="1073047"/>
            <a:ext cx="12230433" cy="1887462"/>
            <a:chOff x="93175" y="435795"/>
            <a:chExt cx="12230433" cy="1887462"/>
          </a:xfrm>
        </p:grpSpPr>
        <p:sp>
          <p:nvSpPr>
            <p:cNvPr id="25" name="Google Shape;937;p36">
              <a:extLst>
                <a:ext uri="{FF2B5EF4-FFF2-40B4-BE49-F238E27FC236}">
                  <a16:creationId xmlns:a16="http://schemas.microsoft.com/office/drawing/2014/main" id="{56C4CD09-708F-2038-D3FA-C79C808FE387}"/>
                </a:ext>
              </a:extLst>
            </p:cNvPr>
            <p:cNvSpPr/>
            <p:nvPr/>
          </p:nvSpPr>
          <p:spPr>
            <a:xfrm>
              <a:off x="9259034" y="435795"/>
              <a:ext cx="3064574" cy="1873351"/>
            </a:xfrm>
            <a:custGeom>
              <a:avLst/>
              <a:gdLst/>
              <a:ahLst/>
              <a:cxnLst/>
              <a:rect l="l" t="t" r="r" b="b"/>
              <a:pathLst>
                <a:path w="6096000" h="3201988" extrusionOk="0">
                  <a:moveTo>
                    <a:pt x="0" y="3201985"/>
                  </a:moveTo>
                  <a:lnTo>
                    <a:pt x="1" y="3201985"/>
                  </a:lnTo>
                  <a:lnTo>
                    <a:pt x="1" y="3201988"/>
                  </a:lnTo>
                  <a:lnTo>
                    <a:pt x="0" y="3201988"/>
                  </a:lnTo>
                  <a:close/>
                  <a:moveTo>
                    <a:pt x="1" y="0"/>
                  </a:moveTo>
                  <a:lnTo>
                    <a:pt x="6096000" y="0"/>
                  </a:lnTo>
                  <a:lnTo>
                    <a:pt x="6096000" y="3201988"/>
                  </a:lnTo>
                  <a:lnTo>
                    <a:pt x="1" y="3201988"/>
                  </a:lnTo>
                  <a:lnTo>
                    <a:pt x="1032617" y="1600996"/>
                  </a:lnTo>
                  <a:lnTo>
                    <a:pt x="1" y="3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938;p36">
              <a:extLst>
                <a:ext uri="{FF2B5EF4-FFF2-40B4-BE49-F238E27FC236}">
                  <a16:creationId xmlns:a16="http://schemas.microsoft.com/office/drawing/2014/main" id="{CA665DA6-A653-6206-A811-66E37EEDA8DA}"/>
                </a:ext>
              </a:extLst>
            </p:cNvPr>
            <p:cNvSpPr/>
            <p:nvPr/>
          </p:nvSpPr>
          <p:spPr>
            <a:xfrm>
              <a:off x="93175" y="449906"/>
              <a:ext cx="3583689" cy="1873351"/>
            </a:xfrm>
            <a:custGeom>
              <a:avLst/>
              <a:gdLst/>
              <a:ahLst/>
              <a:cxnLst/>
              <a:rect l="l" t="t" r="r" b="b"/>
              <a:pathLst>
                <a:path w="7128616" h="3201988" extrusionOk="0">
                  <a:moveTo>
                    <a:pt x="0" y="0"/>
                  </a:moveTo>
                  <a:lnTo>
                    <a:pt x="6096000" y="0"/>
                  </a:lnTo>
                  <a:lnTo>
                    <a:pt x="6096000" y="4"/>
                  </a:lnTo>
                  <a:lnTo>
                    <a:pt x="7128616" y="1600996"/>
                  </a:lnTo>
                  <a:lnTo>
                    <a:pt x="6096000" y="3201985"/>
                  </a:lnTo>
                  <a:lnTo>
                    <a:pt x="6096000" y="3201986"/>
                  </a:lnTo>
                  <a:lnTo>
                    <a:pt x="6095999" y="3201988"/>
                  </a:lnTo>
                  <a:lnTo>
                    <a:pt x="6095999" y="3201986"/>
                  </a:lnTo>
                  <a:lnTo>
                    <a:pt x="0" y="3201986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939;p36">
              <a:extLst>
                <a:ext uri="{FF2B5EF4-FFF2-40B4-BE49-F238E27FC236}">
                  <a16:creationId xmlns:a16="http://schemas.microsoft.com/office/drawing/2014/main" id="{EFFD649F-7EF3-F82C-B8AA-805C1B6EAAB2}"/>
                </a:ext>
              </a:extLst>
            </p:cNvPr>
            <p:cNvSpPr/>
            <p:nvPr/>
          </p:nvSpPr>
          <p:spPr>
            <a:xfrm>
              <a:off x="3157750" y="449906"/>
              <a:ext cx="3583689" cy="1873351"/>
            </a:xfrm>
            <a:custGeom>
              <a:avLst/>
              <a:gdLst/>
              <a:ahLst/>
              <a:cxnLst/>
              <a:rect l="l" t="t" r="r" b="b"/>
              <a:pathLst>
                <a:path w="7128615" h="3201988" extrusionOk="0">
                  <a:moveTo>
                    <a:pt x="0" y="0"/>
                  </a:moveTo>
                  <a:lnTo>
                    <a:pt x="2723534" y="0"/>
                  </a:lnTo>
                  <a:lnTo>
                    <a:pt x="3086099" y="0"/>
                  </a:lnTo>
                  <a:lnTo>
                    <a:pt x="6095999" y="0"/>
                  </a:lnTo>
                  <a:lnTo>
                    <a:pt x="6095999" y="3"/>
                  </a:lnTo>
                  <a:lnTo>
                    <a:pt x="7128615" y="1600996"/>
                  </a:lnTo>
                  <a:lnTo>
                    <a:pt x="6095999" y="3201988"/>
                  </a:lnTo>
                  <a:lnTo>
                    <a:pt x="6095999" y="3201985"/>
                  </a:lnTo>
                  <a:lnTo>
                    <a:pt x="0" y="3201985"/>
                  </a:lnTo>
                  <a:lnTo>
                    <a:pt x="1032615" y="1600996"/>
                  </a:lnTo>
                  <a:lnTo>
                    <a:pt x="0" y="4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940;p36">
              <a:extLst>
                <a:ext uri="{FF2B5EF4-FFF2-40B4-BE49-F238E27FC236}">
                  <a16:creationId xmlns:a16="http://schemas.microsoft.com/office/drawing/2014/main" id="{1E51E10A-777D-3B90-3136-DEFCA947B0E4}"/>
                </a:ext>
              </a:extLst>
            </p:cNvPr>
            <p:cNvSpPr/>
            <p:nvPr/>
          </p:nvSpPr>
          <p:spPr>
            <a:xfrm>
              <a:off x="6222324" y="449758"/>
              <a:ext cx="3583689" cy="1873351"/>
            </a:xfrm>
            <a:custGeom>
              <a:avLst/>
              <a:gdLst/>
              <a:ahLst/>
              <a:cxnLst/>
              <a:rect l="l" t="t" r="r" b="b"/>
              <a:pathLst>
                <a:path w="7128615" h="3201988" extrusionOk="0">
                  <a:moveTo>
                    <a:pt x="0" y="0"/>
                  </a:moveTo>
                  <a:lnTo>
                    <a:pt x="2723534" y="0"/>
                  </a:lnTo>
                  <a:lnTo>
                    <a:pt x="3086099" y="0"/>
                  </a:lnTo>
                  <a:lnTo>
                    <a:pt x="6095999" y="0"/>
                  </a:lnTo>
                  <a:lnTo>
                    <a:pt x="6095999" y="3"/>
                  </a:lnTo>
                  <a:lnTo>
                    <a:pt x="7128615" y="1600996"/>
                  </a:lnTo>
                  <a:lnTo>
                    <a:pt x="6095999" y="3201988"/>
                  </a:lnTo>
                  <a:lnTo>
                    <a:pt x="6095999" y="3201985"/>
                  </a:lnTo>
                  <a:lnTo>
                    <a:pt x="0" y="3201985"/>
                  </a:lnTo>
                  <a:lnTo>
                    <a:pt x="1032615" y="1600996"/>
                  </a:lnTo>
                  <a:lnTo>
                    <a:pt x="0" y="4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941;p36">
            <a:extLst>
              <a:ext uri="{FF2B5EF4-FFF2-40B4-BE49-F238E27FC236}">
                <a16:creationId xmlns:a16="http://schemas.microsoft.com/office/drawing/2014/main" id="{4C31F68A-D423-E9B8-0D31-32A6E6E5A1AD}"/>
              </a:ext>
            </a:extLst>
          </p:cNvPr>
          <p:cNvSpPr/>
          <p:nvPr/>
        </p:nvSpPr>
        <p:spPr>
          <a:xfrm>
            <a:off x="-124768" y="1083614"/>
            <a:ext cx="12368512" cy="1894074"/>
          </a:xfrm>
          <a:prstGeom prst="rect">
            <a:avLst/>
          </a:prstGeom>
          <a:gradFill>
            <a:gsLst>
              <a:gs pos="0">
                <a:srgbClr val="032044">
                  <a:alpha val="53725"/>
                </a:srgbClr>
              </a:gs>
              <a:gs pos="50000">
                <a:srgbClr val="134E95">
                  <a:alpha val="38823"/>
                </a:srgbClr>
              </a:gs>
              <a:gs pos="100000">
                <a:srgbClr val="134E95">
                  <a:alpha val="14901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1" name="Google Shape;942;p36">
            <a:extLst>
              <a:ext uri="{FF2B5EF4-FFF2-40B4-BE49-F238E27FC236}">
                <a16:creationId xmlns:a16="http://schemas.microsoft.com/office/drawing/2014/main" id="{F1AA1605-2F86-CBC3-F383-6E8EA7670465}"/>
              </a:ext>
            </a:extLst>
          </p:cNvPr>
          <p:cNvSpPr txBox="1"/>
          <p:nvPr/>
        </p:nvSpPr>
        <p:spPr>
          <a:xfrm>
            <a:off x="629584" y="1498382"/>
            <a:ext cx="2033200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66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2008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2" name="Google Shape;943;p36">
            <a:extLst>
              <a:ext uri="{FF2B5EF4-FFF2-40B4-BE49-F238E27FC236}">
                <a16:creationId xmlns:a16="http://schemas.microsoft.com/office/drawing/2014/main" id="{F96C978E-1627-228A-E446-8EFAB3EA6362}"/>
              </a:ext>
            </a:extLst>
          </p:cNvPr>
          <p:cNvSpPr txBox="1"/>
          <p:nvPr/>
        </p:nvSpPr>
        <p:spPr>
          <a:xfrm>
            <a:off x="3923167" y="1512345"/>
            <a:ext cx="2033200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66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2012</a:t>
            </a:r>
            <a:endParaRPr sz="4666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23" name="Google Shape;944;p36">
            <a:extLst>
              <a:ext uri="{FF2B5EF4-FFF2-40B4-BE49-F238E27FC236}">
                <a16:creationId xmlns:a16="http://schemas.microsoft.com/office/drawing/2014/main" id="{1A87C986-B6D9-8DC0-3EDD-329E4586BF12}"/>
              </a:ext>
            </a:extLst>
          </p:cNvPr>
          <p:cNvSpPr txBox="1"/>
          <p:nvPr/>
        </p:nvSpPr>
        <p:spPr>
          <a:xfrm>
            <a:off x="6751804" y="1533695"/>
            <a:ext cx="2033200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66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2018</a:t>
            </a:r>
            <a:endParaRPr sz="4666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24" name="Google Shape;945;p36">
            <a:extLst>
              <a:ext uri="{FF2B5EF4-FFF2-40B4-BE49-F238E27FC236}">
                <a16:creationId xmlns:a16="http://schemas.microsoft.com/office/drawing/2014/main" id="{AFB321CA-C06F-C466-2606-67A605873828}"/>
              </a:ext>
            </a:extLst>
          </p:cNvPr>
          <p:cNvSpPr txBox="1"/>
          <p:nvPr/>
        </p:nvSpPr>
        <p:spPr>
          <a:xfrm>
            <a:off x="9836873" y="1533695"/>
            <a:ext cx="2033200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66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2021</a:t>
            </a:r>
            <a:endParaRPr sz="4666" b="1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29" name="Google Shape;946;p36">
            <a:extLst>
              <a:ext uri="{FF2B5EF4-FFF2-40B4-BE49-F238E27FC236}">
                <a16:creationId xmlns:a16="http://schemas.microsoft.com/office/drawing/2014/main" id="{D711BCFC-16E9-F62A-EF25-5B6247635FCF}"/>
              </a:ext>
            </a:extLst>
          </p:cNvPr>
          <p:cNvSpPr/>
          <p:nvPr/>
        </p:nvSpPr>
        <p:spPr>
          <a:xfrm rot="5400000">
            <a:off x="5716038" y="41577"/>
            <a:ext cx="896898" cy="1176247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947;p36">
            <a:extLst>
              <a:ext uri="{FF2B5EF4-FFF2-40B4-BE49-F238E27FC236}">
                <a16:creationId xmlns:a16="http://schemas.microsoft.com/office/drawing/2014/main" id="{C70FF304-2462-DF34-908D-B33487D2CCBC}"/>
              </a:ext>
            </a:extLst>
          </p:cNvPr>
          <p:cNvSpPr txBox="1"/>
          <p:nvPr/>
        </p:nvSpPr>
        <p:spPr>
          <a:xfrm>
            <a:off x="611583" y="5633410"/>
            <a:ext cx="111058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 2000 по 2021 год — ни одного поражения гимнасток на международных соревнованиях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6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53;p37">
            <a:extLst>
              <a:ext uri="{FF2B5EF4-FFF2-40B4-BE49-F238E27FC236}">
                <a16:creationId xmlns:a16="http://schemas.microsoft.com/office/drawing/2014/main" id="{7F9715B7-ACA3-63A7-9475-83CBB4E790D2}"/>
              </a:ext>
            </a:extLst>
          </p:cNvPr>
          <p:cNvSpPr/>
          <p:nvPr/>
        </p:nvSpPr>
        <p:spPr>
          <a:xfrm>
            <a:off x="-8837156" y="-3003482"/>
            <a:ext cx="23813393" cy="1116762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CFC6D0-1ACE-6DCC-08CA-E36E28D1E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177021" flipV="1">
            <a:off x="11142669" y="132657"/>
            <a:ext cx="592522" cy="5925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573BC9-2B42-7DC5-84FC-7F200B1F3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207418" flipV="1">
            <a:off x="9106847" y="6172964"/>
            <a:ext cx="410744" cy="4107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8A74EC-1C7C-7F39-4C74-1D47D8FBC3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207418" flipV="1">
            <a:off x="10269104" y="397616"/>
            <a:ext cx="383380" cy="3833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4A649F-2B36-C54D-8BEC-ADA7C7D621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177021" flipV="1">
            <a:off x="10308126" y="5640309"/>
            <a:ext cx="736566" cy="7365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C88E91-1F1B-7426-9F21-8B3CA96F4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483295" flipV="1">
            <a:off x="1166759" y="3200305"/>
            <a:ext cx="437934" cy="4379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740187-381C-D640-B664-0511C0D786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47276" flipV="1">
            <a:off x="7342169" y="225051"/>
            <a:ext cx="381432" cy="381432"/>
          </a:xfrm>
          <a:prstGeom prst="rect">
            <a:avLst/>
          </a:prstGeom>
        </p:spPr>
      </p:pic>
      <p:sp>
        <p:nvSpPr>
          <p:cNvPr id="3" name="Google Shape;954;p37">
            <a:extLst>
              <a:ext uri="{FF2B5EF4-FFF2-40B4-BE49-F238E27FC236}">
                <a16:creationId xmlns:a16="http://schemas.microsoft.com/office/drawing/2014/main" id="{131B89BA-E8FB-0024-5860-9E81B9599244}"/>
              </a:ext>
            </a:extLst>
          </p:cNvPr>
          <p:cNvSpPr/>
          <p:nvPr/>
        </p:nvSpPr>
        <p:spPr>
          <a:xfrm>
            <a:off x="-12056" y="-41152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955;p37">
            <a:extLst>
              <a:ext uri="{FF2B5EF4-FFF2-40B4-BE49-F238E27FC236}">
                <a16:creationId xmlns:a16="http://schemas.microsoft.com/office/drawing/2014/main" id="{3FB7214E-10CB-9B96-96DD-883701B05B7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56;p37">
            <a:extLst>
              <a:ext uri="{FF2B5EF4-FFF2-40B4-BE49-F238E27FC236}">
                <a16:creationId xmlns:a16="http://schemas.microsoft.com/office/drawing/2014/main" id="{0F3983A7-8D6F-AB89-D682-E162E6D8C888}"/>
              </a:ext>
            </a:extLst>
          </p:cNvPr>
          <p:cNvSpPr txBox="1"/>
          <p:nvPr/>
        </p:nvSpPr>
        <p:spPr>
          <a:xfrm>
            <a:off x="1160408" y="127392"/>
            <a:ext cx="56093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Туризм и спорт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957;p37">
            <a:extLst>
              <a:ext uri="{FF2B5EF4-FFF2-40B4-BE49-F238E27FC236}">
                <a16:creationId xmlns:a16="http://schemas.microsoft.com/office/drawing/2014/main" id="{03ED6FDB-3CC8-66EC-6920-7B49BFEF97C3}"/>
              </a:ext>
            </a:extLst>
          </p:cNvPr>
          <p:cNvSpPr/>
          <p:nvPr/>
        </p:nvSpPr>
        <p:spPr>
          <a:xfrm rot="5400000">
            <a:off x="4825621" y="-2901057"/>
            <a:ext cx="2817181" cy="10604941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58;p37">
            <a:extLst>
              <a:ext uri="{FF2B5EF4-FFF2-40B4-BE49-F238E27FC236}">
                <a16:creationId xmlns:a16="http://schemas.microsoft.com/office/drawing/2014/main" id="{77006277-185D-9F6B-C7E7-5BBD135F5D27}"/>
              </a:ext>
            </a:extLst>
          </p:cNvPr>
          <p:cNvSpPr txBox="1"/>
          <p:nvPr/>
        </p:nvSpPr>
        <p:spPr>
          <a:xfrm>
            <a:off x="1192982" y="1326431"/>
            <a:ext cx="103437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Н</a:t>
            </a: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 ПМЭФ-2023 Владимир Путин поручил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Правительству РФ: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увеличить количество строящихся гостиниц с акцентом </a:t>
            </a:r>
          </a:p>
          <a:p>
            <a:pPr marR="0" lvl="0" indent="358775" algn="l" rtl="0"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на </a:t>
            </a: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самый востребованный сегмент 3–4*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l" rtl="0"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ближайшие два года на 11 млрд</a:t>
            </a: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.</a:t>
            </a: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рублей увеличить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поддержку строительства модульных гостиниц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959;p37">
            <a:extLst>
              <a:ext uri="{FF2B5EF4-FFF2-40B4-BE49-F238E27FC236}">
                <a16:creationId xmlns:a16="http://schemas.microsoft.com/office/drawing/2014/main" id="{C6D45A21-D80E-40EC-C313-E9D937BA78DA}"/>
              </a:ext>
            </a:extLst>
          </p:cNvPr>
          <p:cNvSpPr/>
          <p:nvPr/>
        </p:nvSpPr>
        <p:spPr>
          <a:xfrm rot="5400000">
            <a:off x="5133125" y="-200873"/>
            <a:ext cx="2430770" cy="10833541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60;p37">
            <a:extLst>
              <a:ext uri="{FF2B5EF4-FFF2-40B4-BE49-F238E27FC236}">
                <a16:creationId xmlns:a16="http://schemas.microsoft.com/office/drawing/2014/main" id="{89DFEDA1-683D-C6CE-EFBA-C8341B013156}"/>
              </a:ext>
            </a:extLst>
          </p:cNvPr>
          <p:cNvSpPr txBox="1"/>
          <p:nvPr/>
        </p:nvSpPr>
        <p:spPr>
          <a:xfrm>
            <a:off x="1160408" y="4236386"/>
            <a:ext cx="10376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«Еще одна большая, значимая, очень перспективная задача – это масштабные проекты по созданию круглогодичных морских курортов, рассчитанных на прием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не менее 10 млн человек в год, чтобы условия отдыха для наших граждан </a:t>
            </a:r>
            <a:endParaRPr sz="2000" i="1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 соотношению цены и качества не уступали лучшим мировым стандартам,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 лучше, как мы неоднократно говорили об этом, превосходили»,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Владимир Путин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0" name="Google Shape;961;p37">
            <a:extLst>
              <a:ext uri="{FF2B5EF4-FFF2-40B4-BE49-F238E27FC236}">
                <a16:creationId xmlns:a16="http://schemas.microsoft.com/office/drawing/2014/main" id="{515FFA43-707D-CCAE-A62F-FEFA060E79E9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r="24417"/>
          <a:stretch/>
        </p:blipFill>
        <p:spPr>
          <a:xfrm>
            <a:off x="8577698" y="992822"/>
            <a:ext cx="3187581" cy="280224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623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7;p38">
            <a:extLst>
              <a:ext uri="{FF2B5EF4-FFF2-40B4-BE49-F238E27FC236}">
                <a16:creationId xmlns:a16="http://schemas.microsoft.com/office/drawing/2014/main" id="{60869FDB-893E-4781-0071-997E107177EC}"/>
              </a:ext>
            </a:extLst>
          </p:cNvPr>
          <p:cNvSpPr/>
          <p:nvPr/>
        </p:nvSpPr>
        <p:spPr>
          <a:xfrm>
            <a:off x="-11120041" y="-2329383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D709D2-6073-096B-98E0-50203BEE3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0" flipV="1">
            <a:off x="4346885" y="6040273"/>
            <a:ext cx="460820" cy="4608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1D1C7B9-440E-B37C-CA43-D589ABBA5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0" flipV="1">
            <a:off x="10122221" y="205286"/>
            <a:ext cx="702205" cy="7022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39D1AE-CFCB-5B21-2604-DAEBDFF28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000000" flipV="1">
            <a:off x="11038422" y="872547"/>
            <a:ext cx="478071" cy="478071"/>
          </a:xfrm>
          <a:prstGeom prst="rect">
            <a:avLst/>
          </a:prstGeom>
        </p:spPr>
      </p:pic>
      <p:sp>
        <p:nvSpPr>
          <p:cNvPr id="6" name="Google Shape;971;p38">
            <a:extLst>
              <a:ext uri="{FF2B5EF4-FFF2-40B4-BE49-F238E27FC236}">
                <a16:creationId xmlns:a16="http://schemas.microsoft.com/office/drawing/2014/main" id="{E3A3007F-418D-437F-606B-9F51329C13DD}"/>
              </a:ext>
            </a:extLst>
          </p:cNvPr>
          <p:cNvSpPr/>
          <p:nvPr/>
        </p:nvSpPr>
        <p:spPr>
          <a:xfrm>
            <a:off x="0" y="-4147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972;p38">
            <a:extLst>
              <a:ext uri="{FF2B5EF4-FFF2-40B4-BE49-F238E27FC236}">
                <a16:creationId xmlns:a16="http://schemas.microsoft.com/office/drawing/2014/main" id="{FB58DCD5-8949-96BA-AFC1-C92A5772703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73;p38">
            <a:extLst>
              <a:ext uri="{FF2B5EF4-FFF2-40B4-BE49-F238E27FC236}">
                <a16:creationId xmlns:a16="http://schemas.microsoft.com/office/drawing/2014/main" id="{5EF6D8C4-532F-BD9B-3589-9D773772D2FE}"/>
              </a:ext>
            </a:extLst>
          </p:cNvPr>
          <p:cNvSpPr txBox="1"/>
          <p:nvPr/>
        </p:nvSpPr>
        <p:spPr>
          <a:xfrm>
            <a:off x="1160408" y="127392"/>
            <a:ext cx="37316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Цифровизация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974;p38">
            <a:extLst>
              <a:ext uri="{FF2B5EF4-FFF2-40B4-BE49-F238E27FC236}">
                <a16:creationId xmlns:a16="http://schemas.microsoft.com/office/drawing/2014/main" id="{CA14B691-D73A-078A-B13D-5B1DA7A47D24}"/>
              </a:ext>
            </a:extLst>
          </p:cNvPr>
          <p:cNvSpPr/>
          <p:nvPr/>
        </p:nvSpPr>
        <p:spPr>
          <a:xfrm rot="5400000">
            <a:off x="5413060" y="-3264846"/>
            <a:ext cx="1836870" cy="1054498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75;p38">
            <a:extLst>
              <a:ext uri="{FF2B5EF4-FFF2-40B4-BE49-F238E27FC236}">
                <a16:creationId xmlns:a16="http://schemas.microsoft.com/office/drawing/2014/main" id="{A120D6AF-4939-4D50-3378-D927D667D6C8}"/>
              </a:ext>
            </a:extLst>
          </p:cNvPr>
          <p:cNvSpPr txBox="1"/>
          <p:nvPr/>
        </p:nvSpPr>
        <p:spPr>
          <a:xfrm>
            <a:off x="1202395" y="1765214"/>
            <a:ext cx="8973633" cy="83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всего 3% жителей России имеют доступ к интернету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стоимость интернет-связи очень высокая — 12 рублей за минуту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3" name="Google Shape;978;p38">
            <a:extLst>
              <a:ext uri="{FF2B5EF4-FFF2-40B4-BE49-F238E27FC236}">
                <a16:creationId xmlns:a16="http://schemas.microsoft.com/office/drawing/2014/main" id="{51D2D9B1-AEA7-B0A8-04AC-3BC633FA79CA}"/>
              </a:ext>
            </a:extLst>
          </p:cNvPr>
          <p:cNvSpPr txBox="1"/>
          <p:nvPr/>
        </p:nvSpPr>
        <p:spPr>
          <a:xfrm>
            <a:off x="1202395" y="1147834"/>
            <a:ext cx="1632907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1999 год</a:t>
            </a:r>
            <a:endParaRPr sz="2000" b="1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4" name="Google Shape;979;p38">
            <a:extLst>
              <a:ext uri="{FF2B5EF4-FFF2-40B4-BE49-F238E27FC236}">
                <a16:creationId xmlns:a16="http://schemas.microsoft.com/office/drawing/2014/main" id="{AB963619-E098-40D7-DD1B-1ADE1A383F2D}"/>
              </a:ext>
            </a:extLst>
          </p:cNvPr>
          <p:cNvSpPr/>
          <p:nvPr/>
        </p:nvSpPr>
        <p:spPr>
          <a:xfrm rot="5400000">
            <a:off x="4225807" y="-92417"/>
            <a:ext cx="2874506" cy="927462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80;p38">
            <a:extLst>
              <a:ext uri="{FF2B5EF4-FFF2-40B4-BE49-F238E27FC236}">
                <a16:creationId xmlns:a16="http://schemas.microsoft.com/office/drawing/2014/main" id="{A002FB3B-003D-DFD8-FD5A-C35BB6D5DCC3}"/>
              </a:ext>
            </a:extLst>
          </p:cNvPr>
          <p:cNvSpPr txBox="1"/>
          <p:nvPr/>
        </p:nvSpPr>
        <p:spPr>
          <a:xfrm>
            <a:off x="1196959" y="3739188"/>
            <a:ext cx="8796750" cy="201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всего 7 млн компьютеров на страну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20% россиян еще не слышали об интернете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запись к врачу занимает не менее 3 часов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оформление и получение документов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режиме офлайн уходят недели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981;p38">
            <a:extLst>
              <a:ext uri="{FF2B5EF4-FFF2-40B4-BE49-F238E27FC236}">
                <a16:creationId xmlns:a16="http://schemas.microsoft.com/office/drawing/2014/main" id="{3CB0BD05-4DC9-300D-7472-55F3E74D0650}"/>
              </a:ext>
            </a:extLst>
          </p:cNvPr>
          <p:cNvSpPr txBox="1"/>
          <p:nvPr/>
        </p:nvSpPr>
        <p:spPr>
          <a:xfrm>
            <a:off x="1202395" y="3160442"/>
            <a:ext cx="5863778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2001 год</a:t>
            </a:r>
            <a:endParaRPr sz="2000" b="1" i="0" u="none" strike="noStrike" cap="none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pic>
        <p:nvPicPr>
          <p:cNvPr id="17" name="Google Shape;982;p38">
            <a:extLst>
              <a:ext uri="{FF2B5EF4-FFF2-40B4-BE49-F238E27FC236}">
                <a16:creationId xmlns:a16="http://schemas.microsoft.com/office/drawing/2014/main" id="{9EB3FDD2-54B3-C710-A713-E54079079C2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99491" y="3033713"/>
            <a:ext cx="4420649" cy="294594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00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8;p39">
            <a:extLst>
              <a:ext uri="{FF2B5EF4-FFF2-40B4-BE49-F238E27FC236}">
                <a16:creationId xmlns:a16="http://schemas.microsoft.com/office/drawing/2014/main" id="{2326D5B6-4776-A08D-E6ED-82F1DF178669}"/>
              </a:ext>
            </a:extLst>
          </p:cNvPr>
          <p:cNvSpPr/>
          <p:nvPr/>
        </p:nvSpPr>
        <p:spPr>
          <a:xfrm>
            <a:off x="-2594194" y="-2411327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5BB6CB-F4D2-1F4A-42BB-86F673FBE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469833" flipV="1">
            <a:off x="9911196" y="5542417"/>
            <a:ext cx="460820" cy="460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7A138B-4952-C2F6-6964-30AF8BA7F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0" flipV="1">
            <a:off x="280342" y="5035491"/>
            <a:ext cx="414038" cy="4140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CA0CCA4-0FE6-1529-FAE7-3C50C69A1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214237" flipV="1">
            <a:off x="10277966" y="320856"/>
            <a:ext cx="436671" cy="436671"/>
          </a:xfrm>
          <a:prstGeom prst="rect">
            <a:avLst/>
          </a:prstGeom>
        </p:spPr>
      </p:pic>
      <p:pic>
        <p:nvPicPr>
          <p:cNvPr id="4" name="Google Shape;990;p39">
            <a:extLst>
              <a:ext uri="{FF2B5EF4-FFF2-40B4-BE49-F238E27FC236}">
                <a16:creationId xmlns:a16="http://schemas.microsoft.com/office/drawing/2014/main" id="{3D9D3D1D-D905-7F41-76FF-DA7BC7F2AD0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8413" t="72433" r="72351" b="5780"/>
          <a:stretch/>
        </p:blipFill>
        <p:spPr>
          <a:xfrm rot="2368597">
            <a:off x="7653613" y="3166019"/>
            <a:ext cx="716696" cy="6688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92;p39">
            <a:extLst>
              <a:ext uri="{FF2B5EF4-FFF2-40B4-BE49-F238E27FC236}">
                <a16:creationId xmlns:a16="http://schemas.microsoft.com/office/drawing/2014/main" id="{5ED72F72-8E52-0A81-857B-675F60849097}"/>
              </a:ext>
            </a:extLst>
          </p:cNvPr>
          <p:cNvSpPr/>
          <p:nvPr/>
        </p:nvSpPr>
        <p:spPr>
          <a:xfrm>
            <a:off x="-24112" y="-31424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" name="Google Shape;993;p39">
            <a:extLst>
              <a:ext uri="{FF2B5EF4-FFF2-40B4-BE49-F238E27FC236}">
                <a16:creationId xmlns:a16="http://schemas.microsoft.com/office/drawing/2014/main" id="{F8C48B2D-6186-36F7-14FE-BDDFAA2E411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94;p39">
            <a:extLst>
              <a:ext uri="{FF2B5EF4-FFF2-40B4-BE49-F238E27FC236}">
                <a16:creationId xmlns:a16="http://schemas.microsoft.com/office/drawing/2014/main" id="{F351625B-B37E-02D3-7B5D-421143A2D36B}"/>
              </a:ext>
            </a:extLst>
          </p:cNvPr>
          <p:cNvSpPr txBox="1"/>
          <p:nvPr/>
        </p:nvSpPr>
        <p:spPr>
          <a:xfrm>
            <a:off x="1160408" y="127392"/>
            <a:ext cx="37316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Цифровизация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995;p39">
            <a:extLst>
              <a:ext uri="{FF2B5EF4-FFF2-40B4-BE49-F238E27FC236}">
                <a16:creationId xmlns:a16="http://schemas.microsoft.com/office/drawing/2014/main" id="{0C329504-75A1-7C1A-C195-4FFAA6423730}"/>
              </a:ext>
            </a:extLst>
          </p:cNvPr>
          <p:cNvSpPr/>
          <p:nvPr/>
        </p:nvSpPr>
        <p:spPr>
          <a:xfrm rot="5400000">
            <a:off x="2097666" y="192665"/>
            <a:ext cx="3316142" cy="5473007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96;p39">
            <a:extLst>
              <a:ext uri="{FF2B5EF4-FFF2-40B4-BE49-F238E27FC236}">
                <a16:creationId xmlns:a16="http://schemas.microsoft.com/office/drawing/2014/main" id="{91224574-7B40-6B20-EA12-150A559E9375}"/>
              </a:ext>
            </a:extLst>
          </p:cNvPr>
          <p:cNvSpPr txBox="1"/>
          <p:nvPr/>
        </p:nvSpPr>
        <p:spPr>
          <a:xfrm>
            <a:off x="1194600" y="1600599"/>
            <a:ext cx="5473006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 место в Европе по доступу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 информационным технологиям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80% совершеннолетних россиян ежедневно пользуются интернетом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72,6% домохозяйств обеспечены постоянным доступом к интернету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98% жителей имеют сотовые телефоны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3" name="Google Shape;999;p39">
            <a:extLst>
              <a:ext uri="{FF2B5EF4-FFF2-40B4-BE49-F238E27FC236}">
                <a16:creationId xmlns:a16="http://schemas.microsoft.com/office/drawing/2014/main" id="{5692C948-926C-E094-100C-C02BC0B0B929}"/>
              </a:ext>
            </a:extLst>
          </p:cNvPr>
          <p:cNvSpPr txBox="1"/>
          <p:nvPr/>
        </p:nvSpPr>
        <p:spPr>
          <a:xfrm>
            <a:off x="1164230" y="740463"/>
            <a:ext cx="5863778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2023 год</a:t>
            </a:r>
            <a:endParaRPr sz="2000" b="1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4" name="Google Shape;1000;p39">
            <a:extLst>
              <a:ext uri="{FF2B5EF4-FFF2-40B4-BE49-F238E27FC236}">
                <a16:creationId xmlns:a16="http://schemas.microsoft.com/office/drawing/2014/main" id="{5AF66429-4DDD-20DF-7754-AF4899E56ADB}"/>
              </a:ext>
            </a:extLst>
          </p:cNvPr>
          <p:cNvSpPr/>
          <p:nvPr/>
        </p:nvSpPr>
        <p:spPr>
          <a:xfrm rot="5400000">
            <a:off x="8476639" y="-551548"/>
            <a:ext cx="1526522" cy="514459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01;p39">
            <a:extLst>
              <a:ext uri="{FF2B5EF4-FFF2-40B4-BE49-F238E27FC236}">
                <a16:creationId xmlns:a16="http://schemas.microsoft.com/office/drawing/2014/main" id="{7BA9104E-EA2C-4B5A-3A5A-3D25B5B5D1B4}"/>
              </a:ext>
            </a:extLst>
          </p:cNvPr>
          <p:cNvSpPr txBox="1"/>
          <p:nvPr/>
        </p:nvSpPr>
        <p:spPr>
          <a:xfrm>
            <a:off x="6810878" y="1503733"/>
            <a:ext cx="5029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Сегодня россиянам доступны сервисы, которые 30 лет назад существовали только в фантастике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1002;p39">
            <a:extLst>
              <a:ext uri="{FF2B5EF4-FFF2-40B4-BE49-F238E27FC236}">
                <a16:creationId xmlns:a16="http://schemas.microsoft.com/office/drawing/2014/main" id="{B889C290-CB1F-3C07-3B6C-33BE1BD01E67}"/>
              </a:ext>
            </a:extLst>
          </p:cNvPr>
          <p:cNvSpPr/>
          <p:nvPr/>
        </p:nvSpPr>
        <p:spPr>
          <a:xfrm rot="5400000">
            <a:off x="7581829" y="1994086"/>
            <a:ext cx="3316143" cy="514459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03;p39">
            <a:extLst>
              <a:ext uri="{FF2B5EF4-FFF2-40B4-BE49-F238E27FC236}">
                <a16:creationId xmlns:a16="http://schemas.microsoft.com/office/drawing/2014/main" id="{DDFE21F9-8276-D402-24C6-8B10A7BD05BF}"/>
              </a:ext>
            </a:extLst>
          </p:cNvPr>
          <p:cNvSpPr txBox="1"/>
          <p:nvPr/>
        </p:nvSpPr>
        <p:spPr>
          <a:xfrm>
            <a:off x="6842969" y="3247869"/>
            <a:ext cx="4897986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движение общественного транспорта в реальном времени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онлайн-запись к врачу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портал «Госуслуги»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 err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постаматы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для готовых документов в МФЦ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8" name="Google Shape;1004;p39">
            <a:extLst>
              <a:ext uri="{FF2B5EF4-FFF2-40B4-BE49-F238E27FC236}">
                <a16:creationId xmlns:a16="http://schemas.microsoft.com/office/drawing/2014/main" id="{4AFD703C-CCA5-2D2E-44CC-F412C6AA3D7A}"/>
              </a:ext>
            </a:extLst>
          </p:cNvPr>
          <p:cNvSpPr/>
          <p:nvPr/>
        </p:nvSpPr>
        <p:spPr>
          <a:xfrm rot="5400000">
            <a:off x="3005404" y="2737619"/>
            <a:ext cx="1500661" cy="5473007"/>
          </a:xfrm>
          <a:prstGeom prst="roundRect">
            <a:avLst>
              <a:gd name="adj" fmla="val 3296"/>
            </a:avLst>
          </a:prstGeom>
          <a:solidFill>
            <a:srgbClr val="579AEA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005;p39">
            <a:extLst>
              <a:ext uri="{FF2B5EF4-FFF2-40B4-BE49-F238E27FC236}">
                <a16:creationId xmlns:a16="http://schemas.microsoft.com/office/drawing/2014/main" id="{4099DF2A-EB09-DF2E-F6A4-09090EFD5C0A}"/>
              </a:ext>
            </a:extLst>
          </p:cNvPr>
          <p:cNvSpPr txBox="1"/>
          <p:nvPr/>
        </p:nvSpPr>
        <p:spPr>
          <a:xfrm>
            <a:off x="1574667" y="5294583"/>
            <a:ext cx="43683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130 млн интернет-пользователей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это 90% населения страны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0" name="Google Shape;1006;p39">
            <a:extLst>
              <a:ext uri="{FF2B5EF4-FFF2-40B4-BE49-F238E27FC236}">
                <a16:creationId xmlns:a16="http://schemas.microsoft.com/office/drawing/2014/main" id="{A6622453-BF0C-C807-4113-74EDDDDA736D}"/>
              </a:ext>
            </a:extLst>
          </p:cNvPr>
          <p:cNvSpPr txBox="1"/>
          <p:nvPr/>
        </p:nvSpPr>
        <p:spPr>
          <a:xfrm>
            <a:off x="1554347" y="4807709"/>
            <a:ext cx="2437033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Интересный факт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1" name="Google Shape;1007;p39">
            <a:extLst>
              <a:ext uri="{FF2B5EF4-FFF2-40B4-BE49-F238E27FC236}">
                <a16:creationId xmlns:a16="http://schemas.microsoft.com/office/drawing/2014/main" id="{DC5F27AA-B42C-2084-E7D9-DDA03D7745F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1305691" y="4866911"/>
            <a:ext cx="218176" cy="27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1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3;p40">
            <a:extLst>
              <a:ext uri="{FF2B5EF4-FFF2-40B4-BE49-F238E27FC236}">
                <a16:creationId xmlns:a16="http://schemas.microsoft.com/office/drawing/2014/main" id="{F9FE0AFA-97BD-BE87-9E1F-B09EA115C656}"/>
              </a:ext>
            </a:extLst>
          </p:cNvPr>
          <p:cNvSpPr/>
          <p:nvPr/>
        </p:nvSpPr>
        <p:spPr>
          <a:xfrm>
            <a:off x="-8534552" y="-2505345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4487B9B-D39F-C85C-39F4-1C931A5A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90036" flipV="1">
            <a:off x="7140346" y="5716742"/>
            <a:ext cx="386064" cy="38606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090551-970F-3ED1-831B-8FC6D3153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0" flipV="1">
            <a:off x="10951935" y="5767732"/>
            <a:ext cx="387858" cy="38785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08F11BB-3036-B4B8-C8F3-A3CCEC7AC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000000" flipV="1">
            <a:off x="11444175" y="2963626"/>
            <a:ext cx="478071" cy="478071"/>
          </a:xfrm>
          <a:prstGeom prst="rect">
            <a:avLst/>
          </a:prstGeom>
        </p:spPr>
      </p:pic>
      <p:sp>
        <p:nvSpPr>
          <p:cNvPr id="3" name="Google Shape;1014;p40">
            <a:extLst>
              <a:ext uri="{FF2B5EF4-FFF2-40B4-BE49-F238E27FC236}">
                <a16:creationId xmlns:a16="http://schemas.microsoft.com/office/drawing/2014/main" id="{74C7B579-663E-C039-076C-75E8885CE4A0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1015;p40">
            <a:extLst>
              <a:ext uri="{FF2B5EF4-FFF2-40B4-BE49-F238E27FC236}">
                <a16:creationId xmlns:a16="http://schemas.microsoft.com/office/drawing/2014/main" id="{E09AC941-01CF-39CA-5D9E-BD866FDFC7C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16;p40">
            <a:extLst>
              <a:ext uri="{FF2B5EF4-FFF2-40B4-BE49-F238E27FC236}">
                <a16:creationId xmlns:a16="http://schemas.microsoft.com/office/drawing/2014/main" id="{6ED665A5-FF72-27F7-044D-F51311D5CF92}"/>
              </a:ext>
            </a:extLst>
          </p:cNvPr>
          <p:cNvSpPr txBox="1"/>
          <p:nvPr/>
        </p:nvSpPr>
        <p:spPr>
          <a:xfrm>
            <a:off x="1160408" y="127392"/>
            <a:ext cx="44996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Цифровизация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1017;p40">
            <a:extLst>
              <a:ext uri="{FF2B5EF4-FFF2-40B4-BE49-F238E27FC236}">
                <a16:creationId xmlns:a16="http://schemas.microsoft.com/office/drawing/2014/main" id="{4DD98966-45B1-921D-0E5C-8CD0ADDC36C4}"/>
              </a:ext>
            </a:extLst>
          </p:cNvPr>
          <p:cNvSpPr/>
          <p:nvPr/>
        </p:nvSpPr>
        <p:spPr>
          <a:xfrm rot="5400000">
            <a:off x="5647054" y="-3388047"/>
            <a:ext cx="1432559" cy="10194290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18;p40">
            <a:extLst>
              <a:ext uri="{FF2B5EF4-FFF2-40B4-BE49-F238E27FC236}">
                <a16:creationId xmlns:a16="http://schemas.microsoft.com/office/drawing/2014/main" id="{82A3B87A-6EE9-4C05-A210-8575302DA5AA}"/>
              </a:ext>
            </a:extLst>
          </p:cNvPr>
          <p:cNvSpPr txBox="1"/>
          <p:nvPr/>
        </p:nvSpPr>
        <p:spPr>
          <a:xfrm>
            <a:off x="1636616" y="1334096"/>
            <a:ext cx="68645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Портал «Госуслуги» значительно облегчил взаимодействие граждан с органами власти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1019;p40">
            <a:extLst>
              <a:ext uri="{FF2B5EF4-FFF2-40B4-BE49-F238E27FC236}">
                <a16:creationId xmlns:a16="http://schemas.microsoft.com/office/drawing/2014/main" id="{9E3982F9-EF13-AFEF-962F-F9E59CE29094}"/>
              </a:ext>
            </a:extLst>
          </p:cNvPr>
          <p:cNvSpPr/>
          <p:nvPr/>
        </p:nvSpPr>
        <p:spPr>
          <a:xfrm rot="10800000" flipH="1">
            <a:off x="10107471" y="6902263"/>
            <a:ext cx="946918" cy="7631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579AEA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21;p40">
            <a:extLst>
              <a:ext uri="{FF2B5EF4-FFF2-40B4-BE49-F238E27FC236}">
                <a16:creationId xmlns:a16="http://schemas.microsoft.com/office/drawing/2014/main" id="{0CF9D225-AD64-79DD-E5CB-795B6D1FBDC9}"/>
              </a:ext>
            </a:extLst>
          </p:cNvPr>
          <p:cNvSpPr/>
          <p:nvPr/>
        </p:nvSpPr>
        <p:spPr>
          <a:xfrm>
            <a:off x="0" y="3645228"/>
            <a:ext cx="12216112" cy="101110"/>
          </a:xfrm>
          <a:prstGeom prst="rect">
            <a:avLst/>
          </a:prstGeom>
          <a:solidFill>
            <a:srgbClr val="1F3864"/>
          </a:solidFill>
          <a:ln>
            <a:noFill/>
          </a:ln>
          <a:effectLst>
            <a:outerShdw blurRad="63500" sx="87000" sy="87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022;p40">
            <a:extLst>
              <a:ext uri="{FF2B5EF4-FFF2-40B4-BE49-F238E27FC236}">
                <a16:creationId xmlns:a16="http://schemas.microsoft.com/office/drawing/2014/main" id="{CBCFFAB3-6B07-A724-8279-90CA3C615E9A}"/>
              </a:ext>
            </a:extLst>
          </p:cNvPr>
          <p:cNvGrpSpPr/>
          <p:nvPr/>
        </p:nvGrpSpPr>
        <p:grpSpPr>
          <a:xfrm>
            <a:off x="1412308" y="3202662"/>
            <a:ext cx="937319" cy="937319"/>
            <a:chOff x="2367154" y="3040967"/>
            <a:chExt cx="937319" cy="937319"/>
          </a:xfrm>
        </p:grpSpPr>
        <p:sp>
          <p:nvSpPr>
            <p:cNvPr id="12" name="Google Shape;1023;p40">
              <a:extLst>
                <a:ext uri="{FF2B5EF4-FFF2-40B4-BE49-F238E27FC236}">
                  <a16:creationId xmlns:a16="http://schemas.microsoft.com/office/drawing/2014/main" id="{40F30E1C-4427-F820-64BD-87E1D24836EB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24;p40">
              <a:extLst>
                <a:ext uri="{FF2B5EF4-FFF2-40B4-BE49-F238E27FC236}">
                  <a16:creationId xmlns:a16="http://schemas.microsoft.com/office/drawing/2014/main" id="{6DDD1CE3-2C5A-9BE4-26A1-DC530CCB1674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025;p40">
            <a:extLst>
              <a:ext uri="{FF2B5EF4-FFF2-40B4-BE49-F238E27FC236}">
                <a16:creationId xmlns:a16="http://schemas.microsoft.com/office/drawing/2014/main" id="{962C35D3-26F4-7288-800D-FE54BB831181}"/>
              </a:ext>
            </a:extLst>
          </p:cNvPr>
          <p:cNvSpPr txBox="1"/>
          <p:nvPr/>
        </p:nvSpPr>
        <p:spPr>
          <a:xfrm>
            <a:off x="1056180" y="3534116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Font typeface="Roboto"/>
              <a:buNone/>
            </a:pPr>
            <a:r>
              <a:rPr lang="ru-RU" sz="1400" b="1" i="0" u="none" strike="noStrike" cap="none">
                <a:solidFill>
                  <a:srgbClr val="E7E6E6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2012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grpSp>
        <p:nvGrpSpPr>
          <p:cNvPr id="15" name="Google Shape;1026;p40">
            <a:extLst>
              <a:ext uri="{FF2B5EF4-FFF2-40B4-BE49-F238E27FC236}">
                <a16:creationId xmlns:a16="http://schemas.microsoft.com/office/drawing/2014/main" id="{AAB38684-9896-06E7-151C-BE1AEF917B1B}"/>
              </a:ext>
            </a:extLst>
          </p:cNvPr>
          <p:cNvGrpSpPr/>
          <p:nvPr/>
        </p:nvGrpSpPr>
        <p:grpSpPr>
          <a:xfrm>
            <a:off x="4139140" y="3176568"/>
            <a:ext cx="937319" cy="937319"/>
            <a:chOff x="2367154" y="3040967"/>
            <a:chExt cx="937319" cy="937319"/>
          </a:xfrm>
        </p:grpSpPr>
        <p:sp>
          <p:nvSpPr>
            <p:cNvPr id="16" name="Google Shape;1027;p40">
              <a:extLst>
                <a:ext uri="{FF2B5EF4-FFF2-40B4-BE49-F238E27FC236}">
                  <a16:creationId xmlns:a16="http://schemas.microsoft.com/office/drawing/2014/main" id="{F77D4A30-3AA6-18D2-188B-9662A3242F6D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28;p40">
              <a:extLst>
                <a:ext uri="{FF2B5EF4-FFF2-40B4-BE49-F238E27FC236}">
                  <a16:creationId xmlns:a16="http://schemas.microsoft.com/office/drawing/2014/main" id="{0B6B3B81-660F-370D-8E8E-D352AFDBA67A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029;p40">
            <a:extLst>
              <a:ext uri="{FF2B5EF4-FFF2-40B4-BE49-F238E27FC236}">
                <a16:creationId xmlns:a16="http://schemas.microsoft.com/office/drawing/2014/main" id="{6D7791BE-76C4-F962-16F2-DD92C15CDA63}"/>
              </a:ext>
            </a:extLst>
          </p:cNvPr>
          <p:cNvGrpSpPr/>
          <p:nvPr/>
        </p:nvGrpSpPr>
        <p:grpSpPr>
          <a:xfrm>
            <a:off x="6983036" y="3201893"/>
            <a:ext cx="937319" cy="937319"/>
            <a:chOff x="2367154" y="3040967"/>
            <a:chExt cx="937319" cy="937319"/>
          </a:xfrm>
        </p:grpSpPr>
        <p:sp>
          <p:nvSpPr>
            <p:cNvPr id="19" name="Google Shape;1030;p40">
              <a:extLst>
                <a:ext uri="{FF2B5EF4-FFF2-40B4-BE49-F238E27FC236}">
                  <a16:creationId xmlns:a16="http://schemas.microsoft.com/office/drawing/2014/main" id="{092E931C-BFBE-FF63-AB2C-A34B316CBA87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031;p40">
              <a:extLst>
                <a:ext uri="{FF2B5EF4-FFF2-40B4-BE49-F238E27FC236}">
                  <a16:creationId xmlns:a16="http://schemas.microsoft.com/office/drawing/2014/main" id="{F7BDC57E-6B7D-7904-83B3-5A9F830234EB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032;p40">
            <a:extLst>
              <a:ext uri="{FF2B5EF4-FFF2-40B4-BE49-F238E27FC236}">
                <a16:creationId xmlns:a16="http://schemas.microsoft.com/office/drawing/2014/main" id="{FFC09B1F-4727-9B23-0052-FB120E9A126F}"/>
              </a:ext>
            </a:extLst>
          </p:cNvPr>
          <p:cNvGrpSpPr/>
          <p:nvPr/>
        </p:nvGrpSpPr>
        <p:grpSpPr>
          <a:xfrm>
            <a:off x="9740153" y="3202662"/>
            <a:ext cx="937319" cy="937319"/>
            <a:chOff x="2367154" y="3040967"/>
            <a:chExt cx="937319" cy="937319"/>
          </a:xfrm>
        </p:grpSpPr>
        <p:sp>
          <p:nvSpPr>
            <p:cNvPr id="22" name="Google Shape;1033;p40">
              <a:extLst>
                <a:ext uri="{FF2B5EF4-FFF2-40B4-BE49-F238E27FC236}">
                  <a16:creationId xmlns:a16="http://schemas.microsoft.com/office/drawing/2014/main" id="{C53E8599-A35F-70C9-FDB5-3BA2598D6EFC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34;p40">
              <a:extLst>
                <a:ext uri="{FF2B5EF4-FFF2-40B4-BE49-F238E27FC236}">
                  <a16:creationId xmlns:a16="http://schemas.microsoft.com/office/drawing/2014/main" id="{97A2F784-0C66-30A6-2BCD-573F3CF3CE9F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035;p40">
            <a:extLst>
              <a:ext uri="{FF2B5EF4-FFF2-40B4-BE49-F238E27FC236}">
                <a16:creationId xmlns:a16="http://schemas.microsoft.com/office/drawing/2014/main" id="{3DEE5B4A-04D7-3D63-0D8F-A1DB6AB6C8DC}"/>
              </a:ext>
            </a:extLst>
          </p:cNvPr>
          <p:cNvSpPr txBox="1"/>
          <p:nvPr/>
        </p:nvSpPr>
        <p:spPr>
          <a:xfrm>
            <a:off x="3795691" y="3509453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Font typeface="Roboto"/>
              <a:buNone/>
            </a:pPr>
            <a:r>
              <a:rPr lang="ru-RU" sz="1400" b="1" i="0" u="none" strike="noStrike" cap="none">
                <a:solidFill>
                  <a:srgbClr val="E7E6E6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</a:t>
            </a:r>
            <a:r>
              <a:rPr lang="ru-RU" sz="1400" b="1">
                <a:solidFill>
                  <a:srgbClr val="E7E6E6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17</a:t>
            </a:r>
            <a:endParaRPr sz="1400" b="1" i="0" u="none" strike="noStrike" cap="none">
              <a:solidFill>
                <a:srgbClr val="E7E6E6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Roboto"/>
              <a:sym typeface="Roboto"/>
            </a:endParaRPr>
          </a:p>
        </p:txBody>
      </p:sp>
      <p:sp>
        <p:nvSpPr>
          <p:cNvPr id="25" name="Google Shape;1036;p40">
            <a:extLst>
              <a:ext uri="{FF2B5EF4-FFF2-40B4-BE49-F238E27FC236}">
                <a16:creationId xmlns:a16="http://schemas.microsoft.com/office/drawing/2014/main" id="{742FF320-DBC1-0712-F3A9-566C6D4381EA}"/>
              </a:ext>
            </a:extLst>
          </p:cNvPr>
          <p:cNvSpPr/>
          <p:nvPr/>
        </p:nvSpPr>
        <p:spPr>
          <a:xfrm rot="5400000">
            <a:off x="1406626" y="3548894"/>
            <a:ext cx="937319" cy="21489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037;p40">
            <a:extLst>
              <a:ext uri="{FF2B5EF4-FFF2-40B4-BE49-F238E27FC236}">
                <a16:creationId xmlns:a16="http://schemas.microsoft.com/office/drawing/2014/main" id="{FDB702ED-1DD6-1702-5A3D-2717F4B4EF94}"/>
              </a:ext>
            </a:extLst>
          </p:cNvPr>
          <p:cNvSpPr/>
          <p:nvPr/>
        </p:nvSpPr>
        <p:spPr>
          <a:xfrm rot="5400000">
            <a:off x="4190082" y="3548894"/>
            <a:ext cx="937319" cy="21489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038;p40">
            <a:extLst>
              <a:ext uri="{FF2B5EF4-FFF2-40B4-BE49-F238E27FC236}">
                <a16:creationId xmlns:a16="http://schemas.microsoft.com/office/drawing/2014/main" id="{6676277C-E6D3-B233-95FA-A6ACB3537374}"/>
              </a:ext>
            </a:extLst>
          </p:cNvPr>
          <p:cNvSpPr/>
          <p:nvPr/>
        </p:nvSpPr>
        <p:spPr>
          <a:xfrm rot="5400000">
            <a:off x="6973538" y="3548894"/>
            <a:ext cx="937319" cy="21489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039;p40">
            <a:extLst>
              <a:ext uri="{FF2B5EF4-FFF2-40B4-BE49-F238E27FC236}">
                <a16:creationId xmlns:a16="http://schemas.microsoft.com/office/drawing/2014/main" id="{3FB3925C-CB6A-87C5-7272-BB2BD2EFC61B}"/>
              </a:ext>
            </a:extLst>
          </p:cNvPr>
          <p:cNvSpPr/>
          <p:nvPr/>
        </p:nvSpPr>
        <p:spPr>
          <a:xfrm rot="5400000">
            <a:off x="9756995" y="3548894"/>
            <a:ext cx="937319" cy="21489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040;p40">
            <a:extLst>
              <a:ext uri="{FF2B5EF4-FFF2-40B4-BE49-F238E27FC236}">
                <a16:creationId xmlns:a16="http://schemas.microsoft.com/office/drawing/2014/main" id="{E1DCAA91-97C4-6CB4-BDB0-5FA888203ACA}"/>
              </a:ext>
            </a:extLst>
          </p:cNvPr>
          <p:cNvSpPr txBox="1"/>
          <p:nvPr/>
        </p:nvSpPr>
        <p:spPr>
          <a:xfrm>
            <a:off x="1029395" y="4195982"/>
            <a:ext cx="172569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зарегистрировано </a:t>
            </a:r>
            <a:r>
              <a:rPr lang="ru-RU" sz="18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 млн </a:t>
            </a: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пользователей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0" name="Google Shape;1041;p40">
            <a:extLst>
              <a:ext uri="{FF2B5EF4-FFF2-40B4-BE49-F238E27FC236}">
                <a16:creationId xmlns:a16="http://schemas.microsoft.com/office/drawing/2014/main" id="{D36314F5-178D-8202-E418-1EABD3FDEB25}"/>
              </a:ext>
            </a:extLst>
          </p:cNvPr>
          <p:cNvSpPr txBox="1"/>
          <p:nvPr/>
        </p:nvSpPr>
        <p:spPr>
          <a:xfrm>
            <a:off x="3717630" y="4195982"/>
            <a:ext cx="1796206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зарегистрировано </a:t>
            </a:r>
            <a:r>
              <a:rPr lang="ru-RU" sz="18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65 млн</a:t>
            </a: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пользователей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1" name="Google Shape;1042;p40">
            <a:extLst>
              <a:ext uri="{FF2B5EF4-FFF2-40B4-BE49-F238E27FC236}">
                <a16:creationId xmlns:a16="http://schemas.microsoft.com/office/drawing/2014/main" id="{87152EB1-F30F-0F34-A50C-CD5A88839E92}"/>
              </a:ext>
            </a:extLst>
          </p:cNvPr>
          <p:cNvSpPr txBox="1"/>
          <p:nvPr/>
        </p:nvSpPr>
        <p:spPr>
          <a:xfrm>
            <a:off x="6611349" y="4195982"/>
            <a:ext cx="182279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зарегистрировано </a:t>
            </a:r>
            <a:r>
              <a:rPr lang="ru-RU" sz="18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78 млн </a:t>
            </a: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пользователей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2" name="Google Shape;1043;p40">
            <a:extLst>
              <a:ext uri="{FF2B5EF4-FFF2-40B4-BE49-F238E27FC236}">
                <a16:creationId xmlns:a16="http://schemas.microsoft.com/office/drawing/2014/main" id="{641FB455-3FF5-59B1-4090-0055DD90BF81}"/>
              </a:ext>
            </a:extLst>
          </p:cNvPr>
          <p:cNvSpPr txBox="1"/>
          <p:nvPr/>
        </p:nvSpPr>
        <p:spPr>
          <a:xfrm>
            <a:off x="9339810" y="4195982"/>
            <a:ext cx="182279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зарегистрировано </a:t>
            </a:r>
            <a:r>
              <a:rPr lang="ru-RU" sz="18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99 млн </a:t>
            </a:r>
            <a:r>
              <a:rPr lang="ru-RU" sz="14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пользователей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3" name="Google Shape;1044;p40">
            <a:extLst>
              <a:ext uri="{FF2B5EF4-FFF2-40B4-BE49-F238E27FC236}">
                <a16:creationId xmlns:a16="http://schemas.microsoft.com/office/drawing/2014/main" id="{8E906592-CC6A-268A-F705-E30A3C63A016}"/>
              </a:ext>
            </a:extLst>
          </p:cNvPr>
          <p:cNvSpPr txBox="1"/>
          <p:nvPr/>
        </p:nvSpPr>
        <p:spPr>
          <a:xfrm>
            <a:off x="6629920" y="3547386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Font typeface="Roboto"/>
              <a:buNone/>
            </a:pPr>
            <a:r>
              <a:rPr lang="ru-RU" sz="1400" b="1" i="0" u="none" strike="noStrike" cap="none">
                <a:solidFill>
                  <a:srgbClr val="E7E6E6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2020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34" name="Google Shape;1045;p40">
            <a:extLst>
              <a:ext uri="{FF2B5EF4-FFF2-40B4-BE49-F238E27FC236}">
                <a16:creationId xmlns:a16="http://schemas.microsoft.com/office/drawing/2014/main" id="{7F33EA8B-30D3-A1D3-1AD2-7FDB1C6AEA22}"/>
              </a:ext>
            </a:extLst>
          </p:cNvPr>
          <p:cNvSpPr txBox="1"/>
          <p:nvPr/>
        </p:nvSpPr>
        <p:spPr>
          <a:xfrm>
            <a:off x="9396029" y="3540741"/>
            <a:ext cx="164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Font typeface="Roboto"/>
              <a:buNone/>
            </a:pPr>
            <a:r>
              <a:rPr lang="ru-RU" sz="1400" b="1" i="0" u="none" strike="noStrike" cap="none">
                <a:solidFill>
                  <a:srgbClr val="E7E6E6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2023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35" name="Google Shape;1046;p40">
            <a:extLst>
              <a:ext uri="{FF2B5EF4-FFF2-40B4-BE49-F238E27FC236}">
                <a16:creationId xmlns:a16="http://schemas.microsoft.com/office/drawing/2014/main" id="{3206A3B2-310C-546F-4F66-0DFA97AD436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84719" y="752871"/>
            <a:ext cx="3477799" cy="1955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00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2;p41">
            <a:extLst>
              <a:ext uri="{FF2B5EF4-FFF2-40B4-BE49-F238E27FC236}">
                <a16:creationId xmlns:a16="http://schemas.microsoft.com/office/drawing/2014/main" id="{351A934B-66EA-2141-8D1E-F9313828B703}"/>
              </a:ext>
            </a:extLst>
          </p:cNvPr>
          <p:cNvSpPr/>
          <p:nvPr/>
        </p:nvSpPr>
        <p:spPr>
          <a:xfrm>
            <a:off x="-4954216" y="-2745911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2AB2D-D0B0-1771-C749-758F5F580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95287" flipV="1">
            <a:off x="458605" y="5629459"/>
            <a:ext cx="574074" cy="574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C4131A-5EE5-CAA1-6042-16BFF540F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0" flipV="1">
            <a:off x="1821092" y="5267160"/>
            <a:ext cx="396618" cy="3966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7B9B80-2E26-73DB-1346-81BFD61CE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000000" flipV="1">
            <a:off x="11129861" y="5876128"/>
            <a:ext cx="478071" cy="478071"/>
          </a:xfrm>
          <a:prstGeom prst="rect">
            <a:avLst/>
          </a:prstGeom>
        </p:spPr>
      </p:pic>
      <p:sp>
        <p:nvSpPr>
          <p:cNvPr id="3" name="Google Shape;1053;p41">
            <a:extLst>
              <a:ext uri="{FF2B5EF4-FFF2-40B4-BE49-F238E27FC236}">
                <a16:creationId xmlns:a16="http://schemas.microsoft.com/office/drawing/2014/main" id="{F775374D-E026-A21C-772D-A351FEA7C1C9}"/>
              </a:ext>
            </a:extLst>
          </p:cNvPr>
          <p:cNvSpPr/>
          <p:nvPr/>
        </p:nvSpPr>
        <p:spPr>
          <a:xfrm>
            <a:off x="-24112" y="-671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1054;p41">
            <a:extLst>
              <a:ext uri="{FF2B5EF4-FFF2-40B4-BE49-F238E27FC236}">
                <a16:creationId xmlns:a16="http://schemas.microsoft.com/office/drawing/2014/main" id="{2AF1F575-365E-1882-443C-1F32BB4ADD8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55;p41">
            <a:extLst>
              <a:ext uri="{FF2B5EF4-FFF2-40B4-BE49-F238E27FC236}">
                <a16:creationId xmlns:a16="http://schemas.microsoft.com/office/drawing/2014/main" id="{0E38A300-3884-B791-9478-2A9FCDD3A872}"/>
              </a:ext>
            </a:extLst>
          </p:cNvPr>
          <p:cNvSpPr txBox="1"/>
          <p:nvPr/>
        </p:nvSpPr>
        <p:spPr>
          <a:xfrm>
            <a:off x="1160408" y="127392"/>
            <a:ext cx="37316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Цифровизация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1056;p41">
            <a:extLst>
              <a:ext uri="{FF2B5EF4-FFF2-40B4-BE49-F238E27FC236}">
                <a16:creationId xmlns:a16="http://schemas.microsoft.com/office/drawing/2014/main" id="{2531596B-DEE6-8179-86F3-F86E0AEB9F9D}"/>
              </a:ext>
            </a:extLst>
          </p:cNvPr>
          <p:cNvSpPr/>
          <p:nvPr/>
        </p:nvSpPr>
        <p:spPr>
          <a:xfrm rot="5400000">
            <a:off x="1643470" y="622390"/>
            <a:ext cx="4700988" cy="566711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57;p41">
            <a:extLst>
              <a:ext uri="{FF2B5EF4-FFF2-40B4-BE49-F238E27FC236}">
                <a16:creationId xmlns:a16="http://schemas.microsoft.com/office/drawing/2014/main" id="{2EF6B27B-A55A-7205-DC26-27D91762DDDD}"/>
              </a:ext>
            </a:extLst>
          </p:cNvPr>
          <p:cNvSpPr txBox="1"/>
          <p:nvPr/>
        </p:nvSpPr>
        <p:spPr>
          <a:xfrm>
            <a:off x="1381589" y="1547846"/>
            <a:ext cx="5793022" cy="357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2020 году средний уровень цифровизации по всем отраслям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России составил </a:t>
            </a:r>
            <a:r>
              <a:rPr lang="ru-RU" sz="28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54%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◊"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54% госкомпаний внедрили цифровые технологии в свою работу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◊"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48% госкомпаний не только внедрили, но и разработали их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0" name="Google Shape;1060;p41">
            <a:extLst>
              <a:ext uri="{FF2B5EF4-FFF2-40B4-BE49-F238E27FC236}">
                <a16:creationId xmlns:a16="http://schemas.microsoft.com/office/drawing/2014/main" id="{EE81AD48-2F38-C381-34F5-D41621F4B92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01195" y="1105452"/>
            <a:ext cx="3238080" cy="215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61;p41">
            <a:extLst>
              <a:ext uri="{FF2B5EF4-FFF2-40B4-BE49-F238E27FC236}">
                <a16:creationId xmlns:a16="http://schemas.microsoft.com/office/drawing/2014/main" id="{6D1C1112-E92D-0C9C-4E9E-293A21B4A45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64101" y="3399809"/>
            <a:ext cx="3276654" cy="2384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20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7;p42">
            <a:extLst>
              <a:ext uri="{FF2B5EF4-FFF2-40B4-BE49-F238E27FC236}">
                <a16:creationId xmlns:a16="http://schemas.microsoft.com/office/drawing/2014/main" id="{5EEF6A4E-4CFF-B024-C0D2-BA25BC7BA38F}"/>
              </a:ext>
            </a:extLst>
          </p:cNvPr>
          <p:cNvSpPr/>
          <p:nvPr/>
        </p:nvSpPr>
        <p:spPr>
          <a:xfrm>
            <a:off x="-5492824" y="-2412458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2BD625-75A7-8846-A2D4-866B1975E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0" flipV="1">
            <a:off x="5377545" y="5869162"/>
            <a:ext cx="389269" cy="3892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9380A0-6AB2-94E6-2118-75B297268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0" flipV="1">
            <a:off x="10122221" y="205286"/>
            <a:ext cx="702205" cy="7022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ABEF13-9D60-4B43-3457-8B068FBB8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000000" flipV="1">
            <a:off x="3334072" y="5562620"/>
            <a:ext cx="587345" cy="587345"/>
          </a:xfrm>
          <a:prstGeom prst="rect">
            <a:avLst/>
          </a:prstGeom>
        </p:spPr>
      </p:pic>
      <p:sp>
        <p:nvSpPr>
          <p:cNvPr id="3" name="Google Shape;1068;p42">
            <a:extLst>
              <a:ext uri="{FF2B5EF4-FFF2-40B4-BE49-F238E27FC236}">
                <a16:creationId xmlns:a16="http://schemas.microsoft.com/office/drawing/2014/main" id="{AEDFF856-A3DE-A2E1-F874-9471A79FD67E}"/>
              </a:ext>
            </a:extLst>
          </p:cNvPr>
          <p:cNvSpPr/>
          <p:nvPr/>
        </p:nvSpPr>
        <p:spPr>
          <a:xfrm>
            <a:off x="-12056" y="-6284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1069;p42">
            <a:extLst>
              <a:ext uri="{FF2B5EF4-FFF2-40B4-BE49-F238E27FC236}">
                <a16:creationId xmlns:a16="http://schemas.microsoft.com/office/drawing/2014/main" id="{94B2F8B9-C531-06FA-9F74-64FD1C3036E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0;p42">
            <a:extLst>
              <a:ext uri="{FF2B5EF4-FFF2-40B4-BE49-F238E27FC236}">
                <a16:creationId xmlns:a16="http://schemas.microsoft.com/office/drawing/2014/main" id="{3863ED77-9D66-8EC0-A724-B7B5E94DCEDB}"/>
              </a:ext>
            </a:extLst>
          </p:cNvPr>
          <p:cNvSpPr txBox="1"/>
          <p:nvPr/>
        </p:nvSpPr>
        <p:spPr>
          <a:xfrm>
            <a:off x="1160408" y="127392"/>
            <a:ext cx="37316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Цифровизация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1071;p42">
            <a:extLst>
              <a:ext uri="{FF2B5EF4-FFF2-40B4-BE49-F238E27FC236}">
                <a16:creationId xmlns:a16="http://schemas.microsoft.com/office/drawing/2014/main" id="{298D44DB-E8CB-51E6-2576-F9D93B17F411}"/>
              </a:ext>
            </a:extLst>
          </p:cNvPr>
          <p:cNvSpPr/>
          <p:nvPr/>
        </p:nvSpPr>
        <p:spPr>
          <a:xfrm rot="5400000">
            <a:off x="6667072" y="-132438"/>
            <a:ext cx="3246848" cy="721656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72;p42">
            <a:extLst>
              <a:ext uri="{FF2B5EF4-FFF2-40B4-BE49-F238E27FC236}">
                <a16:creationId xmlns:a16="http://schemas.microsoft.com/office/drawing/2014/main" id="{77807A16-532B-49E4-5089-D34CEBDBDAF8}"/>
              </a:ext>
            </a:extLst>
          </p:cNvPr>
          <p:cNvSpPr txBox="1"/>
          <p:nvPr/>
        </p:nvSpPr>
        <p:spPr>
          <a:xfrm>
            <a:off x="5572180" y="2013904"/>
            <a:ext cx="6208189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Заработала национальная платежная система «Мир»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2021 год — обогнала Visa и Mastercard по охвату населения России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◊"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1 октября 2023 года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3651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эмитировано уже 256 млн карт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0" name="Google Shape;1075;p42">
            <a:extLst>
              <a:ext uri="{FF2B5EF4-FFF2-40B4-BE49-F238E27FC236}">
                <a16:creationId xmlns:a16="http://schemas.microsoft.com/office/drawing/2014/main" id="{AE1782D9-3250-2498-529C-FB5D103FD29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0255" y="1852419"/>
            <a:ext cx="4872175" cy="324684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62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1;p43">
            <a:extLst>
              <a:ext uri="{FF2B5EF4-FFF2-40B4-BE49-F238E27FC236}">
                <a16:creationId xmlns:a16="http://schemas.microsoft.com/office/drawing/2014/main" id="{3A5D71D3-D143-0A5F-0A11-00DB9957420F}"/>
              </a:ext>
            </a:extLst>
          </p:cNvPr>
          <p:cNvSpPr/>
          <p:nvPr/>
        </p:nvSpPr>
        <p:spPr>
          <a:xfrm>
            <a:off x="-4622729" y="-3313745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BC6B16-F8E4-8759-7E24-59CE31BD0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55091" flipV="1">
            <a:off x="348257" y="5077859"/>
            <a:ext cx="681992" cy="6819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7124FF-4A70-6236-33F6-7F6CC6660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26156" flipV="1">
            <a:off x="5681939" y="2158190"/>
            <a:ext cx="613786" cy="6137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83DB58-BF19-91F3-17A5-21E33CBA7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440471" flipV="1">
            <a:off x="6933695" y="6035596"/>
            <a:ext cx="457527" cy="4575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140F42-B1B5-B48E-2D2E-9E5488227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183327" flipV="1">
            <a:off x="9021148" y="1397228"/>
            <a:ext cx="446401" cy="4464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0AACF-3F5C-23B5-4CB7-E680F9893F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165099" flipV="1">
            <a:off x="11068694" y="5617213"/>
            <a:ext cx="564045" cy="5640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430C617-E017-9365-E1FD-4A5B238518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000000" flipV="1">
            <a:off x="521539" y="1924789"/>
            <a:ext cx="564045" cy="564045"/>
          </a:xfrm>
          <a:prstGeom prst="rect">
            <a:avLst/>
          </a:prstGeom>
        </p:spPr>
      </p:pic>
      <p:pic>
        <p:nvPicPr>
          <p:cNvPr id="4" name="Google Shape;1083;p43">
            <a:extLst>
              <a:ext uri="{FF2B5EF4-FFF2-40B4-BE49-F238E27FC236}">
                <a16:creationId xmlns:a16="http://schemas.microsoft.com/office/drawing/2014/main" id="{D9E281F5-99A7-3844-5428-46F0E6F62FA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8413" t="72433" r="72351" b="5780"/>
          <a:stretch/>
        </p:blipFill>
        <p:spPr>
          <a:xfrm rot="2368597">
            <a:off x="7653613" y="3166019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84;p43">
            <a:extLst>
              <a:ext uri="{FF2B5EF4-FFF2-40B4-BE49-F238E27FC236}">
                <a16:creationId xmlns:a16="http://schemas.microsoft.com/office/drawing/2014/main" id="{FFFBFF55-F3C3-08F5-C118-15D6DDCE8D3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28516" t="72524" r="52248" b="5688"/>
          <a:stretch/>
        </p:blipFill>
        <p:spPr>
          <a:xfrm rot="1376487">
            <a:off x="11187042" y="5824325"/>
            <a:ext cx="833886" cy="7782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85;p43">
            <a:extLst>
              <a:ext uri="{FF2B5EF4-FFF2-40B4-BE49-F238E27FC236}">
                <a16:creationId xmlns:a16="http://schemas.microsoft.com/office/drawing/2014/main" id="{2F3167F1-6396-05A6-F9F4-9238F48D1CD6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086;p43">
            <a:extLst>
              <a:ext uri="{FF2B5EF4-FFF2-40B4-BE49-F238E27FC236}">
                <a16:creationId xmlns:a16="http://schemas.microsoft.com/office/drawing/2014/main" id="{2F858ADE-A0B5-9823-29DC-A0302EF3A90D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87;p43">
            <a:extLst>
              <a:ext uri="{FF2B5EF4-FFF2-40B4-BE49-F238E27FC236}">
                <a16:creationId xmlns:a16="http://schemas.microsoft.com/office/drawing/2014/main" id="{CB512D1E-443B-91C1-806F-8E673624DE45}"/>
              </a:ext>
            </a:extLst>
          </p:cNvPr>
          <p:cNvSpPr txBox="1"/>
          <p:nvPr/>
        </p:nvSpPr>
        <p:spPr>
          <a:xfrm>
            <a:off x="1160408" y="127392"/>
            <a:ext cx="94618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Энергетика и атомная промышленность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1088;p43">
            <a:extLst>
              <a:ext uri="{FF2B5EF4-FFF2-40B4-BE49-F238E27FC236}">
                <a16:creationId xmlns:a16="http://schemas.microsoft.com/office/drawing/2014/main" id="{9EA020E4-F462-164C-2391-FB171447A322}"/>
              </a:ext>
            </a:extLst>
          </p:cNvPr>
          <p:cNvSpPr/>
          <p:nvPr/>
        </p:nvSpPr>
        <p:spPr>
          <a:xfrm rot="5400000">
            <a:off x="4090414" y="-1771271"/>
            <a:ext cx="5053373" cy="1117390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89;p43">
            <a:extLst>
              <a:ext uri="{FF2B5EF4-FFF2-40B4-BE49-F238E27FC236}">
                <a16:creationId xmlns:a16="http://schemas.microsoft.com/office/drawing/2014/main" id="{C2BDB275-A56B-9617-F229-7C07047BBAD9}"/>
              </a:ext>
            </a:extLst>
          </p:cNvPr>
          <p:cNvSpPr txBox="1"/>
          <p:nvPr/>
        </p:nvSpPr>
        <p:spPr>
          <a:xfrm>
            <a:off x="1235075" y="1375597"/>
            <a:ext cx="89736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Энергетика в России переживает кризис: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1" name="Google Shape;1090;p43">
            <a:extLst>
              <a:ext uri="{FF2B5EF4-FFF2-40B4-BE49-F238E27FC236}">
                <a16:creationId xmlns:a16="http://schemas.microsoft.com/office/drawing/2014/main" id="{687ABBAE-E598-6107-6880-86F1926138C1}"/>
              </a:ext>
            </a:extLst>
          </p:cNvPr>
          <p:cNvSpPr txBox="1"/>
          <p:nvPr/>
        </p:nvSpPr>
        <p:spPr>
          <a:xfrm>
            <a:off x="1235075" y="779464"/>
            <a:ext cx="5863778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1990-е годы</a:t>
            </a:r>
            <a:endParaRPr sz="2000" b="1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2" name="Google Shape;1091;p43">
            <a:extLst>
              <a:ext uri="{FF2B5EF4-FFF2-40B4-BE49-F238E27FC236}">
                <a16:creationId xmlns:a16="http://schemas.microsoft.com/office/drawing/2014/main" id="{67C00D08-5B47-3552-A863-EB13384C3896}"/>
              </a:ext>
            </a:extLst>
          </p:cNvPr>
          <p:cNvSpPr txBox="1"/>
          <p:nvPr/>
        </p:nvSpPr>
        <p:spPr>
          <a:xfrm>
            <a:off x="1249498" y="3932016"/>
            <a:ext cx="5335929" cy="204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63% — износ тепловых сетей</a:t>
            </a:r>
            <a:endParaRPr lang="ru-RU" sz="2000"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endParaRPr lang="ru-RU" sz="1000" b="0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55% — износ котельных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65% — износ линий электропередачи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◊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5 раз выросло число аварий </a:t>
            </a:r>
          </a:p>
          <a:p>
            <a:pPr marR="0" lvl="0" indent="358775" algn="l" rtl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коммунальных объектах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3" name="Google Shape;1092;p43">
            <a:extLst>
              <a:ext uri="{FF2B5EF4-FFF2-40B4-BE49-F238E27FC236}">
                <a16:creationId xmlns:a16="http://schemas.microsoft.com/office/drawing/2014/main" id="{EEDD4F92-A2F9-275C-97A6-680529996520}"/>
              </a:ext>
            </a:extLst>
          </p:cNvPr>
          <p:cNvSpPr txBox="1"/>
          <p:nvPr/>
        </p:nvSpPr>
        <p:spPr>
          <a:xfrm>
            <a:off x="1249498" y="2052023"/>
            <a:ext cx="5335929" cy="16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◊"/>
            </a:pPr>
            <a:r>
              <a:rPr lang="ru-RU" sz="18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тарифы подскочили :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R="0" lvl="0" indent="358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r>
              <a:rPr lang="ru-RU" sz="18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электроэнергию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в 7 раз</a:t>
            </a:r>
            <a:endParaRPr sz="1800" b="1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R="0" lvl="0" indent="358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r>
              <a:rPr lang="ru-RU" sz="18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отопление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в 9 раз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R="0" lvl="0" indent="358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r>
              <a:rPr lang="ru-RU" sz="18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горячее водоснабжение —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12 раз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4" name="Google Shape;1093;p43">
            <a:extLst>
              <a:ext uri="{FF2B5EF4-FFF2-40B4-BE49-F238E27FC236}">
                <a16:creationId xmlns:a16="http://schemas.microsoft.com/office/drawing/2014/main" id="{46F20D00-2C4D-5079-023E-00E4B07D1FA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6253" t="9392" r="4921" b="3199"/>
          <a:stretch/>
        </p:blipFill>
        <p:spPr>
          <a:xfrm>
            <a:off x="6804778" y="2240439"/>
            <a:ext cx="4602861" cy="304326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003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4">
            <a:extLst>
              <a:ext uri="{FF2B5EF4-FFF2-40B4-BE49-F238E27FC236}">
                <a16:creationId xmlns:a16="http://schemas.microsoft.com/office/drawing/2014/main" id="{599E0BBD-BCD1-98D2-1298-2FEA3E63CE3F}"/>
              </a:ext>
            </a:extLst>
          </p:cNvPr>
          <p:cNvSpPr txBox="1"/>
          <p:nvPr/>
        </p:nvSpPr>
        <p:spPr>
          <a:xfrm>
            <a:off x="2384130" y="2794522"/>
            <a:ext cx="920123" cy="2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Достижения современных российских исследователей</a:t>
            </a:r>
            <a:endParaRPr sz="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40;p4">
            <a:extLst>
              <a:ext uri="{FF2B5EF4-FFF2-40B4-BE49-F238E27FC236}">
                <a16:creationId xmlns:a16="http://schemas.microsoft.com/office/drawing/2014/main" id="{B7BE451A-1CA3-720E-F30E-7DCBD12DAB3E}"/>
              </a:ext>
            </a:extLst>
          </p:cNvPr>
          <p:cNvSpPr/>
          <p:nvPr/>
        </p:nvSpPr>
        <p:spPr>
          <a:xfrm>
            <a:off x="138881" y="915163"/>
            <a:ext cx="11987263" cy="597541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241;p4">
            <a:extLst>
              <a:ext uri="{FF2B5EF4-FFF2-40B4-BE49-F238E27FC236}">
                <a16:creationId xmlns:a16="http://schemas.microsoft.com/office/drawing/2014/main" id="{9266F8BA-9DD2-B511-10D0-39612D77DF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0080" t="7374" r="50683" b="70837"/>
          <a:stretch/>
        </p:blipFill>
        <p:spPr>
          <a:xfrm>
            <a:off x="8415308" y="214872"/>
            <a:ext cx="693968" cy="64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2;p4">
            <a:extLst>
              <a:ext uri="{FF2B5EF4-FFF2-40B4-BE49-F238E27FC236}">
                <a16:creationId xmlns:a16="http://schemas.microsoft.com/office/drawing/2014/main" id="{9BE1E470-8E41-ED48-4618-AAD5724868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4526" t="7284" r="26238" b="70929"/>
          <a:stretch/>
        </p:blipFill>
        <p:spPr>
          <a:xfrm rot="1351039">
            <a:off x="11519466" y="6229212"/>
            <a:ext cx="541699" cy="50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3;p4">
            <a:extLst>
              <a:ext uri="{FF2B5EF4-FFF2-40B4-BE49-F238E27FC236}">
                <a16:creationId xmlns:a16="http://schemas.microsoft.com/office/drawing/2014/main" id="{E0D38C61-8C71-DF38-751B-695123AFB1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595" t="28212" r="28169" b="50000"/>
          <a:stretch/>
        </p:blipFill>
        <p:spPr>
          <a:xfrm rot="21032420">
            <a:off x="520639" y="6212232"/>
            <a:ext cx="625327" cy="58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4;p4">
            <a:extLst>
              <a:ext uri="{FF2B5EF4-FFF2-40B4-BE49-F238E27FC236}">
                <a16:creationId xmlns:a16="http://schemas.microsoft.com/office/drawing/2014/main" id="{A2B89B08-0406-C5BD-E8AD-6D9778380D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413" t="72433" r="72351" b="5780"/>
          <a:stretch/>
        </p:blipFill>
        <p:spPr>
          <a:xfrm>
            <a:off x="7855887" y="644886"/>
            <a:ext cx="371614" cy="34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5;p4">
            <a:extLst>
              <a:ext uri="{FF2B5EF4-FFF2-40B4-BE49-F238E27FC236}">
                <a16:creationId xmlns:a16="http://schemas.microsoft.com/office/drawing/2014/main" id="{F7C4870E-9DC5-7F92-3483-F4FE9675A2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516" t="72524" r="52248" b="5688"/>
          <a:stretch/>
        </p:blipFill>
        <p:spPr>
          <a:xfrm rot="20557697">
            <a:off x="286294" y="2661511"/>
            <a:ext cx="530068" cy="49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6;p4">
            <a:extLst>
              <a:ext uri="{FF2B5EF4-FFF2-40B4-BE49-F238E27FC236}">
                <a16:creationId xmlns:a16="http://schemas.microsoft.com/office/drawing/2014/main" id="{43269A25-AB9F-F8DF-3F13-FC353BF1E3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472" t="71643" r="8292" b="6569"/>
          <a:stretch/>
        </p:blipFill>
        <p:spPr>
          <a:xfrm rot="9497601">
            <a:off x="11052809" y="288411"/>
            <a:ext cx="670073" cy="62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7;p4">
            <a:extLst>
              <a:ext uri="{FF2B5EF4-FFF2-40B4-BE49-F238E27FC236}">
                <a16:creationId xmlns:a16="http://schemas.microsoft.com/office/drawing/2014/main" id="{4AEBCC7B-2E3C-4833-349C-FBCAEEC0AE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584" t="50000" r="8179" b="28213"/>
          <a:stretch/>
        </p:blipFill>
        <p:spPr>
          <a:xfrm>
            <a:off x="65856" y="5471573"/>
            <a:ext cx="895090" cy="8353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8;p4">
            <a:extLst>
              <a:ext uri="{FF2B5EF4-FFF2-40B4-BE49-F238E27FC236}">
                <a16:creationId xmlns:a16="http://schemas.microsoft.com/office/drawing/2014/main" id="{1F939F19-F799-544B-BBB6-5C65CCEA383B}"/>
              </a:ext>
            </a:extLst>
          </p:cNvPr>
          <p:cNvSpPr/>
          <p:nvPr/>
        </p:nvSpPr>
        <p:spPr>
          <a:xfrm>
            <a:off x="-24112" y="-63158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61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2" name="Google Shape;249;p4">
            <a:extLst>
              <a:ext uri="{FF2B5EF4-FFF2-40B4-BE49-F238E27FC236}">
                <a16:creationId xmlns:a16="http://schemas.microsoft.com/office/drawing/2014/main" id="{A7CEA5D9-E86F-2B12-DACA-6C06E09B68C8}"/>
              </a:ext>
            </a:extLst>
          </p:cNvPr>
          <p:cNvSpPr/>
          <p:nvPr/>
        </p:nvSpPr>
        <p:spPr>
          <a:xfrm rot="5400000">
            <a:off x="5173961" y="-2975906"/>
            <a:ext cx="1763989" cy="9776872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50;p4">
            <a:extLst>
              <a:ext uri="{FF2B5EF4-FFF2-40B4-BE49-F238E27FC236}">
                <a16:creationId xmlns:a16="http://schemas.microsoft.com/office/drawing/2014/main" id="{2DE9EBEB-4AF4-F2E9-6241-68DAA798E0BD}"/>
              </a:ext>
            </a:extLst>
          </p:cNvPr>
          <p:cNvSpPr txBox="1"/>
          <p:nvPr/>
        </p:nvSpPr>
        <p:spPr>
          <a:xfrm>
            <a:off x="1306304" y="1481004"/>
            <a:ext cx="6468732" cy="127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теоретической и экспериментальной физике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разработке медицинских препаратов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ядерной энергетике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4" name="Google Shape;251;p4">
            <a:extLst>
              <a:ext uri="{FF2B5EF4-FFF2-40B4-BE49-F238E27FC236}">
                <a16:creationId xmlns:a16="http://schemas.microsoft.com/office/drawing/2014/main" id="{7D4C1252-07EB-7451-8B3F-E15B6C32AA12}"/>
              </a:ext>
            </a:extLst>
          </p:cNvPr>
          <p:cNvSpPr/>
          <p:nvPr/>
        </p:nvSpPr>
        <p:spPr>
          <a:xfrm rot="5400000">
            <a:off x="4631289" y="-583930"/>
            <a:ext cx="1760755" cy="8688298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52;p4">
            <a:extLst>
              <a:ext uri="{FF2B5EF4-FFF2-40B4-BE49-F238E27FC236}">
                <a16:creationId xmlns:a16="http://schemas.microsoft.com/office/drawing/2014/main" id="{1E5CC588-6E41-4EAF-EC76-91A2B663ABDA}"/>
              </a:ext>
            </a:extLst>
          </p:cNvPr>
          <p:cNvSpPr txBox="1"/>
          <p:nvPr/>
        </p:nvSpPr>
        <p:spPr>
          <a:xfrm>
            <a:off x="1387154" y="3529407"/>
            <a:ext cx="73054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РФ ежегодно регистрируют  </a:t>
            </a:r>
            <a:r>
              <a:rPr lang="ru-RU" sz="2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30 000 изобретений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253;p4">
            <a:extLst>
              <a:ext uri="{FF2B5EF4-FFF2-40B4-BE49-F238E27FC236}">
                <a16:creationId xmlns:a16="http://schemas.microsoft.com/office/drawing/2014/main" id="{87131341-FDF5-785C-C925-B4F9297CB505}"/>
              </a:ext>
            </a:extLst>
          </p:cNvPr>
          <p:cNvSpPr/>
          <p:nvPr/>
        </p:nvSpPr>
        <p:spPr>
          <a:xfrm rot="5400000">
            <a:off x="5173958" y="741935"/>
            <a:ext cx="1763991" cy="9776874"/>
          </a:xfrm>
          <a:prstGeom prst="roundRect">
            <a:avLst>
              <a:gd name="adj" fmla="val 3296"/>
            </a:avLst>
          </a:prstGeom>
          <a:solidFill>
            <a:srgbClr val="579AEA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54;p4">
            <a:extLst>
              <a:ext uri="{FF2B5EF4-FFF2-40B4-BE49-F238E27FC236}">
                <a16:creationId xmlns:a16="http://schemas.microsoft.com/office/drawing/2014/main" id="{CE37A07B-49C4-DEEB-5065-80EFCC9FB396}"/>
              </a:ext>
            </a:extLst>
          </p:cNvPr>
          <p:cNvSpPr txBox="1"/>
          <p:nvPr/>
        </p:nvSpPr>
        <p:spPr>
          <a:xfrm>
            <a:off x="1387154" y="5404736"/>
            <a:ext cx="930785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2020 год — Россия вошла в топ-10 мировых лидеров по количеству запатентованных изобретений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8" name="Google Shape;255;p4">
            <a:extLst>
              <a:ext uri="{FF2B5EF4-FFF2-40B4-BE49-F238E27FC236}">
                <a16:creationId xmlns:a16="http://schemas.microsoft.com/office/drawing/2014/main" id="{4FAC79E5-56F1-22F8-C019-B7FC686984A5}"/>
              </a:ext>
            </a:extLst>
          </p:cNvPr>
          <p:cNvSpPr txBox="1"/>
          <p:nvPr/>
        </p:nvSpPr>
        <p:spPr>
          <a:xfrm>
            <a:off x="1247608" y="1041257"/>
            <a:ext cx="5863778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Современная Россия — лидер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9" name="Google Shape;256;p4">
            <a:extLst>
              <a:ext uri="{FF2B5EF4-FFF2-40B4-BE49-F238E27FC236}">
                <a16:creationId xmlns:a16="http://schemas.microsoft.com/office/drawing/2014/main" id="{401B77F7-E21E-5C6F-A8F8-5A27A6483D8F}"/>
              </a:ext>
            </a:extLst>
          </p:cNvPr>
          <p:cNvSpPr txBox="1"/>
          <p:nvPr/>
        </p:nvSpPr>
        <p:spPr>
          <a:xfrm>
            <a:off x="1682440" y="4900649"/>
            <a:ext cx="2437033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Интересный факт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0" name="Google Shape;257;p4">
            <a:extLst>
              <a:ext uri="{FF2B5EF4-FFF2-40B4-BE49-F238E27FC236}">
                <a16:creationId xmlns:a16="http://schemas.microsoft.com/office/drawing/2014/main" id="{8B9BDA26-A13C-51EE-D596-5E2F5412D4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5381"/>
          <a:stretch/>
        </p:blipFill>
        <p:spPr>
          <a:xfrm>
            <a:off x="290361" y="247454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58;p4">
            <a:extLst>
              <a:ext uri="{FF2B5EF4-FFF2-40B4-BE49-F238E27FC236}">
                <a16:creationId xmlns:a16="http://schemas.microsoft.com/office/drawing/2014/main" id="{400929EA-1793-CEAB-8182-750891A4EE0E}"/>
              </a:ext>
            </a:extLst>
          </p:cNvPr>
          <p:cNvSpPr txBox="1"/>
          <p:nvPr/>
        </p:nvSpPr>
        <p:spPr>
          <a:xfrm>
            <a:off x="1167520" y="276727"/>
            <a:ext cx="21367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Наука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2" name="Google Shape;259;p4">
            <a:extLst>
              <a:ext uri="{FF2B5EF4-FFF2-40B4-BE49-F238E27FC236}">
                <a16:creationId xmlns:a16="http://schemas.microsoft.com/office/drawing/2014/main" id="{25D2F949-FFE1-652E-07E0-A6122C300D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64264" y="4959851"/>
            <a:ext cx="218176" cy="27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F685AC-3D51-AF5D-87D6-6042AABE30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65" r="6197"/>
          <a:stretch/>
        </p:blipFill>
        <p:spPr>
          <a:xfrm>
            <a:off x="8913091" y="970277"/>
            <a:ext cx="2031301" cy="3745208"/>
          </a:xfrm>
          <a:prstGeom prst="roundRect">
            <a:avLst>
              <a:gd name="adj" fmla="val 43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619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9;p44">
            <a:extLst>
              <a:ext uri="{FF2B5EF4-FFF2-40B4-BE49-F238E27FC236}">
                <a16:creationId xmlns:a16="http://schemas.microsoft.com/office/drawing/2014/main" id="{03F7024B-5385-E5F8-B7B1-BED33EA5A3BE}"/>
              </a:ext>
            </a:extLst>
          </p:cNvPr>
          <p:cNvSpPr/>
          <p:nvPr/>
        </p:nvSpPr>
        <p:spPr>
          <a:xfrm>
            <a:off x="-7159389" y="-1501723"/>
            <a:ext cx="21028142" cy="9861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932ABE-8527-62D8-2E1B-79B09B984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050239" flipV="1">
            <a:off x="4885186" y="5081536"/>
            <a:ext cx="553239" cy="5532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53C27C-A0F6-83C7-65F5-C311D8B1F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26156" flipV="1">
            <a:off x="10247427" y="5687238"/>
            <a:ext cx="475715" cy="4757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5A00B0-3E79-606F-96B1-E28D8683B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401961" flipV="1">
            <a:off x="333919" y="5378411"/>
            <a:ext cx="599905" cy="5999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EDEF6B-C668-34BF-3D2C-40D03CA95F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183327" flipV="1">
            <a:off x="9466622" y="1491013"/>
            <a:ext cx="446401" cy="4464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50F180-56BD-B753-0CE2-B02385461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026156" flipV="1">
            <a:off x="316894" y="2057853"/>
            <a:ext cx="564045" cy="5640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897D7B-ED5C-2E2A-BD68-2CE3C490E8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000000" flipV="1">
            <a:off x="11486050" y="2179118"/>
            <a:ext cx="564045" cy="564045"/>
          </a:xfrm>
          <a:prstGeom prst="rect">
            <a:avLst/>
          </a:prstGeom>
        </p:spPr>
      </p:pic>
      <p:sp>
        <p:nvSpPr>
          <p:cNvPr id="3" name="Google Shape;1100;p44">
            <a:extLst>
              <a:ext uri="{FF2B5EF4-FFF2-40B4-BE49-F238E27FC236}">
                <a16:creationId xmlns:a16="http://schemas.microsoft.com/office/drawing/2014/main" id="{004DAAC1-EC17-060B-E31E-C7E0CB7E0277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1101;p44">
            <a:extLst>
              <a:ext uri="{FF2B5EF4-FFF2-40B4-BE49-F238E27FC236}">
                <a16:creationId xmlns:a16="http://schemas.microsoft.com/office/drawing/2014/main" id="{23D3FC93-142C-E5CF-7D2A-597B95E6762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02;p44">
            <a:extLst>
              <a:ext uri="{FF2B5EF4-FFF2-40B4-BE49-F238E27FC236}">
                <a16:creationId xmlns:a16="http://schemas.microsoft.com/office/drawing/2014/main" id="{9954A7FE-7968-DB3D-9396-F6B628778761}"/>
              </a:ext>
            </a:extLst>
          </p:cNvPr>
          <p:cNvSpPr txBox="1"/>
          <p:nvPr/>
        </p:nvSpPr>
        <p:spPr>
          <a:xfrm>
            <a:off x="1160408" y="127392"/>
            <a:ext cx="94618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Энергетика и атомная промышленность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1103;p44">
            <a:extLst>
              <a:ext uri="{FF2B5EF4-FFF2-40B4-BE49-F238E27FC236}">
                <a16:creationId xmlns:a16="http://schemas.microsoft.com/office/drawing/2014/main" id="{F0710743-B827-C9BC-136C-840BEC42C221}"/>
              </a:ext>
            </a:extLst>
          </p:cNvPr>
          <p:cNvSpPr/>
          <p:nvPr/>
        </p:nvSpPr>
        <p:spPr>
          <a:xfrm rot="5400000">
            <a:off x="5643314" y="-3343515"/>
            <a:ext cx="1041690" cy="1005309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04;p44">
            <a:extLst>
              <a:ext uri="{FF2B5EF4-FFF2-40B4-BE49-F238E27FC236}">
                <a16:creationId xmlns:a16="http://schemas.microsoft.com/office/drawing/2014/main" id="{B71946AA-9DD9-4682-CF31-A49442017165}"/>
              </a:ext>
            </a:extLst>
          </p:cNvPr>
          <p:cNvSpPr txBox="1"/>
          <p:nvPr/>
        </p:nvSpPr>
        <p:spPr>
          <a:xfrm>
            <a:off x="1213539" y="1446755"/>
            <a:ext cx="96624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 30 лет произошел гигантский скачок в развитии энергетики. </a:t>
            </a:r>
            <a:endParaRPr sz="2000" b="1" i="0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graphicFrame>
        <p:nvGraphicFramePr>
          <p:cNvPr id="8" name="Google Shape;1105;p44">
            <a:extLst>
              <a:ext uri="{FF2B5EF4-FFF2-40B4-BE49-F238E27FC236}">
                <a16:creationId xmlns:a16="http://schemas.microsoft.com/office/drawing/2014/main" id="{57901996-3C25-8D75-7FD3-AE2D465F4F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184071"/>
              </p:ext>
            </p:extLst>
          </p:nvPr>
        </p:nvGraphicFramePr>
        <p:xfrm>
          <a:off x="1201964" y="2687431"/>
          <a:ext cx="9988725" cy="266839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8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4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94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 dirty="0">
                          <a:solidFill>
                            <a:srgbClr val="FFFFFF"/>
                          </a:solidFill>
                          <a:sym typeface="Arial"/>
                        </a:rPr>
                        <a:t>Год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 dirty="0">
                          <a:solidFill>
                            <a:srgbClr val="FFFFFF"/>
                          </a:solidFill>
                          <a:sym typeface="Arial"/>
                        </a:rPr>
                        <a:t>Мощность электростанций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>
                          <a:solidFill>
                            <a:srgbClr val="FFFFFF"/>
                          </a:solidFill>
                          <a:sym typeface="Arial"/>
                        </a:rPr>
                        <a:t> (млн кВт/ч)</a:t>
                      </a:r>
                      <a:endParaRPr sz="2400" b="0" u="none" strike="noStrike" cap="none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u="none" strike="noStrike" cap="none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Год</a:t>
                      </a:r>
                      <a:endParaRPr/>
                    </a:p>
                  </a:txBody>
                  <a:tcPr marL="91450" marR="91450" marT="45725" marB="45725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Выработано энергии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 (млн кВт/ч)</a:t>
                      </a:r>
                      <a:endParaRPr sz="2400" b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1993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213,4</a:t>
                      </a:r>
                      <a:endParaRPr/>
                    </a:p>
                  </a:txBody>
                  <a:tcPr marL="91450" marR="91450" marT="45725" marB="45725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u="none" strike="noStrike" cap="none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1998</a:t>
                      </a:r>
                      <a:endParaRPr/>
                    </a:p>
                  </a:txBody>
                  <a:tcPr marL="91450" marR="91450" marT="45725" marB="45725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827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2019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275,8 </a:t>
                      </a:r>
                      <a:endParaRPr/>
                    </a:p>
                  </a:txBody>
                  <a:tcPr marL="91450" marR="91450" marT="45725" marB="45725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u="none" strike="noStrike" cap="none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>
                          <a:solidFill>
                            <a:srgbClr val="FFFFFF"/>
                          </a:solidFill>
                          <a:sym typeface="Arial"/>
                        </a:rPr>
                        <a:t>2019</a:t>
                      </a:r>
                      <a:endParaRPr/>
                    </a:p>
                  </a:txBody>
                  <a:tcPr marL="91450" marR="91450" marT="45725" marB="45725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u="none" strike="noStrike" cap="none" dirty="0">
                          <a:solidFill>
                            <a:srgbClr val="FFFFFF"/>
                          </a:solidFill>
                          <a:sym typeface="Arial"/>
                        </a:rPr>
                        <a:t>1121 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56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1;p45">
            <a:extLst>
              <a:ext uri="{FF2B5EF4-FFF2-40B4-BE49-F238E27FC236}">
                <a16:creationId xmlns:a16="http://schemas.microsoft.com/office/drawing/2014/main" id="{E4FDA6A6-D01B-596D-0F67-97DE826A66AB}"/>
              </a:ext>
            </a:extLst>
          </p:cNvPr>
          <p:cNvSpPr/>
          <p:nvPr/>
        </p:nvSpPr>
        <p:spPr>
          <a:xfrm>
            <a:off x="-3820810" y="-1030159"/>
            <a:ext cx="17274093" cy="810093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70CB60C-4226-2BA3-510F-0C775CFF4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784100" flipV="1">
            <a:off x="1124598" y="3543086"/>
            <a:ext cx="575936" cy="57593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C1E8675-D82F-FF5C-E846-D36BDADC8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26156" flipV="1">
            <a:off x="844261" y="5571172"/>
            <a:ext cx="572038" cy="57203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5CA8D6-CC58-FA4C-3011-FAE2DD90F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063367" flipV="1">
            <a:off x="11146131" y="4058684"/>
            <a:ext cx="599905" cy="59990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5203C63-A949-FD28-E5E7-C608909EEB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1026890" flipV="1">
            <a:off x="10248942" y="202184"/>
            <a:ext cx="446401" cy="44640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0965936-20C4-16BA-39D5-CFD60EA8B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026156" flipV="1">
            <a:off x="7645558" y="5875121"/>
            <a:ext cx="564045" cy="5640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1F2C67C-77D2-3CA4-A717-CDD88C420A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000000" flipV="1">
            <a:off x="4148964" y="5549892"/>
            <a:ext cx="564045" cy="564045"/>
          </a:xfrm>
          <a:prstGeom prst="rect">
            <a:avLst/>
          </a:prstGeom>
        </p:spPr>
      </p:pic>
      <p:sp>
        <p:nvSpPr>
          <p:cNvPr id="3" name="Google Shape;1112;p45">
            <a:extLst>
              <a:ext uri="{FF2B5EF4-FFF2-40B4-BE49-F238E27FC236}">
                <a16:creationId xmlns:a16="http://schemas.microsoft.com/office/drawing/2014/main" id="{F322D2D4-EB6F-0DC3-C084-906E4EB1DCFD}"/>
              </a:ext>
            </a:extLst>
          </p:cNvPr>
          <p:cNvSpPr/>
          <p:nvPr/>
        </p:nvSpPr>
        <p:spPr>
          <a:xfrm>
            <a:off x="-1676" y="-31424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1113;p45">
            <a:extLst>
              <a:ext uri="{FF2B5EF4-FFF2-40B4-BE49-F238E27FC236}">
                <a16:creationId xmlns:a16="http://schemas.microsoft.com/office/drawing/2014/main" id="{177F603C-1A2E-6B1C-EE18-4AFCF018651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14;p45">
            <a:extLst>
              <a:ext uri="{FF2B5EF4-FFF2-40B4-BE49-F238E27FC236}">
                <a16:creationId xmlns:a16="http://schemas.microsoft.com/office/drawing/2014/main" id="{102D86E7-B810-1E14-F75D-B94F3174A55E}"/>
              </a:ext>
            </a:extLst>
          </p:cNvPr>
          <p:cNvSpPr txBox="1"/>
          <p:nvPr/>
        </p:nvSpPr>
        <p:spPr>
          <a:xfrm>
            <a:off x="1160408" y="127392"/>
            <a:ext cx="94618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Энергетика и атомная промышленность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1115;p45">
            <a:extLst>
              <a:ext uri="{FF2B5EF4-FFF2-40B4-BE49-F238E27FC236}">
                <a16:creationId xmlns:a16="http://schemas.microsoft.com/office/drawing/2014/main" id="{C7700659-FCE5-F7D5-ECCE-241D888286AE}"/>
              </a:ext>
            </a:extLst>
          </p:cNvPr>
          <p:cNvSpPr/>
          <p:nvPr/>
        </p:nvSpPr>
        <p:spPr>
          <a:xfrm rot="5400000">
            <a:off x="5523343" y="-3422537"/>
            <a:ext cx="1558966" cy="1028483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16;p45">
            <a:extLst>
              <a:ext uri="{FF2B5EF4-FFF2-40B4-BE49-F238E27FC236}">
                <a16:creationId xmlns:a16="http://schemas.microsoft.com/office/drawing/2014/main" id="{504D5925-336D-406D-0E90-F4E1F1689C94}"/>
              </a:ext>
            </a:extLst>
          </p:cNvPr>
          <p:cNvSpPr txBox="1"/>
          <p:nvPr/>
        </p:nvSpPr>
        <p:spPr>
          <a:xfrm>
            <a:off x="1494378" y="1212048"/>
            <a:ext cx="995086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Россия — лидер по строительству АЭС в мире, что сегодня считается перспективным направлением в «зеленой энергетике». Развиваются в нашей стране и другие источники возобновляемой энергии.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9" name="Google Shape;1118;p45">
            <a:extLst>
              <a:ext uri="{FF2B5EF4-FFF2-40B4-BE49-F238E27FC236}">
                <a16:creationId xmlns:a16="http://schemas.microsoft.com/office/drawing/2014/main" id="{0B2A2AC7-0D1D-AA3A-544A-28C83DB11450}"/>
              </a:ext>
            </a:extLst>
          </p:cNvPr>
          <p:cNvSpPr/>
          <p:nvPr/>
        </p:nvSpPr>
        <p:spPr>
          <a:xfrm rot="5400000">
            <a:off x="2068339" y="1795109"/>
            <a:ext cx="1550005" cy="3365868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19;p45">
            <a:extLst>
              <a:ext uri="{FF2B5EF4-FFF2-40B4-BE49-F238E27FC236}">
                <a16:creationId xmlns:a16="http://schemas.microsoft.com/office/drawing/2014/main" id="{87CBF60C-A685-C3B0-B3DD-F2FC48779FFB}"/>
              </a:ext>
            </a:extLst>
          </p:cNvPr>
          <p:cNvSpPr/>
          <p:nvPr/>
        </p:nvSpPr>
        <p:spPr>
          <a:xfrm rot="5400000">
            <a:off x="5568628" y="1835751"/>
            <a:ext cx="1550006" cy="32845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20;p45">
            <a:extLst>
              <a:ext uri="{FF2B5EF4-FFF2-40B4-BE49-F238E27FC236}">
                <a16:creationId xmlns:a16="http://schemas.microsoft.com/office/drawing/2014/main" id="{B61E580B-DEB2-AE74-587F-2147314ECEC4}"/>
              </a:ext>
            </a:extLst>
          </p:cNvPr>
          <p:cNvSpPr/>
          <p:nvPr/>
        </p:nvSpPr>
        <p:spPr>
          <a:xfrm rot="5400000">
            <a:off x="9028273" y="1835751"/>
            <a:ext cx="1550007" cy="32845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121;p45">
            <a:extLst>
              <a:ext uri="{FF2B5EF4-FFF2-40B4-BE49-F238E27FC236}">
                <a16:creationId xmlns:a16="http://schemas.microsoft.com/office/drawing/2014/main" id="{9884B6BB-D878-00BD-493A-AA785744338A}"/>
              </a:ext>
            </a:extLst>
          </p:cNvPr>
          <p:cNvSpPr/>
          <p:nvPr/>
        </p:nvSpPr>
        <p:spPr>
          <a:xfrm rot="5400000">
            <a:off x="9018132" y="3519345"/>
            <a:ext cx="1550007" cy="330421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122;p45">
            <a:extLst>
              <a:ext uri="{FF2B5EF4-FFF2-40B4-BE49-F238E27FC236}">
                <a16:creationId xmlns:a16="http://schemas.microsoft.com/office/drawing/2014/main" id="{3B9312A0-4B92-A73F-F21B-6B3F2AF95045}"/>
              </a:ext>
            </a:extLst>
          </p:cNvPr>
          <p:cNvSpPr/>
          <p:nvPr/>
        </p:nvSpPr>
        <p:spPr>
          <a:xfrm rot="5400000">
            <a:off x="2068338" y="3512631"/>
            <a:ext cx="1550005" cy="3365869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23;p45">
            <a:extLst>
              <a:ext uri="{FF2B5EF4-FFF2-40B4-BE49-F238E27FC236}">
                <a16:creationId xmlns:a16="http://schemas.microsoft.com/office/drawing/2014/main" id="{4F1D12BC-0AFA-B495-5154-40B86C197B8D}"/>
              </a:ext>
            </a:extLst>
          </p:cNvPr>
          <p:cNvSpPr/>
          <p:nvPr/>
        </p:nvSpPr>
        <p:spPr>
          <a:xfrm rot="5400000">
            <a:off x="5568163" y="3553272"/>
            <a:ext cx="1550007" cy="32845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124;p45">
            <a:extLst>
              <a:ext uri="{FF2B5EF4-FFF2-40B4-BE49-F238E27FC236}">
                <a16:creationId xmlns:a16="http://schemas.microsoft.com/office/drawing/2014/main" id="{A17C2BFF-4810-00AE-3A7B-1F3AEABEDE4A}"/>
              </a:ext>
            </a:extLst>
          </p:cNvPr>
          <p:cNvSpPr txBox="1"/>
          <p:nvPr/>
        </p:nvSpPr>
        <p:spPr>
          <a:xfrm>
            <a:off x="1244810" y="2881808"/>
            <a:ext cx="316259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Балаковская АЭС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крупнейший в России производитель электроэнергии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1125;p45">
            <a:extLst>
              <a:ext uri="{FF2B5EF4-FFF2-40B4-BE49-F238E27FC236}">
                <a16:creationId xmlns:a16="http://schemas.microsoft.com/office/drawing/2014/main" id="{87372286-B1FE-75CD-5A5F-1BDAFCE304F2}"/>
              </a:ext>
            </a:extLst>
          </p:cNvPr>
          <p:cNvSpPr txBox="1"/>
          <p:nvPr/>
        </p:nvSpPr>
        <p:spPr>
          <a:xfrm>
            <a:off x="4653714" y="2743308"/>
            <a:ext cx="3284586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Белоярская АЭС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единственная в мире станция, которая использует реакторы на быстрых нейтронах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7" name="Google Shape;1126;p45">
            <a:extLst>
              <a:ext uri="{FF2B5EF4-FFF2-40B4-BE49-F238E27FC236}">
                <a16:creationId xmlns:a16="http://schemas.microsoft.com/office/drawing/2014/main" id="{9FACD787-81FC-EF3F-4FE3-0ADBC4D2D012}"/>
              </a:ext>
            </a:extLst>
          </p:cNvPr>
          <p:cNvSpPr txBox="1"/>
          <p:nvPr/>
        </p:nvSpPr>
        <p:spPr>
          <a:xfrm>
            <a:off x="8229031" y="3020307"/>
            <a:ext cx="310858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Саяно-Шушенская ГЭС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одна из высочайших плотин мира (242 м)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8" name="Google Shape;1127;p45">
            <a:extLst>
              <a:ext uri="{FF2B5EF4-FFF2-40B4-BE49-F238E27FC236}">
                <a16:creationId xmlns:a16="http://schemas.microsoft.com/office/drawing/2014/main" id="{B93AE2E3-DD8D-C19A-CD83-EFACE37139F2}"/>
              </a:ext>
            </a:extLst>
          </p:cNvPr>
          <p:cNvSpPr txBox="1"/>
          <p:nvPr/>
        </p:nvSpPr>
        <p:spPr>
          <a:xfrm>
            <a:off x="1217580" y="4584478"/>
            <a:ext cx="318982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Кольская ВЭС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самая мощная в мире ветроэлектростанция за Полярным кругом</a:t>
            </a:r>
            <a:endParaRPr sz="180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Calibri"/>
              <a:sym typeface="Calibri"/>
            </a:endParaRPr>
          </a:p>
        </p:txBody>
      </p:sp>
      <p:sp>
        <p:nvSpPr>
          <p:cNvPr id="19" name="Google Shape;1128;p45">
            <a:extLst>
              <a:ext uri="{FF2B5EF4-FFF2-40B4-BE49-F238E27FC236}">
                <a16:creationId xmlns:a16="http://schemas.microsoft.com/office/drawing/2014/main" id="{450AB0F7-B23B-7FAD-3A2A-3CB512143836}"/>
              </a:ext>
            </a:extLst>
          </p:cNvPr>
          <p:cNvSpPr txBox="1"/>
          <p:nvPr/>
        </p:nvSpPr>
        <p:spPr>
          <a:xfrm>
            <a:off x="4700874" y="4469128"/>
            <a:ext cx="3237426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«Академик Ломоносов»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плавучая атомная теплоэлектростанция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самая северная АЭС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мире</a:t>
            </a:r>
            <a:endParaRPr sz="180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Calibri"/>
              <a:sym typeface="Calibri"/>
            </a:endParaRPr>
          </a:p>
        </p:txBody>
      </p:sp>
      <p:sp>
        <p:nvSpPr>
          <p:cNvPr id="20" name="Google Shape;1129;p45">
            <a:extLst>
              <a:ext uri="{FF2B5EF4-FFF2-40B4-BE49-F238E27FC236}">
                <a16:creationId xmlns:a16="http://schemas.microsoft.com/office/drawing/2014/main" id="{71D7025D-96C4-117B-63C9-36280D9AF6C0}"/>
              </a:ext>
            </a:extLst>
          </p:cNvPr>
          <p:cNvSpPr txBox="1"/>
          <p:nvPr/>
        </p:nvSpPr>
        <p:spPr>
          <a:xfrm>
            <a:off x="8229031" y="4607628"/>
            <a:ext cx="310858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разработан солнечный элемент на основе кремния с очень высоким </a:t>
            </a:r>
            <a:r>
              <a:rPr lang="ru-RU" sz="1800" b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КПД 27%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81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5;p46">
            <a:extLst>
              <a:ext uri="{FF2B5EF4-FFF2-40B4-BE49-F238E27FC236}">
                <a16:creationId xmlns:a16="http://schemas.microsoft.com/office/drawing/2014/main" id="{81FA3542-ABB7-CD30-0C58-BE7DDD6541D9}"/>
              </a:ext>
            </a:extLst>
          </p:cNvPr>
          <p:cNvSpPr/>
          <p:nvPr/>
        </p:nvSpPr>
        <p:spPr>
          <a:xfrm>
            <a:off x="-2743201" y="-1408873"/>
            <a:ext cx="17274093" cy="810093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2B402E-E5FB-46DB-10CD-75BAA5626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56369" flipV="1">
            <a:off x="1517785" y="5840075"/>
            <a:ext cx="731182" cy="7311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7E27D2-0CA7-6AE3-1B05-DAB951635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26156" flipV="1">
            <a:off x="11051104" y="470068"/>
            <a:ext cx="613786" cy="6137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D285E0-7251-6E05-450F-A95D23A6C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225069" flipV="1">
            <a:off x="7798236" y="5574425"/>
            <a:ext cx="380448" cy="3804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7C21887-D5BC-AD09-F415-9080B57FA9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183327" flipV="1">
            <a:off x="6864102" y="904863"/>
            <a:ext cx="446401" cy="44640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83B3861-7278-DBC7-A5D3-65624E1BD5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026156" flipV="1">
            <a:off x="9802601" y="3342936"/>
            <a:ext cx="564045" cy="56404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BDE8DBC-2CB4-CBB5-79C8-CED3E40E57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000000" flipV="1">
            <a:off x="310525" y="4621092"/>
            <a:ext cx="564045" cy="564045"/>
          </a:xfrm>
          <a:prstGeom prst="rect">
            <a:avLst/>
          </a:prstGeom>
        </p:spPr>
      </p:pic>
      <p:sp>
        <p:nvSpPr>
          <p:cNvPr id="3" name="Google Shape;1136;p46">
            <a:extLst>
              <a:ext uri="{FF2B5EF4-FFF2-40B4-BE49-F238E27FC236}">
                <a16:creationId xmlns:a16="http://schemas.microsoft.com/office/drawing/2014/main" id="{719721F4-A215-81C9-A138-A788091F9C60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" name="Google Shape;1137;p46">
            <a:extLst>
              <a:ext uri="{FF2B5EF4-FFF2-40B4-BE49-F238E27FC236}">
                <a16:creationId xmlns:a16="http://schemas.microsoft.com/office/drawing/2014/main" id="{CF6AEF1F-EA59-F8CA-8A4E-E36D8070DFD0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38;p46">
            <a:extLst>
              <a:ext uri="{FF2B5EF4-FFF2-40B4-BE49-F238E27FC236}">
                <a16:creationId xmlns:a16="http://schemas.microsoft.com/office/drawing/2014/main" id="{C6345813-9583-115F-DDFB-E34DF695A6F5}"/>
              </a:ext>
            </a:extLst>
          </p:cNvPr>
          <p:cNvSpPr txBox="1"/>
          <p:nvPr/>
        </p:nvSpPr>
        <p:spPr>
          <a:xfrm>
            <a:off x="1160408" y="127392"/>
            <a:ext cx="94618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Энергетика и атомная промышленность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6" name="Google Shape;1139;p46">
            <a:extLst>
              <a:ext uri="{FF2B5EF4-FFF2-40B4-BE49-F238E27FC236}">
                <a16:creationId xmlns:a16="http://schemas.microsoft.com/office/drawing/2014/main" id="{CDB32E3F-B2E9-F18A-C234-28FAAF3D08C2}"/>
              </a:ext>
            </a:extLst>
          </p:cNvPr>
          <p:cNvSpPr/>
          <p:nvPr/>
        </p:nvSpPr>
        <p:spPr>
          <a:xfrm rot="5400000">
            <a:off x="2361627" y="371811"/>
            <a:ext cx="3963546" cy="6614160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40;p46">
            <a:extLst>
              <a:ext uri="{FF2B5EF4-FFF2-40B4-BE49-F238E27FC236}">
                <a16:creationId xmlns:a16="http://schemas.microsoft.com/office/drawing/2014/main" id="{5F5A45E5-9DF0-322D-B465-1A1A2F8A1982}"/>
              </a:ext>
            </a:extLst>
          </p:cNvPr>
          <p:cNvSpPr txBox="1"/>
          <p:nvPr/>
        </p:nvSpPr>
        <p:spPr>
          <a:xfrm>
            <a:off x="1278803" y="2263119"/>
            <a:ext cx="6063720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«Россия — открытая страна и при этом самобытная цивилизация. В этом утверждении нет никакой претензии на исключительность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 i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превосходство, но эта цивилизация наша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 i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вот что главное. Ее нам передали предки,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 i="1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 а мы должны сохранить ее для наших потомков и передать дальше» </a:t>
            </a:r>
            <a:r>
              <a:rPr lang="ru-RU" sz="20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Владимир Путин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i="1" u="none" strike="noStrike" cap="none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9" name="Google Shape;1142;p46">
            <a:extLst>
              <a:ext uri="{FF2B5EF4-FFF2-40B4-BE49-F238E27FC236}">
                <a16:creationId xmlns:a16="http://schemas.microsoft.com/office/drawing/2014/main" id="{941ABD06-3FE9-F74E-E77D-0173A00992F7}"/>
              </a:ext>
            </a:extLst>
          </p:cNvPr>
          <p:cNvSpPr/>
          <p:nvPr/>
        </p:nvSpPr>
        <p:spPr>
          <a:xfrm rot="5400000">
            <a:off x="7032369" y="3693186"/>
            <a:ext cx="3557183" cy="127000"/>
          </a:xfrm>
          <a:prstGeom prst="rect">
            <a:avLst/>
          </a:prstGeom>
          <a:solidFill>
            <a:srgbClr val="1F3864"/>
          </a:solidFill>
          <a:ln>
            <a:noFill/>
          </a:ln>
          <a:effectLst>
            <a:outerShdw blurRad="63500" sx="87000" sy="87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143;p46">
            <a:extLst>
              <a:ext uri="{FF2B5EF4-FFF2-40B4-BE49-F238E27FC236}">
                <a16:creationId xmlns:a16="http://schemas.microsoft.com/office/drawing/2014/main" id="{F3238B79-8AF9-50B9-F27A-C40678DC667C}"/>
              </a:ext>
            </a:extLst>
          </p:cNvPr>
          <p:cNvGrpSpPr/>
          <p:nvPr/>
        </p:nvGrpSpPr>
        <p:grpSpPr>
          <a:xfrm>
            <a:off x="8327106" y="4707452"/>
            <a:ext cx="978428" cy="978428"/>
            <a:chOff x="2367154" y="3040967"/>
            <a:chExt cx="937319" cy="937319"/>
          </a:xfrm>
        </p:grpSpPr>
        <p:sp>
          <p:nvSpPr>
            <p:cNvPr id="11" name="Google Shape;1144;p46">
              <a:extLst>
                <a:ext uri="{FF2B5EF4-FFF2-40B4-BE49-F238E27FC236}">
                  <a16:creationId xmlns:a16="http://schemas.microsoft.com/office/drawing/2014/main" id="{F35D1795-96AE-0E43-B446-C6DCA19C16AE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45;p46">
              <a:extLst>
                <a:ext uri="{FF2B5EF4-FFF2-40B4-BE49-F238E27FC236}">
                  <a16:creationId xmlns:a16="http://schemas.microsoft.com/office/drawing/2014/main" id="{B75F96D7-C75D-C4F4-FFF5-20E24A058544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146;p46">
            <a:extLst>
              <a:ext uri="{FF2B5EF4-FFF2-40B4-BE49-F238E27FC236}">
                <a16:creationId xmlns:a16="http://schemas.microsoft.com/office/drawing/2014/main" id="{DB8A8DF5-DA8F-ED75-ED1F-8CEE03D25F87}"/>
              </a:ext>
            </a:extLst>
          </p:cNvPr>
          <p:cNvSpPr txBox="1"/>
          <p:nvPr/>
        </p:nvSpPr>
        <p:spPr>
          <a:xfrm>
            <a:off x="7960313" y="5048552"/>
            <a:ext cx="17120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600"/>
              <a:buFont typeface="Roboto"/>
              <a:buNone/>
            </a:pPr>
            <a:r>
              <a:rPr lang="ru-RU" sz="1600" b="1" i="0" u="none" strike="noStrike" cap="none">
                <a:solidFill>
                  <a:srgbClr val="E7E6E6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2023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4" name="Google Shape;1147;p46">
            <a:extLst>
              <a:ext uri="{FF2B5EF4-FFF2-40B4-BE49-F238E27FC236}">
                <a16:creationId xmlns:a16="http://schemas.microsoft.com/office/drawing/2014/main" id="{0BD870BE-AA3D-6B6D-3F07-3D8E48B7DA52}"/>
              </a:ext>
            </a:extLst>
          </p:cNvPr>
          <p:cNvSpPr/>
          <p:nvPr/>
        </p:nvSpPr>
        <p:spPr>
          <a:xfrm rot="5400000">
            <a:off x="9780288" y="3906495"/>
            <a:ext cx="1359346" cy="21489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148;p46">
            <a:extLst>
              <a:ext uri="{FF2B5EF4-FFF2-40B4-BE49-F238E27FC236}">
                <a16:creationId xmlns:a16="http://schemas.microsoft.com/office/drawing/2014/main" id="{8B341432-C3DC-417D-E858-CEBD7AF49CDC}"/>
              </a:ext>
            </a:extLst>
          </p:cNvPr>
          <p:cNvSpPr txBox="1"/>
          <p:nvPr/>
        </p:nvSpPr>
        <p:spPr>
          <a:xfrm>
            <a:off x="9248581" y="4304171"/>
            <a:ext cx="240808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ru-RU" sz="32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1%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доля возобновляемых источников энергии (ВИЭ)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grpSp>
        <p:nvGrpSpPr>
          <p:cNvPr id="16" name="Google Shape;1149;p46">
            <a:extLst>
              <a:ext uri="{FF2B5EF4-FFF2-40B4-BE49-F238E27FC236}">
                <a16:creationId xmlns:a16="http://schemas.microsoft.com/office/drawing/2014/main" id="{9C265C53-B27A-CF3D-FB8F-496E9222971D}"/>
              </a:ext>
            </a:extLst>
          </p:cNvPr>
          <p:cNvGrpSpPr/>
          <p:nvPr/>
        </p:nvGrpSpPr>
        <p:grpSpPr>
          <a:xfrm>
            <a:off x="8327106" y="1646638"/>
            <a:ext cx="978428" cy="978428"/>
            <a:chOff x="2367154" y="3040967"/>
            <a:chExt cx="937319" cy="937319"/>
          </a:xfrm>
        </p:grpSpPr>
        <p:sp>
          <p:nvSpPr>
            <p:cNvPr id="17" name="Google Shape;1150;p46">
              <a:extLst>
                <a:ext uri="{FF2B5EF4-FFF2-40B4-BE49-F238E27FC236}">
                  <a16:creationId xmlns:a16="http://schemas.microsoft.com/office/drawing/2014/main" id="{F56C8AD9-AE8A-3134-DC14-28E102004763}"/>
                </a:ext>
              </a:extLst>
            </p:cNvPr>
            <p:cNvSpPr/>
            <p:nvPr/>
          </p:nvSpPr>
          <p:spPr>
            <a:xfrm>
              <a:off x="2367154" y="3040967"/>
              <a:ext cx="937319" cy="937319"/>
            </a:xfrm>
            <a:prstGeom prst="ellipse">
              <a:avLst/>
            </a:prstGeom>
            <a:solidFill>
              <a:srgbClr val="1F3864"/>
            </a:solidFill>
            <a:ln>
              <a:noFill/>
            </a:ln>
            <a:effectLst>
              <a:outerShdw blurRad="63500" sx="87000" sy="87000" algn="ctr" rotWithShape="0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51;p46">
              <a:extLst>
                <a:ext uri="{FF2B5EF4-FFF2-40B4-BE49-F238E27FC236}">
                  <a16:creationId xmlns:a16="http://schemas.microsoft.com/office/drawing/2014/main" id="{36B3FFBA-0CD0-343B-9293-80D444EFA581}"/>
                </a:ext>
              </a:extLst>
            </p:cNvPr>
            <p:cNvSpPr/>
            <p:nvPr/>
          </p:nvSpPr>
          <p:spPr>
            <a:xfrm>
              <a:off x="2511430" y="3185244"/>
              <a:ext cx="648766" cy="648766"/>
            </a:xfrm>
            <a:prstGeom prst="ellipse">
              <a:avLst/>
            </a:prstGeom>
            <a:gradFill>
              <a:gsLst>
                <a:gs pos="0">
                  <a:srgbClr val="24509A"/>
                </a:gs>
                <a:gs pos="100000">
                  <a:srgbClr val="1967C5"/>
                </a:gs>
              </a:gsLst>
              <a:lin ang="16200000" scaled="0"/>
            </a:gra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152;p46">
            <a:extLst>
              <a:ext uri="{FF2B5EF4-FFF2-40B4-BE49-F238E27FC236}">
                <a16:creationId xmlns:a16="http://schemas.microsoft.com/office/drawing/2014/main" id="{144CFB62-E670-08DC-67E3-134BD6595239}"/>
              </a:ext>
            </a:extLst>
          </p:cNvPr>
          <p:cNvSpPr txBox="1"/>
          <p:nvPr/>
        </p:nvSpPr>
        <p:spPr>
          <a:xfrm>
            <a:off x="7996278" y="1987738"/>
            <a:ext cx="16400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600"/>
              <a:buFont typeface="Roboto"/>
              <a:buNone/>
            </a:pPr>
            <a:r>
              <a:rPr lang="ru-RU" sz="1600" b="1" i="0" u="none" strike="noStrike" cap="none">
                <a:solidFill>
                  <a:srgbClr val="E7E6E6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Roboto"/>
                <a:sym typeface="Roboto"/>
              </a:rPr>
              <a:t>2040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0" name="Google Shape;1153;p46">
            <a:extLst>
              <a:ext uri="{FF2B5EF4-FFF2-40B4-BE49-F238E27FC236}">
                <a16:creationId xmlns:a16="http://schemas.microsoft.com/office/drawing/2014/main" id="{04D827AE-1043-518A-C3C8-F6F6A1512522}"/>
              </a:ext>
            </a:extLst>
          </p:cNvPr>
          <p:cNvSpPr/>
          <p:nvPr/>
        </p:nvSpPr>
        <p:spPr>
          <a:xfrm rot="5400000">
            <a:off x="9766617" y="1302295"/>
            <a:ext cx="1359346" cy="2148985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154;p46">
            <a:extLst>
              <a:ext uri="{FF2B5EF4-FFF2-40B4-BE49-F238E27FC236}">
                <a16:creationId xmlns:a16="http://schemas.microsoft.com/office/drawing/2014/main" id="{3D192D14-C156-E770-E6E2-1E685870C597}"/>
              </a:ext>
            </a:extLst>
          </p:cNvPr>
          <p:cNvSpPr txBox="1"/>
          <p:nvPr/>
        </p:nvSpPr>
        <p:spPr>
          <a:xfrm>
            <a:off x="9234910" y="1699971"/>
            <a:ext cx="240808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ru-RU" sz="3200" b="1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10%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доля возобновляемых источников энергии (ВИЭ)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5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0;p47">
            <a:extLst>
              <a:ext uri="{FF2B5EF4-FFF2-40B4-BE49-F238E27FC236}">
                <a16:creationId xmlns:a16="http://schemas.microsoft.com/office/drawing/2014/main" id="{1E668681-A446-3BEC-EF00-B8AE18ECD262}"/>
              </a:ext>
            </a:extLst>
          </p:cNvPr>
          <p:cNvSpPr/>
          <p:nvPr/>
        </p:nvSpPr>
        <p:spPr>
          <a:xfrm>
            <a:off x="-6629401" y="-2193149"/>
            <a:ext cx="20639312" cy="967909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61;p47">
            <a:extLst>
              <a:ext uri="{FF2B5EF4-FFF2-40B4-BE49-F238E27FC236}">
                <a16:creationId xmlns:a16="http://schemas.microsoft.com/office/drawing/2014/main" id="{A1BF46AB-A650-1931-2DD0-76B8BCCAB89D}"/>
              </a:ext>
            </a:extLst>
          </p:cNvPr>
          <p:cNvSpPr/>
          <p:nvPr/>
        </p:nvSpPr>
        <p:spPr>
          <a:xfrm>
            <a:off x="-12056" y="-1383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" name="Google Shape;1162;p47">
            <a:extLst>
              <a:ext uri="{FF2B5EF4-FFF2-40B4-BE49-F238E27FC236}">
                <a16:creationId xmlns:a16="http://schemas.microsoft.com/office/drawing/2014/main" id="{57F35F53-D8FE-0A88-4752-1B54990C144F}"/>
              </a:ext>
            </a:extLst>
          </p:cNvPr>
          <p:cNvSpPr/>
          <p:nvPr/>
        </p:nvSpPr>
        <p:spPr>
          <a:xfrm rot="5400000">
            <a:off x="5329282" y="-1708163"/>
            <a:ext cx="1203965" cy="8879308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63;p47">
            <a:extLst>
              <a:ext uri="{FF2B5EF4-FFF2-40B4-BE49-F238E27FC236}">
                <a16:creationId xmlns:a16="http://schemas.microsoft.com/office/drawing/2014/main" id="{952D4B03-58D9-345A-4931-1D1A1FC992C3}"/>
              </a:ext>
            </a:extLst>
          </p:cNvPr>
          <p:cNvSpPr/>
          <p:nvPr/>
        </p:nvSpPr>
        <p:spPr>
          <a:xfrm rot="5400000">
            <a:off x="5329279" y="147875"/>
            <a:ext cx="1203965" cy="8879307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64;p47">
            <a:extLst>
              <a:ext uri="{FF2B5EF4-FFF2-40B4-BE49-F238E27FC236}">
                <a16:creationId xmlns:a16="http://schemas.microsoft.com/office/drawing/2014/main" id="{01467B05-F5B2-68F2-9931-01F84F6869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65;p47">
            <a:extLst>
              <a:ext uri="{FF2B5EF4-FFF2-40B4-BE49-F238E27FC236}">
                <a16:creationId xmlns:a16="http://schemas.microsoft.com/office/drawing/2014/main" id="{9F4914C2-D3B1-56CE-C283-7E97CB3CA1B4}"/>
              </a:ext>
            </a:extLst>
          </p:cNvPr>
          <p:cNvSpPr txBox="1"/>
          <p:nvPr/>
        </p:nvSpPr>
        <p:spPr>
          <a:xfrm>
            <a:off x="1160408" y="127392"/>
            <a:ext cx="94618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Тренды будущего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8" name="Google Shape;1166;p47">
            <a:extLst>
              <a:ext uri="{FF2B5EF4-FFF2-40B4-BE49-F238E27FC236}">
                <a16:creationId xmlns:a16="http://schemas.microsoft.com/office/drawing/2014/main" id="{D42252E4-DC0A-D5BD-3E73-2316D464F321}"/>
              </a:ext>
            </a:extLst>
          </p:cNvPr>
          <p:cNvSpPr txBox="1"/>
          <p:nvPr/>
        </p:nvSpPr>
        <p:spPr>
          <a:xfrm>
            <a:off x="1639664" y="2377548"/>
            <a:ext cx="28535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увеличение доли ВИЭ в энергобалансе</a:t>
            </a:r>
            <a:endParaRPr sz="1800" b="1" u="none" strike="noStrike" cap="none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1" name="Google Shape;1169;p47">
            <a:extLst>
              <a:ext uri="{FF2B5EF4-FFF2-40B4-BE49-F238E27FC236}">
                <a16:creationId xmlns:a16="http://schemas.microsoft.com/office/drawing/2014/main" id="{00C473F5-4F75-5192-4FEB-4A38B0F1EB00}"/>
              </a:ext>
            </a:extLst>
          </p:cNvPr>
          <p:cNvSpPr txBox="1"/>
          <p:nvPr/>
        </p:nvSpPr>
        <p:spPr>
          <a:xfrm>
            <a:off x="7246525" y="2377548"/>
            <a:ext cx="28535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водородная энергетика</a:t>
            </a:r>
            <a:endParaRPr sz="1800" b="1" u="none" strike="noStrike" cap="none" dirty="0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2" name="Google Shape;1170;p47">
            <a:extLst>
              <a:ext uri="{FF2B5EF4-FFF2-40B4-BE49-F238E27FC236}">
                <a16:creationId xmlns:a16="http://schemas.microsoft.com/office/drawing/2014/main" id="{0DCC9263-B0E8-8484-D3CE-E62D695AD25D}"/>
              </a:ext>
            </a:extLst>
          </p:cNvPr>
          <p:cNvSpPr txBox="1"/>
          <p:nvPr/>
        </p:nvSpPr>
        <p:spPr>
          <a:xfrm>
            <a:off x="1639664" y="4183873"/>
            <a:ext cx="197323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активные потребители</a:t>
            </a:r>
            <a:endParaRPr sz="1800" b="1" u="none" strike="noStrike" cap="none">
              <a:solidFill>
                <a:srgbClr val="FFFFFF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3" name="Google Shape;1171;p47">
            <a:extLst>
              <a:ext uri="{FF2B5EF4-FFF2-40B4-BE49-F238E27FC236}">
                <a16:creationId xmlns:a16="http://schemas.microsoft.com/office/drawing/2014/main" id="{06386F6F-49C1-1815-6AE0-F5A2159EB5C4}"/>
              </a:ext>
            </a:extLst>
          </p:cNvPr>
          <p:cNvSpPr txBox="1"/>
          <p:nvPr/>
        </p:nvSpPr>
        <p:spPr>
          <a:xfrm>
            <a:off x="7369963" y="4079698"/>
            <a:ext cx="273015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развитие умных сетей и развитие хранения энергии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4" name="Google Shape;1172;p47">
            <a:extLst>
              <a:ext uri="{FF2B5EF4-FFF2-40B4-BE49-F238E27FC236}">
                <a16:creationId xmlns:a16="http://schemas.microsoft.com/office/drawing/2014/main" id="{893392F9-AB48-0BBB-E933-BDAB1D7E0F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5884" y="1748168"/>
            <a:ext cx="3830290" cy="3812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632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>
            <a:off x="-1102028" y="-779518"/>
            <a:ext cx="14323032" cy="71397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623522" y="-2647634"/>
            <a:ext cx="6920846" cy="1221611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080" y="-955141"/>
            <a:ext cx="4761912" cy="363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58903" y="3689786"/>
            <a:ext cx="4187298" cy="3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24112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61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" r="-34191"/>
          <a:stretch/>
        </p:blipFill>
        <p:spPr>
          <a:xfrm>
            <a:off x="290361" y="247454"/>
            <a:ext cx="2638034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8;p2">
            <a:extLst>
              <a:ext uri="{FF2B5EF4-FFF2-40B4-BE49-F238E27FC236}">
                <a16:creationId xmlns:a16="http://schemas.microsoft.com/office/drawing/2014/main" id="{E4500FE9-46B7-E787-D75A-AA0AC4083DFD}"/>
              </a:ext>
            </a:extLst>
          </p:cNvPr>
          <p:cNvSpPr txBox="1"/>
          <p:nvPr/>
        </p:nvSpPr>
        <p:spPr>
          <a:xfrm>
            <a:off x="2112159" y="5179653"/>
            <a:ext cx="79886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 теперь проверим, какие вы запомнили!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93C2D1-0DFC-E456-02DE-DF3178E560C1}"/>
              </a:ext>
            </a:extLst>
          </p:cNvPr>
          <p:cNvSpPr txBox="1"/>
          <p:nvPr/>
        </p:nvSpPr>
        <p:spPr>
          <a:xfrm>
            <a:off x="1423868" y="2195271"/>
            <a:ext cx="7570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Достижений у России много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0F5D2-E6FB-E8B4-E1C5-371A58E81EB0}"/>
              </a:ext>
            </a:extLst>
          </p:cNvPr>
          <p:cNvSpPr txBox="1"/>
          <p:nvPr/>
        </p:nvSpPr>
        <p:spPr>
          <a:xfrm>
            <a:off x="2739525" y="2942529"/>
            <a:ext cx="7240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мы рассказали вам лишь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63806-5094-5D84-BD56-5040621C80EC}"/>
              </a:ext>
            </a:extLst>
          </p:cNvPr>
          <p:cNvSpPr txBox="1"/>
          <p:nvPr/>
        </p:nvSpPr>
        <p:spPr>
          <a:xfrm>
            <a:off x="5631236" y="3689786"/>
            <a:ext cx="7988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 некоторых из них.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62249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>
            <a:off x="-2052212" y="-384297"/>
            <a:ext cx="16676484" cy="83129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623522" y="-2647634"/>
            <a:ext cx="6920846" cy="12216113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9805" y="-2174002"/>
            <a:ext cx="5304836" cy="40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418152" y="5431478"/>
            <a:ext cx="4187298" cy="3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24112" y="0"/>
            <a:ext cx="12216112" cy="6920847"/>
          </a:xfrm>
          <a:prstGeom prst="rect">
            <a:avLst/>
          </a:prstGeom>
          <a:gradFill>
            <a:gsLst>
              <a:gs pos="0">
                <a:srgbClr val="0E3A70">
                  <a:alpha val="97000"/>
                </a:srgbClr>
              </a:gs>
              <a:gs pos="61000">
                <a:srgbClr val="1C70D6">
                  <a:alpha val="59000"/>
                </a:srgbClr>
              </a:gs>
              <a:gs pos="100000">
                <a:srgbClr val="134E95">
                  <a:alpha val="7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" r="54729" b="5566"/>
          <a:stretch/>
        </p:blipFill>
        <p:spPr>
          <a:xfrm>
            <a:off x="-184672" y="241083"/>
            <a:ext cx="1439775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8;p2">
            <a:extLst>
              <a:ext uri="{FF2B5EF4-FFF2-40B4-BE49-F238E27FC236}">
                <a16:creationId xmlns:a16="http://schemas.microsoft.com/office/drawing/2014/main" id="{E4500FE9-46B7-E787-D75A-AA0AC4083DFD}"/>
              </a:ext>
            </a:extLst>
          </p:cNvPr>
          <p:cNvSpPr txBox="1"/>
          <p:nvPr/>
        </p:nvSpPr>
        <p:spPr>
          <a:xfrm>
            <a:off x="5209184" y="7369181"/>
            <a:ext cx="798866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А теперь проверим, какие вы запомнили!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93C2D1-0DFC-E456-02DE-DF3178E560C1}"/>
              </a:ext>
            </a:extLst>
          </p:cNvPr>
          <p:cNvSpPr txBox="1"/>
          <p:nvPr/>
        </p:nvSpPr>
        <p:spPr>
          <a:xfrm>
            <a:off x="1204167" y="372036"/>
            <a:ext cx="10163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Назовите ученого, который доказал гипотезу Пуанкаре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0F5D2-E6FB-E8B4-E1C5-371A58E81EB0}"/>
              </a:ext>
            </a:extLst>
          </p:cNvPr>
          <p:cNvSpPr txBox="1"/>
          <p:nvPr/>
        </p:nvSpPr>
        <p:spPr>
          <a:xfrm>
            <a:off x="12922038" y="-498412"/>
            <a:ext cx="7240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мы рассказали вам лишь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63806-5094-5D84-BD56-5040621C80EC}"/>
              </a:ext>
            </a:extLst>
          </p:cNvPr>
          <p:cNvSpPr txBox="1"/>
          <p:nvPr/>
        </p:nvSpPr>
        <p:spPr>
          <a:xfrm>
            <a:off x="13212730" y="115301"/>
            <a:ext cx="7988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 некоторых из них. </a:t>
            </a:r>
            <a:endParaRPr lang="ru-RU" sz="2000" dirty="0"/>
          </a:p>
        </p:txBody>
      </p:sp>
      <p:sp>
        <p:nvSpPr>
          <p:cNvPr id="11" name="Google Shape;179;p1">
            <a:extLst>
              <a:ext uri="{FF2B5EF4-FFF2-40B4-BE49-F238E27FC236}">
                <a16:creationId xmlns:a16="http://schemas.microsoft.com/office/drawing/2014/main" id="{42866BF8-004B-AEFA-8C5E-538A8E11791C}"/>
              </a:ext>
            </a:extLst>
          </p:cNvPr>
          <p:cNvSpPr/>
          <p:nvPr/>
        </p:nvSpPr>
        <p:spPr>
          <a:xfrm rot="5400000">
            <a:off x="-350939" y="3821164"/>
            <a:ext cx="3498117" cy="45719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29087-32D6-51AF-A333-5C55B4EEF95B}"/>
              </a:ext>
            </a:extLst>
          </p:cNvPr>
          <p:cNvSpPr txBox="1"/>
          <p:nvPr/>
        </p:nvSpPr>
        <p:spPr>
          <a:xfrm>
            <a:off x="1912748" y="3112974"/>
            <a:ext cx="11818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522F4-86AA-2588-D69D-67F169AB7F45}"/>
              </a:ext>
            </a:extLst>
          </p:cNvPr>
          <p:cNvSpPr txBox="1"/>
          <p:nvPr/>
        </p:nvSpPr>
        <p:spPr>
          <a:xfrm>
            <a:off x="1180315" y="2172939"/>
            <a:ext cx="5124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Франсуа Пуанкаре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302B0-60E8-EF5A-866E-94D12914DDCA}"/>
              </a:ext>
            </a:extLst>
          </p:cNvPr>
          <p:cNvSpPr txBox="1"/>
          <p:nvPr/>
        </p:nvSpPr>
        <p:spPr>
          <a:xfrm>
            <a:off x="1180315" y="3096642"/>
            <a:ext cx="4781252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Григорий Перельман</a:t>
            </a:r>
          </a:p>
          <a:p>
            <a:pPr marL="457200" rtl="0">
              <a:spcBef>
                <a:spcPts val="0"/>
              </a:spcBef>
              <a:spcAft>
                <a:spcPts val="1000"/>
              </a:spcAft>
            </a:pPr>
            <a:endParaRPr lang="ru-RU" sz="2800" b="1" dirty="0">
              <a:solidFill>
                <a:prstClr val="white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56AA8-BD41-0C19-9C0E-19684D53DA1C}"/>
              </a:ext>
            </a:extLst>
          </p:cNvPr>
          <p:cNvSpPr txBox="1"/>
          <p:nvPr/>
        </p:nvSpPr>
        <p:spPr>
          <a:xfrm>
            <a:off x="1180315" y="4020345"/>
            <a:ext cx="4335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ru-RU" sz="2800" b="1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Анри Пуанкаре</a:t>
            </a:r>
            <a:endParaRPr lang="ru-RU" sz="2800" b="1" dirty="0">
              <a:solidFill>
                <a:prstClr val="white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6C954-4086-5463-F461-4991A4E474C8}"/>
              </a:ext>
            </a:extLst>
          </p:cNvPr>
          <p:cNvSpPr txBox="1"/>
          <p:nvPr/>
        </p:nvSpPr>
        <p:spPr>
          <a:xfrm>
            <a:off x="1180315" y="4944048"/>
            <a:ext cx="3768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 err="1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Блез</a:t>
            </a: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 Паскаль</a:t>
            </a:r>
          </a:p>
        </p:txBody>
      </p:sp>
      <p:pic>
        <p:nvPicPr>
          <p:cNvPr id="22" name="Google Shape;303;p6">
            <a:extLst>
              <a:ext uri="{FF2B5EF4-FFF2-40B4-BE49-F238E27FC236}">
                <a16:creationId xmlns:a16="http://schemas.microsoft.com/office/drawing/2014/main" id="{7788DB5A-E9E4-0FD3-B7BB-09977516BCB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567" t="7283" r="70197" b="70930"/>
          <a:stretch/>
        </p:blipFill>
        <p:spPr>
          <a:xfrm rot="17884618">
            <a:off x="10324560" y="-1103"/>
            <a:ext cx="1229171" cy="114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Изображение выглядит как зарисовка, рисунок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2F21C75-E7EE-7458-EB58-E37EF3C6AB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t="6584" r="17046" b="9772"/>
          <a:stretch/>
        </p:blipFill>
        <p:spPr>
          <a:xfrm>
            <a:off x="6428497" y="2244910"/>
            <a:ext cx="4781252" cy="3222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12525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9" grpId="0"/>
      <p:bldP spid="19" grpId="1"/>
      <p:bldP spid="21" grpId="0"/>
      <p:bldP spid="21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>
            <a:off x="-8170204" y="-1916965"/>
            <a:ext cx="19109349" cy="95256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623521" y="-2662067"/>
            <a:ext cx="6920846" cy="12216113"/>
          </a:xfrm>
          <a:prstGeom prst="roundRect">
            <a:avLst>
              <a:gd name="adj" fmla="val 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2F5628-EF3F-C744-57DD-354629A65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49298">
            <a:off x="10126609" y="4484097"/>
            <a:ext cx="490016" cy="4900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8A84E4-7275-9F36-5C5C-54B7D2D52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92557">
            <a:off x="11296624" y="5184907"/>
            <a:ext cx="644970" cy="644970"/>
          </a:xfrm>
          <a:prstGeom prst="rect">
            <a:avLst/>
          </a:prstGeom>
        </p:spPr>
      </p:pic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617" y="-1766018"/>
            <a:ext cx="5304836" cy="40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278321" y="4889590"/>
            <a:ext cx="4187298" cy="3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48568" y="-14434"/>
            <a:ext cx="12216112" cy="6920847"/>
          </a:xfrm>
          <a:prstGeom prst="rect">
            <a:avLst/>
          </a:prstGeom>
          <a:gradFill>
            <a:gsLst>
              <a:gs pos="0">
                <a:srgbClr val="0E3A70">
                  <a:alpha val="97000"/>
                </a:srgbClr>
              </a:gs>
              <a:gs pos="61000">
                <a:srgbClr val="1C70D6">
                  <a:alpha val="59000"/>
                </a:srgbClr>
              </a:gs>
              <a:gs pos="100000">
                <a:srgbClr val="134E95">
                  <a:alpha val="7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" r="54729" b="5566"/>
          <a:stretch/>
        </p:blipFill>
        <p:spPr>
          <a:xfrm>
            <a:off x="-184672" y="241083"/>
            <a:ext cx="1439775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93C2D1-0DFC-E456-02DE-DF3178E560C1}"/>
              </a:ext>
            </a:extLst>
          </p:cNvPr>
          <p:cNvSpPr txBox="1"/>
          <p:nvPr/>
        </p:nvSpPr>
        <p:spPr>
          <a:xfrm>
            <a:off x="1204167" y="372036"/>
            <a:ext cx="10163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Почему вакцина «Спутник V»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так называется?</a:t>
            </a:r>
          </a:p>
        </p:txBody>
      </p:sp>
      <p:sp>
        <p:nvSpPr>
          <p:cNvPr id="11" name="Google Shape;179;p1">
            <a:extLst>
              <a:ext uri="{FF2B5EF4-FFF2-40B4-BE49-F238E27FC236}">
                <a16:creationId xmlns:a16="http://schemas.microsoft.com/office/drawing/2014/main" id="{42866BF8-004B-AEFA-8C5E-538A8E11791C}"/>
              </a:ext>
            </a:extLst>
          </p:cNvPr>
          <p:cNvSpPr/>
          <p:nvPr/>
        </p:nvSpPr>
        <p:spPr>
          <a:xfrm rot="5400000">
            <a:off x="-972221" y="3717668"/>
            <a:ext cx="4240284" cy="9424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29087-32D6-51AF-A333-5C55B4EEF95B}"/>
              </a:ext>
            </a:extLst>
          </p:cNvPr>
          <p:cNvSpPr txBox="1"/>
          <p:nvPr/>
        </p:nvSpPr>
        <p:spPr>
          <a:xfrm>
            <a:off x="1912748" y="3112974"/>
            <a:ext cx="11818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522F4-86AA-2588-D69D-67F169AB7F45}"/>
              </a:ext>
            </a:extLst>
          </p:cNvPr>
          <p:cNvSpPr txBox="1"/>
          <p:nvPr/>
        </p:nvSpPr>
        <p:spPr>
          <a:xfrm>
            <a:off x="929706" y="1919982"/>
            <a:ext cx="10630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В честь запуска первого искусственного спутника в мире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302B0-60E8-EF5A-866E-94D12914DDCA}"/>
              </a:ext>
            </a:extLst>
          </p:cNvPr>
          <p:cNvSpPr txBox="1"/>
          <p:nvPr/>
        </p:nvSpPr>
        <p:spPr>
          <a:xfrm>
            <a:off x="929707" y="2843685"/>
            <a:ext cx="10863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В честь лаборатории, в которой ее разработали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56AA8-BD41-0C19-9C0E-19684D53DA1C}"/>
              </a:ext>
            </a:extLst>
          </p:cNvPr>
          <p:cNvSpPr txBox="1"/>
          <p:nvPr/>
        </p:nvSpPr>
        <p:spPr>
          <a:xfrm>
            <a:off x="929706" y="3767388"/>
            <a:ext cx="10963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В честь Владимира </a:t>
            </a:r>
            <a:r>
              <a:rPr lang="ru-RU" sz="2800" b="1" dirty="0" err="1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Спутникова</a:t>
            </a: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 — разработчика вакцины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6C954-4086-5463-F461-4991A4E474C8}"/>
              </a:ext>
            </a:extLst>
          </p:cNvPr>
          <p:cNvSpPr txBox="1"/>
          <p:nvPr/>
        </p:nvSpPr>
        <p:spPr>
          <a:xfrm>
            <a:off x="929706" y="4564867"/>
            <a:ext cx="96007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Это метафора. Вакцина — спутник человека на пути выздоровления от коронавируса</a:t>
            </a:r>
          </a:p>
        </p:txBody>
      </p:sp>
      <p:pic>
        <p:nvPicPr>
          <p:cNvPr id="22" name="Google Shape;303;p6">
            <a:extLst>
              <a:ext uri="{FF2B5EF4-FFF2-40B4-BE49-F238E27FC236}">
                <a16:creationId xmlns:a16="http://schemas.microsoft.com/office/drawing/2014/main" id="{7788DB5A-E9E4-0FD3-B7BB-09977516BCB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0567" t="7283" r="70197" b="70930"/>
          <a:stretch/>
        </p:blipFill>
        <p:spPr>
          <a:xfrm rot="401867">
            <a:off x="12234945" y="-1253497"/>
            <a:ext cx="841888" cy="78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Изображение выглядит как зарисовка, рисунок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2F21C75-E7EE-7458-EB58-E37EF3C6AB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t="6584" r="17046" b="9772"/>
          <a:stretch/>
        </p:blipFill>
        <p:spPr>
          <a:xfrm>
            <a:off x="16652372" y="683512"/>
            <a:ext cx="1288010" cy="86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CFF3E26-42B4-E541-EBA6-84C6387EE7D8}"/>
              </a:ext>
            </a:extLst>
          </p:cNvPr>
          <p:cNvSpPr txBox="1"/>
          <p:nvPr/>
        </p:nvSpPr>
        <p:spPr>
          <a:xfrm>
            <a:off x="9687955" y="8063150"/>
            <a:ext cx="5008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*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вопрос с подвохом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4869E-01F0-B38B-DBF9-75AB8F65BF31}"/>
              </a:ext>
            </a:extLst>
          </p:cNvPr>
          <p:cNvSpPr txBox="1"/>
          <p:nvPr/>
        </p:nvSpPr>
        <p:spPr>
          <a:xfrm>
            <a:off x="1295528" y="7287531"/>
            <a:ext cx="13053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Google Shape;610;p18">
            <a:extLst>
              <a:ext uri="{FF2B5EF4-FFF2-40B4-BE49-F238E27FC236}">
                <a16:creationId xmlns:a16="http://schemas.microsoft.com/office/drawing/2014/main" id="{4D681D98-26A1-89B9-5F8E-EE97CB5C58D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34993" y="252225"/>
            <a:ext cx="1096636" cy="1096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444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  <p:bldP spid="19" grpId="0"/>
      <p:bldP spid="19" grpId="1"/>
      <p:bldP spid="21" grpId="0"/>
      <p:bldP spid="2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623521" y="-2662067"/>
            <a:ext cx="6920846" cy="12216113"/>
          </a:xfrm>
          <a:prstGeom prst="roundRect">
            <a:avLst>
              <a:gd name="adj" fmla="val 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2F5628-EF3F-C744-57DD-354629A65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944237">
            <a:off x="11844580" y="7782065"/>
            <a:ext cx="490016" cy="490016"/>
          </a:xfrm>
          <a:prstGeom prst="rect">
            <a:avLst/>
          </a:prstGeom>
        </p:spPr>
      </p:pic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 rot="20934597">
            <a:off x="3895871" y="-147612"/>
            <a:ext cx="13082101" cy="65211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8A84E4-7275-9F36-5C5C-54B7D2D52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9387">
            <a:off x="12713132" y="6515741"/>
            <a:ext cx="644970" cy="644970"/>
          </a:xfrm>
          <a:prstGeom prst="rect">
            <a:avLst/>
          </a:prstGeom>
        </p:spPr>
      </p:pic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617" y="-1766018"/>
            <a:ext cx="5304836" cy="40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88109" y="5387131"/>
            <a:ext cx="4187298" cy="3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12056" y="-31424"/>
            <a:ext cx="12216112" cy="6920847"/>
          </a:xfrm>
          <a:prstGeom prst="rect">
            <a:avLst/>
          </a:prstGeom>
          <a:gradFill>
            <a:gsLst>
              <a:gs pos="0">
                <a:srgbClr val="0E3A70">
                  <a:alpha val="97000"/>
                </a:srgbClr>
              </a:gs>
              <a:gs pos="61000">
                <a:srgbClr val="1C70D6">
                  <a:alpha val="59000"/>
                </a:srgbClr>
              </a:gs>
              <a:gs pos="100000">
                <a:srgbClr val="134E95">
                  <a:alpha val="7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" r="54729" b="5566"/>
          <a:stretch/>
        </p:blipFill>
        <p:spPr>
          <a:xfrm>
            <a:off x="-184672" y="241083"/>
            <a:ext cx="1439775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93C2D1-0DFC-E456-02DE-DF3178E560C1}"/>
              </a:ext>
            </a:extLst>
          </p:cNvPr>
          <p:cNvSpPr txBox="1"/>
          <p:nvPr/>
        </p:nvSpPr>
        <p:spPr>
          <a:xfrm>
            <a:off x="1195044" y="619866"/>
            <a:ext cx="10163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Сколько всего городов в России? </a:t>
            </a:r>
          </a:p>
        </p:txBody>
      </p:sp>
      <p:sp>
        <p:nvSpPr>
          <p:cNvPr id="11" name="Google Shape;179;p1">
            <a:extLst>
              <a:ext uri="{FF2B5EF4-FFF2-40B4-BE49-F238E27FC236}">
                <a16:creationId xmlns:a16="http://schemas.microsoft.com/office/drawing/2014/main" id="{42866BF8-004B-AEFA-8C5E-538A8E11791C}"/>
              </a:ext>
            </a:extLst>
          </p:cNvPr>
          <p:cNvSpPr/>
          <p:nvPr/>
        </p:nvSpPr>
        <p:spPr>
          <a:xfrm rot="5400000">
            <a:off x="-374699" y="3466359"/>
            <a:ext cx="3608471" cy="7531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522F4-86AA-2588-D69D-67F169AB7F45}"/>
              </a:ext>
            </a:extLst>
          </p:cNvPr>
          <p:cNvSpPr txBox="1"/>
          <p:nvPr/>
        </p:nvSpPr>
        <p:spPr>
          <a:xfrm>
            <a:off x="1201857" y="1975114"/>
            <a:ext cx="2847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менее </a:t>
            </a:r>
            <a:r>
              <a:rPr lang="en-US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10</a:t>
            </a: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302B0-60E8-EF5A-866E-94D12914DDCA}"/>
              </a:ext>
            </a:extLst>
          </p:cNvPr>
          <p:cNvSpPr txBox="1"/>
          <p:nvPr/>
        </p:nvSpPr>
        <p:spPr>
          <a:xfrm>
            <a:off x="1201858" y="2898817"/>
            <a:ext cx="4407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от 1000 до 1500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56AA8-BD41-0C19-9C0E-19684D53DA1C}"/>
              </a:ext>
            </a:extLst>
          </p:cNvPr>
          <p:cNvSpPr txBox="1"/>
          <p:nvPr/>
        </p:nvSpPr>
        <p:spPr>
          <a:xfrm>
            <a:off x="1201858" y="3822520"/>
            <a:ext cx="5008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от 1500 до 2000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6C954-4086-5463-F461-4991A4E474C8}"/>
              </a:ext>
            </a:extLst>
          </p:cNvPr>
          <p:cNvSpPr txBox="1"/>
          <p:nvPr/>
        </p:nvSpPr>
        <p:spPr>
          <a:xfrm>
            <a:off x="1201858" y="4619999"/>
            <a:ext cx="2752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более </a:t>
            </a:r>
            <a:r>
              <a:rPr lang="en-US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2</a:t>
            </a:r>
            <a:r>
              <a:rPr lang="ru-RU" sz="2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000</a:t>
            </a:r>
          </a:p>
        </p:txBody>
      </p:sp>
      <p:pic>
        <p:nvPicPr>
          <p:cNvPr id="24" name="Рисунок 23" descr="Изображение выглядит как зарисовка, рисунок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2F21C75-E7EE-7458-EB58-E37EF3C6AB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t="6584" r="17046" b="9772"/>
          <a:stretch/>
        </p:blipFill>
        <p:spPr>
          <a:xfrm>
            <a:off x="16652372" y="683512"/>
            <a:ext cx="1288010" cy="86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Google Shape;610;p18">
            <a:extLst>
              <a:ext uri="{FF2B5EF4-FFF2-40B4-BE49-F238E27FC236}">
                <a16:creationId xmlns:a16="http://schemas.microsoft.com/office/drawing/2014/main" id="{4D681D98-26A1-89B9-5F8E-EE97CB5C58D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200000">
            <a:off x="5959501" y="-1636720"/>
            <a:ext cx="804152" cy="80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8EB4D7-6D97-ABEC-E66F-094B59E25E67}"/>
              </a:ext>
            </a:extLst>
          </p:cNvPr>
          <p:cNvSpPr txBox="1"/>
          <p:nvPr/>
        </p:nvSpPr>
        <p:spPr>
          <a:xfrm>
            <a:off x="1771650" y="7649155"/>
            <a:ext cx="13053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27" name="Google Shape;322;p7">
            <a:extLst>
              <a:ext uri="{FF2B5EF4-FFF2-40B4-BE49-F238E27FC236}">
                <a16:creationId xmlns:a16="http://schemas.microsoft.com/office/drawing/2014/main" id="{951BB397-F108-8780-C1E8-FA2D91BABFB1}"/>
              </a:ext>
            </a:extLst>
          </p:cNvPr>
          <p:cNvSpPr/>
          <p:nvPr/>
        </p:nvSpPr>
        <p:spPr>
          <a:xfrm>
            <a:off x="5854951" y="2595713"/>
            <a:ext cx="749643" cy="749669"/>
          </a:xfrm>
          <a:custGeom>
            <a:avLst/>
            <a:gdLst/>
            <a:ahLst/>
            <a:cxnLst/>
            <a:rect l="l" t="t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C0550B7-ECFF-4A49-E603-816FE69367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66077" y="3459849"/>
            <a:ext cx="252413" cy="3286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0B66A4E-18D3-FE10-9489-5C27FDBD1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07689" y="3923506"/>
            <a:ext cx="252413" cy="32861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DE39335-4555-B75C-C293-330C3AF368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78123" y="2860466"/>
            <a:ext cx="252413" cy="32861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2C7C1FB-0DC8-329D-C7DA-467D60953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89278" y="4380626"/>
            <a:ext cx="252413" cy="3286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8301C92-1BDC-8E55-5C93-2AFE323C6F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99711" y="3189079"/>
            <a:ext cx="252413" cy="32861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BD7BE5-B761-6BBE-B814-299A97A1A6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97670" y="4560977"/>
            <a:ext cx="252413" cy="32861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173A12B-9C7C-E9EA-3F55-52D4EC83A6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48784" y="4215079"/>
            <a:ext cx="178626" cy="23255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E9EBA51-693F-F0A6-62FA-5B2748E21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5703" y="3499982"/>
            <a:ext cx="178626" cy="23255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AC4B707-BD5C-4AFD-BF99-1544A02A1E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09817" y="4312381"/>
            <a:ext cx="178626" cy="23255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0B080D7-C691-CAD6-CA62-9DB022FDF6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89760" y="3253366"/>
            <a:ext cx="178626" cy="23255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74C9946-60E9-745F-1F2F-A9E9052D9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44554" y="4773314"/>
            <a:ext cx="178626" cy="23255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E575300-CA07-0AF9-2960-E2BB2220A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5968" y="4312381"/>
            <a:ext cx="141733" cy="18452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568AB44-B0C4-C76C-FDC0-2BAA1849F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3970" y="3808150"/>
            <a:ext cx="141733" cy="1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9" grpId="0"/>
      <p:bldP spid="19" grpId="1"/>
      <p:bldP spid="21" grpId="0"/>
      <p:bldP spid="21" grpId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>
            <a:off x="-4893604" y="-1395914"/>
            <a:ext cx="19109349" cy="95256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623521" y="-2662067"/>
            <a:ext cx="6920846" cy="12216113"/>
          </a:xfrm>
          <a:prstGeom prst="roundRect">
            <a:avLst>
              <a:gd name="adj" fmla="val 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2EA5473-3C70-D4CD-3736-9F9481F59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631475" flipV="1">
            <a:off x="5353161" y="1529614"/>
            <a:ext cx="612195" cy="6121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B48141-C416-E055-DA9B-DF2B5F59B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021530" flipV="1">
            <a:off x="10505771" y="1032149"/>
            <a:ext cx="587345" cy="587345"/>
          </a:xfrm>
          <a:prstGeom prst="rect">
            <a:avLst/>
          </a:prstGeom>
        </p:spPr>
      </p:pic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92050" y="-1727718"/>
            <a:ext cx="5304836" cy="40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162593" y="5288266"/>
            <a:ext cx="4187298" cy="3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48568" y="-14434"/>
            <a:ext cx="12216112" cy="6920847"/>
          </a:xfrm>
          <a:prstGeom prst="rect">
            <a:avLst/>
          </a:prstGeom>
          <a:gradFill>
            <a:gsLst>
              <a:gs pos="0">
                <a:srgbClr val="0E3A70">
                  <a:alpha val="97000"/>
                </a:srgbClr>
              </a:gs>
              <a:gs pos="61000">
                <a:srgbClr val="1C70D6">
                  <a:alpha val="59000"/>
                </a:srgbClr>
              </a:gs>
              <a:gs pos="100000">
                <a:srgbClr val="134E95">
                  <a:alpha val="7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" r="54729" b="5566"/>
          <a:stretch/>
        </p:blipFill>
        <p:spPr>
          <a:xfrm>
            <a:off x="-184672" y="241083"/>
            <a:ext cx="1439775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93C2D1-0DFC-E456-02DE-DF3178E560C1}"/>
              </a:ext>
            </a:extLst>
          </p:cNvPr>
          <p:cNvSpPr txBox="1"/>
          <p:nvPr/>
        </p:nvSpPr>
        <p:spPr>
          <a:xfrm>
            <a:off x="1204167" y="372036"/>
            <a:ext cx="10163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Как называется национальная платежная система России? </a:t>
            </a:r>
          </a:p>
        </p:txBody>
      </p:sp>
      <p:sp>
        <p:nvSpPr>
          <p:cNvPr id="11" name="Google Shape;179;p1">
            <a:extLst>
              <a:ext uri="{FF2B5EF4-FFF2-40B4-BE49-F238E27FC236}">
                <a16:creationId xmlns:a16="http://schemas.microsoft.com/office/drawing/2014/main" id="{42866BF8-004B-AEFA-8C5E-538A8E11791C}"/>
              </a:ext>
            </a:extLst>
          </p:cNvPr>
          <p:cNvSpPr/>
          <p:nvPr/>
        </p:nvSpPr>
        <p:spPr>
          <a:xfrm rot="5400000">
            <a:off x="-697760" y="3883881"/>
            <a:ext cx="4240284" cy="9424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29087-32D6-51AF-A333-5C55B4EEF95B}"/>
              </a:ext>
            </a:extLst>
          </p:cNvPr>
          <p:cNvSpPr txBox="1"/>
          <p:nvPr/>
        </p:nvSpPr>
        <p:spPr>
          <a:xfrm>
            <a:off x="1912748" y="3112974"/>
            <a:ext cx="11818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522F4-86AA-2588-D69D-67F169AB7F45}"/>
              </a:ext>
            </a:extLst>
          </p:cNvPr>
          <p:cNvSpPr txBox="1"/>
          <p:nvPr/>
        </p:nvSpPr>
        <p:spPr>
          <a:xfrm>
            <a:off x="1322145" y="1885042"/>
            <a:ext cx="2701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Сбер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302B0-60E8-EF5A-866E-94D12914DDCA}"/>
              </a:ext>
            </a:extLst>
          </p:cNvPr>
          <p:cNvSpPr txBox="1"/>
          <p:nvPr/>
        </p:nvSpPr>
        <p:spPr>
          <a:xfrm>
            <a:off x="1322145" y="2924228"/>
            <a:ext cx="2760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НСПК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56AA8-BD41-0C19-9C0E-19684D53DA1C}"/>
              </a:ext>
            </a:extLst>
          </p:cNvPr>
          <p:cNvSpPr txBox="1"/>
          <p:nvPr/>
        </p:nvSpPr>
        <p:spPr>
          <a:xfrm>
            <a:off x="1322145" y="3963414"/>
            <a:ext cx="2785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Мир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6C954-4086-5463-F461-4991A4E474C8}"/>
              </a:ext>
            </a:extLst>
          </p:cNvPr>
          <p:cNvSpPr txBox="1"/>
          <p:nvPr/>
        </p:nvSpPr>
        <p:spPr>
          <a:xfrm>
            <a:off x="1322145" y="5002599"/>
            <a:ext cx="2439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СБП</a:t>
            </a:r>
          </a:p>
        </p:txBody>
      </p:sp>
      <p:pic>
        <p:nvPicPr>
          <p:cNvPr id="22" name="Google Shape;303;p6">
            <a:extLst>
              <a:ext uri="{FF2B5EF4-FFF2-40B4-BE49-F238E27FC236}">
                <a16:creationId xmlns:a16="http://schemas.microsoft.com/office/drawing/2014/main" id="{7788DB5A-E9E4-0FD3-B7BB-09977516BCB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0567" t="7283" r="70197" b="70930"/>
          <a:stretch/>
        </p:blipFill>
        <p:spPr>
          <a:xfrm rot="401867">
            <a:off x="12234945" y="-1253497"/>
            <a:ext cx="841888" cy="78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Изображение выглядит как в помещении, Оргтехника, Электронное устройство, гаджет&#10;&#10;Автоматически созданное описание">
            <a:extLst>
              <a:ext uri="{FF2B5EF4-FFF2-40B4-BE49-F238E27FC236}">
                <a16:creationId xmlns:a16="http://schemas.microsoft.com/office/drawing/2014/main" id="{FD6AD459-D561-77D4-DF8A-D3B71B2F75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8"/>
          <a:stretch/>
        </p:blipFill>
        <p:spPr>
          <a:xfrm>
            <a:off x="5290756" y="2110297"/>
            <a:ext cx="5304836" cy="335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2289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  <p:bldP spid="19" grpId="0"/>
      <p:bldP spid="21" grpId="0"/>
      <p:bldP spid="21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623521" y="-2662067"/>
            <a:ext cx="6920846" cy="12216113"/>
          </a:xfrm>
          <a:prstGeom prst="roundRect">
            <a:avLst>
              <a:gd name="adj" fmla="val 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9786" y="-2037872"/>
            <a:ext cx="5304836" cy="40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98193" y="4414300"/>
            <a:ext cx="4187298" cy="3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48568" y="-14434"/>
            <a:ext cx="12216112" cy="6920847"/>
          </a:xfrm>
          <a:prstGeom prst="rect">
            <a:avLst/>
          </a:prstGeom>
          <a:gradFill>
            <a:gsLst>
              <a:gs pos="0">
                <a:srgbClr val="0E3A70">
                  <a:alpha val="97000"/>
                </a:srgbClr>
              </a:gs>
              <a:gs pos="61000">
                <a:srgbClr val="1C70D6">
                  <a:alpha val="73000"/>
                </a:srgbClr>
              </a:gs>
              <a:gs pos="100000">
                <a:srgbClr val="134E95">
                  <a:alpha val="7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54729" b="5566"/>
          <a:stretch/>
        </p:blipFill>
        <p:spPr>
          <a:xfrm>
            <a:off x="-184672" y="241083"/>
            <a:ext cx="1439775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93C2D1-0DFC-E456-02DE-DF3178E560C1}"/>
              </a:ext>
            </a:extLst>
          </p:cNvPr>
          <p:cNvSpPr txBox="1"/>
          <p:nvPr/>
        </p:nvSpPr>
        <p:spPr>
          <a:xfrm>
            <a:off x="1289105" y="615394"/>
            <a:ext cx="10163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Какую часть суши занимает Россия? </a:t>
            </a:r>
          </a:p>
        </p:txBody>
      </p:sp>
      <p:sp>
        <p:nvSpPr>
          <p:cNvPr id="11" name="Google Shape;179;p1">
            <a:extLst>
              <a:ext uri="{FF2B5EF4-FFF2-40B4-BE49-F238E27FC236}">
                <a16:creationId xmlns:a16="http://schemas.microsoft.com/office/drawing/2014/main" id="{42866BF8-004B-AEFA-8C5E-538A8E11791C}"/>
              </a:ext>
            </a:extLst>
          </p:cNvPr>
          <p:cNvSpPr/>
          <p:nvPr/>
        </p:nvSpPr>
        <p:spPr>
          <a:xfrm rot="5400000">
            <a:off x="-697760" y="3883881"/>
            <a:ext cx="4240284" cy="9424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29087-32D6-51AF-A333-5C55B4EEF95B}"/>
              </a:ext>
            </a:extLst>
          </p:cNvPr>
          <p:cNvSpPr txBox="1"/>
          <p:nvPr/>
        </p:nvSpPr>
        <p:spPr>
          <a:xfrm>
            <a:off x="1912748" y="3112974"/>
            <a:ext cx="11818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522F4-86AA-2588-D69D-67F169AB7F45}"/>
              </a:ext>
            </a:extLst>
          </p:cNvPr>
          <p:cNvSpPr txBox="1"/>
          <p:nvPr/>
        </p:nvSpPr>
        <p:spPr>
          <a:xfrm>
            <a:off x="1322145" y="1885042"/>
            <a:ext cx="2701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4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302B0-60E8-EF5A-866E-94D12914DDCA}"/>
              </a:ext>
            </a:extLst>
          </p:cNvPr>
          <p:cNvSpPr txBox="1"/>
          <p:nvPr/>
        </p:nvSpPr>
        <p:spPr>
          <a:xfrm>
            <a:off x="1322145" y="2924228"/>
            <a:ext cx="2760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4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⅙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56AA8-BD41-0C19-9C0E-19684D53DA1C}"/>
              </a:ext>
            </a:extLst>
          </p:cNvPr>
          <p:cNvSpPr txBox="1"/>
          <p:nvPr/>
        </p:nvSpPr>
        <p:spPr>
          <a:xfrm>
            <a:off x="1322145" y="3963414"/>
            <a:ext cx="2785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4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⅕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6C954-4086-5463-F461-4991A4E474C8}"/>
              </a:ext>
            </a:extLst>
          </p:cNvPr>
          <p:cNvSpPr txBox="1"/>
          <p:nvPr/>
        </p:nvSpPr>
        <p:spPr>
          <a:xfrm>
            <a:off x="1322145" y="5002599"/>
            <a:ext cx="2439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1000"/>
              </a:spcAft>
            </a:pPr>
            <a:r>
              <a:rPr lang="ru-RU" sz="4800" b="1" dirty="0">
                <a:solidFill>
                  <a:prstClr val="white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</a:rPr>
              <a:t>¼ </a:t>
            </a:r>
          </a:p>
        </p:txBody>
      </p:sp>
      <p:pic>
        <p:nvPicPr>
          <p:cNvPr id="22" name="Google Shape;303;p6">
            <a:extLst>
              <a:ext uri="{FF2B5EF4-FFF2-40B4-BE49-F238E27FC236}">
                <a16:creationId xmlns:a16="http://schemas.microsoft.com/office/drawing/2014/main" id="{7788DB5A-E9E4-0FD3-B7BB-09977516BC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567" t="7283" r="70197" b="70930"/>
          <a:stretch/>
        </p:blipFill>
        <p:spPr>
          <a:xfrm rot="401867">
            <a:off x="12234945" y="-1253497"/>
            <a:ext cx="841888" cy="78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Изображение выглядит как в помещении, Оргтехника, Электронное устройство, гаджет&#10;&#10;Автоматически созданное описание">
            <a:extLst>
              <a:ext uri="{FF2B5EF4-FFF2-40B4-BE49-F238E27FC236}">
                <a16:creationId xmlns:a16="http://schemas.microsoft.com/office/drawing/2014/main" id="{FD6AD459-D561-77D4-DF8A-D3B71B2F75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8"/>
          <a:stretch/>
        </p:blipFill>
        <p:spPr>
          <a:xfrm>
            <a:off x="13431093" y="-141566"/>
            <a:ext cx="1554335" cy="982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>
            <a:off x="3258684" y="1464262"/>
            <a:ext cx="8677884" cy="432575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46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9" grpId="0"/>
      <p:bldP spid="19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5;p5">
            <a:extLst>
              <a:ext uri="{FF2B5EF4-FFF2-40B4-BE49-F238E27FC236}">
                <a16:creationId xmlns:a16="http://schemas.microsoft.com/office/drawing/2014/main" id="{2FB06B51-930A-FB80-CE9F-46D18EB72DB9}"/>
              </a:ext>
            </a:extLst>
          </p:cNvPr>
          <p:cNvSpPr/>
          <p:nvPr/>
        </p:nvSpPr>
        <p:spPr>
          <a:xfrm>
            <a:off x="283250" y="183838"/>
            <a:ext cx="11892370" cy="59281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66;p5">
            <a:extLst>
              <a:ext uri="{FF2B5EF4-FFF2-40B4-BE49-F238E27FC236}">
                <a16:creationId xmlns:a16="http://schemas.microsoft.com/office/drawing/2014/main" id="{D23D9A30-C1E0-6817-77FB-256671CBD4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0080" t="7374" r="50683" b="70837"/>
          <a:stretch/>
        </p:blipFill>
        <p:spPr>
          <a:xfrm>
            <a:off x="7529106" y="935440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67;p5">
            <a:extLst>
              <a:ext uri="{FF2B5EF4-FFF2-40B4-BE49-F238E27FC236}">
                <a16:creationId xmlns:a16="http://schemas.microsoft.com/office/drawing/2014/main" id="{B2CAE78B-F124-02B7-DD7B-39CF2613B6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4526" t="7284" r="26238" b="70929"/>
          <a:stretch/>
        </p:blipFill>
        <p:spPr>
          <a:xfrm rot="1351039">
            <a:off x="11396925" y="493283"/>
            <a:ext cx="541699" cy="50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8;p5">
            <a:extLst>
              <a:ext uri="{FF2B5EF4-FFF2-40B4-BE49-F238E27FC236}">
                <a16:creationId xmlns:a16="http://schemas.microsoft.com/office/drawing/2014/main" id="{A00999D6-63FF-9B57-6A5D-2048FF1032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595" t="28212" r="28169" b="50000"/>
          <a:stretch/>
        </p:blipFill>
        <p:spPr>
          <a:xfrm rot="5400000">
            <a:off x="1910176" y="5989082"/>
            <a:ext cx="625327" cy="58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0;p5">
            <a:extLst>
              <a:ext uri="{FF2B5EF4-FFF2-40B4-BE49-F238E27FC236}">
                <a16:creationId xmlns:a16="http://schemas.microsoft.com/office/drawing/2014/main" id="{4C577164-1A28-A8F1-8461-3C08D6E8CA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413" t="72433" r="72351" b="5780"/>
          <a:stretch/>
        </p:blipFill>
        <p:spPr>
          <a:xfrm>
            <a:off x="9115876" y="6055111"/>
            <a:ext cx="371614" cy="34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1;p5">
            <a:extLst>
              <a:ext uri="{FF2B5EF4-FFF2-40B4-BE49-F238E27FC236}">
                <a16:creationId xmlns:a16="http://schemas.microsoft.com/office/drawing/2014/main" id="{170AAE83-D3F4-66EF-6857-34E3870F18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516" t="72524" r="52248" b="5688"/>
          <a:stretch/>
        </p:blipFill>
        <p:spPr>
          <a:xfrm rot="20557697">
            <a:off x="830151" y="5694741"/>
            <a:ext cx="699232" cy="65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2;p5">
            <a:extLst>
              <a:ext uri="{FF2B5EF4-FFF2-40B4-BE49-F238E27FC236}">
                <a16:creationId xmlns:a16="http://schemas.microsoft.com/office/drawing/2014/main" id="{3422E6C8-50A7-3F41-C53A-76D5B16472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472" t="71643" r="8292" b="6569"/>
          <a:stretch/>
        </p:blipFill>
        <p:spPr>
          <a:xfrm>
            <a:off x="9483670" y="5502472"/>
            <a:ext cx="670073" cy="62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3;p5">
            <a:extLst>
              <a:ext uri="{FF2B5EF4-FFF2-40B4-BE49-F238E27FC236}">
                <a16:creationId xmlns:a16="http://schemas.microsoft.com/office/drawing/2014/main" id="{43C86168-D359-CF88-38D7-996E3F9FBF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584" t="50000" r="8179" b="28213"/>
          <a:stretch/>
        </p:blipFill>
        <p:spPr>
          <a:xfrm>
            <a:off x="7926172" y="167991"/>
            <a:ext cx="895090" cy="83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74;p5">
            <a:extLst>
              <a:ext uri="{FF2B5EF4-FFF2-40B4-BE49-F238E27FC236}">
                <a16:creationId xmlns:a16="http://schemas.microsoft.com/office/drawing/2014/main" id="{BD5B30D8-277D-8C0A-12E7-128E4A14ED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67" t="7283" r="70197" b="70930"/>
          <a:stretch/>
        </p:blipFill>
        <p:spPr>
          <a:xfrm rot="17884618">
            <a:off x="1504345" y="4976389"/>
            <a:ext cx="956836" cy="8929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75;p5">
            <a:extLst>
              <a:ext uri="{FF2B5EF4-FFF2-40B4-BE49-F238E27FC236}">
                <a16:creationId xmlns:a16="http://schemas.microsoft.com/office/drawing/2014/main" id="{B89093E1-B2A2-FFE6-050A-31E0E2A987FC}"/>
              </a:ext>
            </a:extLst>
          </p:cNvPr>
          <p:cNvSpPr/>
          <p:nvPr/>
        </p:nvSpPr>
        <p:spPr>
          <a:xfrm>
            <a:off x="-24112" y="-31424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29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3" name="Google Shape;276;p5">
            <a:extLst>
              <a:ext uri="{FF2B5EF4-FFF2-40B4-BE49-F238E27FC236}">
                <a16:creationId xmlns:a16="http://schemas.microsoft.com/office/drawing/2014/main" id="{9B15356F-F3FB-7806-10EC-7F74AF64D9B8}"/>
              </a:ext>
            </a:extLst>
          </p:cNvPr>
          <p:cNvSpPr txBox="1"/>
          <p:nvPr/>
        </p:nvSpPr>
        <p:spPr>
          <a:xfrm>
            <a:off x="916809" y="2322342"/>
            <a:ext cx="10382494" cy="200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Достижения современных российских исследователей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15" name="Google Shape;278;p5">
            <a:extLst>
              <a:ext uri="{FF2B5EF4-FFF2-40B4-BE49-F238E27FC236}">
                <a16:creationId xmlns:a16="http://schemas.microsoft.com/office/drawing/2014/main" id="{F2E78109-4EF1-6F16-D9F2-C5220DBCCF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-15466" b="6969"/>
          <a:stretch/>
        </p:blipFill>
        <p:spPr>
          <a:xfrm>
            <a:off x="290361" y="247454"/>
            <a:ext cx="2269959" cy="73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232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">
            <a:extLst>
              <a:ext uri="{FF2B5EF4-FFF2-40B4-BE49-F238E27FC236}">
                <a16:creationId xmlns:a16="http://schemas.microsoft.com/office/drawing/2014/main" id="{CB0D9344-245D-53D3-C183-460C46E98337}"/>
              </a:ext>
            </a:extLst>
          </p:cNvPr>
          <p:cNvSpPr/>
          <p:nvPr/>
        </p:nvSpPr>
        <p:spPr>
          <a:xfrm rot="5400000" flipH="1">
            <a:off x="1930773" y="3058215"/>
            <a:ext cx="214828" cy="147944"/>
          </a:xfrm>
          <a:prstGeom prst="roundRect">
            <a:avLst>
              <a:gd name="adj" fmla="val 3296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2;p2">
            <a:extLst>
              <a:ext uri="{FF2B5EF4-FFF2-40B4-BE49-F238E27FC236}">
                <a16:creationId xmlns:a16="http://schemas.microsoft.com/office/drawing/2014/main" id="{055943D5-A718-E8BF-2B83-20BEEEB88037}"/>
              </a:ext>
            </a:extLst>
          </p:cNvPr>
          <p:cNvSpPr/>
          <p:nvPr/>
        </p:nvSpPr>
        <p:spPr>
          <a:xfrm rot="5400000" flipH="1">
            <a:off x="1223784" y="3818463"/>
            <a:ext cx="240562" cy="147945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99;p2">
            <a:extLst>
              <a:ext uri="{FF2B5EF4-FFF2-40B4-BE49-F238E27FC236}">
                <a16:creationId xmlns:a16="http://schemas.microsoft.com/office/drawing/2014/main" id="{29F52435-61CC-AFB2-B21B-DFE077AE4049}"/>
              </a:ext>
            </a:extLst>
          </p:cNvPr>
          <p:cNvSpPr/>
          <p:nvPr/>
        </p:nvSpPr>
        <p:spPr>
          <a:xfrm rot="5400000">
            <a:off x="2623521" y="-2662067"/>
            <a:ext cx="6920846" cy="12216113"/>
          </a:xfrm>
          <a:prstGeom prst="roundRect">
            <a:avLst>
              <a:gd name="adj" fmla="val 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94;p2">
            <a:extLst>
              <a:ext uri="{FF2B5EF4-FFF2-40B4-BE49-F238E27FC236}">
                <a16:creationId xmlns:a16="http://schemas.microsoft.com/office/drawing/2014/main" id="{65961230-29A6-3FE1-17C5-32547D56AB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4453" y="-1450313"/>
            <a:ext cx="5304836" cy="40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2">
            <a:extLst>
              <a:ext uri="{FF2B5EF4-FFF2-40B4-BE49-F238E27FC236}">
                <a16:creationId xmlns:a16="http://schemas.microsoft.com/office/drawing/2014/main" id="{87D37E2B-2521-A0F9-F82F-695730211A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6320" y="4751488"/>
            <a:ext cx="4391339" cy="39299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5A72B3B6-6D0A-72A1-6100-788E228B5865}"/>
              </a:ext>
            </a:extLst>
          </p:cNvPr>
          <p:cNvSpPr/>
          <p:nvPr/>
        </p:nvSpPr>
        <p:spPr>
          <a:xfrm>
            <a:off x="-48568" y="-14434"/>
            <a:ext cx="12216112" cy="6920847"/>
          </a:xfrm>
          <a:prstGeom prst="rect">
            <a:avLst/>
          </a:prstGeom>
          <a:gradFill>
            <a:gsLst>
              <a:gs pos="0">
                <a:srgbClr val="0E3A70">
                  <a:alpha val="97000"/>
                </a:srgbClr>
              </a:gs>
              <a:gs pos="61000">
                <a:srgbClr val="1C70D6">
                  <a:alpha val="73000"/>
                </a:srgbClr>
              </a:gs>
              <a:gs pos="100000">
                <a:srgbClr val="134E95">
                  <a:alpha val="7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197;p2">
            <a:extLst>
              <a:ext uri="{FF2B5EF4-FFF2-40B4-BE49-F238E27FC236}">
                <a16:creationId xmlns:a16="http://schemas.microsoft.com/office/drawing/2014/main" id="{5BDF4CF2-D766-9C8F-54D0-B699493DA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" r="-60106" b="5566"/>
          <a:stretch/>
        </p:blipFill>
        <p:spPr>
          <a:xfrm>
            <a:off x="-24113" y="176617"/>
            <a:ext cx="5091952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93C2D1-0DFC-E456-02DE-DF3178E560C1}"/>
              </a:ext>
            </a:extLst>
          </p:cNvPr>
          <p:cNvSpPr txBox="1"/>
          <p:nvPr/>
        </p:nvSpPr>
        <p:spPr>
          <a:xfrm>
            <a:off x="440985" y="2307385"/>
            <a:ext cx="657617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Спасибо за внимание!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Будем рады видеть вас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на мероприятиях Российского общества «Знание»!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1" name="Google Shape;179;p1">
            <a:extLst>
              <a:ext uri="{FF2B5EF4-FFF2-40B4-BE49-F238E27FC236}">
                <a16:creationId xmlns:a16="http://schemas.microsoft.com/office/drawing/2014/main" id="{42866BF8-004B-AEFA-8C5E-538A8E11791C}"/>
              </a:ext>
            </a:extLst>
          </p:cNvPr>
          <p:cNvSpPr/>
          <p:nvPr/>
        </p:nvSpPr>
        <p:spPr>
          <a:xfrm flipV="1">
            <a:off x="440985" y="3066375"/>
            <a:ext cx="3479374" cy="45719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93;p2">
            <a:extLst>
              <a:ext uri="{FF2B5EF4-FFF2-40B4-BE49-F238E27FC236}">
                <a16:creationId xmlns:a16="http://schemas.microsoft.com/office/drawing/2014/main" id="{2B4C4BD4-56DF-C497-63EA-DBC747C6FD72}"/>
              </a:ext>
            </a:extLst>
          </p:cNvPr>
          <p:cNvSpPr/>
          <p:nvPr/>
        </p:nvSpPr>
        <p:spPr>
          <a:xfrm>
            <a:off x="13133152" y="6477000"/>
            <a:ext cx="1852275" cy="9233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Рисунок 11" descr="Изображение выглядит как шаблон, искусство, Графика, Симметрия&#10;&#10;Автоматически созданное описание">
            <a:extLst>
              <a:ext uri="{FF2B5EF4-FFF2-40B4-BE49-F238E27FC236}">
                <a16:creationId xmlns:a16="http://schemas.microsoft.com/office/drawing/2014/main" id="{4E34F7AF-D86F-F84C-BB08-13B30111A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35" y="2091701"/>
            <a:ext cx="2659787" cy="265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1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4;p6">
            <a:extLst>
              <a:ext uri="{FF2B5EF4-FFF2-40B4-BE49-F238E27FC236}">
                <a16:creationId xmlns:a16="http://schemas.microsoft.com/office/drawing/2014/main" id="{C2AD243C-820F-2DD6-BC9F-7C04BDEBD2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34" y="3657600"/>
            <a:ext cx="595810" cy="577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5;p6">
            <a:extLst>
              <a:ext uri="{FF2B5EF4-FFF2-40B4-BE49-F238E27FC236}">
                <a16:creationId xmlns:a16="http://schemas.microsoft.com/office/drawing/2014/main" id="{9EE861CF-EBA2-4EA7-34A6-C45EE3ABB946}"/>
              </a:ext>
            </a:extLst>
          </p:cNvPr>
          <p:cNvSpPr/>
          <p:nvPr/>
        </p:nvSpPr>
        <p:spPr>
          <a:xfrm>
            <a:off x="-7730844" y="-3923710"/>
            <a:ext cx="58163499" cy="2727659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286;p6">
            <a:extLst>
              <a:ext uri="{FF2B5EF4-FFF2-40B4-BE49-F238E27FC236}">
                <a16:creationId xmlns:a16="http://schemas.microsoft.com/office/drawing/2014/main" id="{F412D4F3-8D10-EC13-02FC-6AF75918F3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0080" t="7374" r="50683" b="70837"/>
          <a:stretch/>
        </p:blipFill>
        <p:spPr>
          <a:xfrm>
            <a:off x="10193236" y="2017937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7;p6">
            <a:extLst>
              <a:ext uri="{FF2B5EF4-FFF2-40B4-BE49-F238E27FC236}">
                <a16:creationId xmlns:a16="http://schemas.microsoft.com/office/drawing/2014/main" id="{31D38A64-F252-2278-3E8A-846A902592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4526" t="7284" r="26238" b="70929"/>
          <a:stretch/>
        </p:blipFill>
        <p:spPr>
          <a:xfrm rot="1351039">
            <a:off x="2524236" y="762885"/>
            <a:ext cx="723605" cy="67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8;p6">
            <a:extLst>
              <a:ext uri="{FF2B5EF4-FFF2-40B4-BE49-F238E27FC236}">
                <a16:creationId xmlns:a16="http://schemas.microsoft.com/office/drawing/2014/main" id="{070BDC3A-7DEB-DAF9-1B5B-17367DDBA0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595" t="28212" r="28169" b="50000"/>
          <a:stretch/>
        </p:blipFill>
        <p:spPr>
          <a:xfrm rot="5400000">
            <a:off x="9509268" y="481938"/>
            <a:ext cx="625327" cy="58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0;p6">
            <a:extLst>
              <a:ext uri="{FF2B5EF4-FFF2-40B4-BE49-F238E27FC236}">
                <a16:creationId xmlns:a16="http://schemas.microsoft.com/office/drawing/2014/main" id="{BD460EE0-FA40-4E43-E65E-410EC00213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413" t="72433" r="72351" b="5780"/>
          <a:stretch/>
        </p:blipFill>
        <p:spPr>
          <a:xfrm>
            <a:off x="270923" y="1387408"/>
            <a:ext cx="371614" cy="34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1;p6">
            <a:extLst>
              <a:ext uri="{FF2B5EF4-FFF2-40B4-BE49-F238E27FC236}">
                <a16:creationId xmlns:a16="http://schemas.microsoft.com/office/drawing/2014/main" id="{245B2D5E-0F4B-4E0C-0BD4-9C75A53F86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516" t="72524" r="52248" b="5688"/>
          <a:stretch/>
        </p:blipFill>
        <p:spPr>
          <a:xfrm rot="20557697">
            <a:off x="830151" y="5694741"/>
            <a:ext cx="699232" cy="65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2;p6">
            <a:extLst>
              <a:ext uri="{FF2B5EF4-FFF2-40B4-BE49-F238E27FC236}">
                <a16:creationId xmlns:a16="http://schemas.microsoft.com/office/drawing/2014/main" id="{6CCC5CE6-51BB-3BC0-7C9F-7BB9EC4A5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472" t="71643" r="8292" b="6569"/>
          <a:stretch/>
        </p:blipFill>
        <p:spPr>
          <a:xfrm>
            <a:off x="11548354" y="1599049"/>
            <a:ext cx="367225" cy="342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3;p6">
            <a:extLst>
              <a:ext uri="{FF2B5EF4-FFF2-40B4-BE49-F238E27FC236}">
                <a16:creationId xmlns:a16="http://schemas.microsoft.com/office/drawing/2014/main" id="{8E9B037E-FB6E-2072-4E01-22EBF6ACD685}"/>
              </a:ext>
            </a:extLst>
          </p:cNvPr>
          <p:cNvSpPr/>
          <p:nvPr/>
        </p:nvSpPr>
        <p:spPr>
          <a:xfrm>
            <a:off x="0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2" name="Google Shape;294;p6">
            <a:extLst>
              <a:ext uri="{FF2B5EF4-FFF2-40B4-BE49-F238E27FC236}">
                <a16:creationId xmlns:a16="http://schemas.microsoft.com/office/drawing/2014/main" id="{5B915BB2-ADCD-AE36-46A0-F6E08E5229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637" y="2282139"/>
            <a:ext cx="3346383" cy="29602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95;p6">
            <a:extLst>
              <a:ext uri="{FF2B5EF4-FFF2-40B4-BE49-F238E27FC236}">
                <a16:creationId xmlns:a16="http://schemas.microsoft.com/office/drawing/2014/main" id="{B033D750-D807-43E8-5376-CB518C9D87B4}"/>
              </a:ext>
            </a:extLst>
          </p:cNvPr>
          <p:cNvSpPr/>
          <p:nvPr/>
        </p:nvSpPr>
        <p:spPr>
          <a:xfrm rot="5400000">
            <a:off x="4766512" y="-83627"/>
            <a:ext cx="4696297" cy="7207696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296;p6">
            <a:extLst>
              <a:ext uri="{FF2B5EF4-FFF2-40B4-BE49-F238E27FC236}">
                <a16:creationId xmlns:a16="http://schemas.microsoft.com/office/drawing/2014/main" id="{6F38A0A8-7220-6623-F629-48CFF4590EE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97;p6">
            <a:extLst>
              <a:ext uri="{FF2B5EF4-FFF2-40B4-BE49-F238E27FC236}">
                <a16:creationId xmlns:a16="http://schemas.microsoft.com/office/drawing/2014/main" id="{7191C80D-C84E-6B86-8C23-853FEC75D0DE}"/>
              </a:ext>
            </a:extLst>
          </p:cNvPr>
          <p:cNvSpPr txBox="1"/>
          <p:nvPr/>
        </p:nvSpPr>
        <p:spPr>
          <a:xfrm>
            <a:off x="1160409" y="127392"/>
            <a:ext cx="57255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Гипотеза Пуанкаре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6" name="Google Shape;298;p6">
            <a:extLst>
              <a:ext uri="{FF2B5EF4-FFF2-40B4-BE49-F238E27FC236}">
                <a16:creationId xmlns:a16="http://schemas.microsoft.com/office/drawing/2014/main" id="{274BD216-2BD2-3656-CF97-C4CAC3A55D1B}"/>
              </a:ext>
            </a:extLst>
          </p:cNvPr>
          <p:cNvSpPr txBox="1"/>
          <p:nvPr/>
        </p:nvSpPr>
        <p:spPr>
          <a:xfrm>
            <a:off x="3796430" y="1289734"/>
            <a:ext cx="611124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Одна из семи задач тысячелетия</a:t>
            </a:r>
            <a:endParaRPr sz="270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17" name="Google Shape;299;p6">
            <a:extLst>
              <a:ext uri="{FF2B5EF4-FFF2-40B4-BE49-F238E27FC236}">
                <a16:creationId xmlns:a16="http://schemas.microsoft.com/office/drawing/2014/main" id="{4CB4ED80-8C20-6498-C407-D24F53B3E5D8}"/>
              </a:ext>
            </a:extLst>
          </p:cNvPr>
          <p:cNvSpPr txBox="1"/>
          <p:nvPr/>
        </p:nvSpPr>
        <p:spPr>
          <a:xfrm>
            <a:off x="3779101" y="2095345"/>
            <a:ext cx="6939300" cy="347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1904 год — сформулирована французским математиком Анри Пуанкаре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◊"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2002 год — доказана </a:t>
            </a:r>
            <a:r>
              <a:rPr lang="ru-RU" sz="2000" b="1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российским математиком Григорием Перельманом </a:t>
            </a:r>
            <a:endParaRPr sz="2400" b="1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ru-RU" sz="300" dirty="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Это единственная решенная </a:t>
            </a: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задача тысячелетия. </a:t>
            </a: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Перельман отказался </a:t>
            </a: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от всех наград </a:t>
            </a: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и по-прежнему живет </a:t>
            </a: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 Санкт-Петербурге.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8" name="Google Shape;300;p6">
            <a:extLst>
              <a:ext uri="{FF2B5EF4-FFF2-40B4-BE49-F238E27FC236}">
                <a16:creationId xmlns:a16="http://schemas.microsoft.com/office/drawing/2014/main" id="{80BF4D71-AF6A-A3D0-0023-55B934939E2E}"/>
              </a:ext>
            </a:extLst>
          </p:cNvPr>
          <p:cNvSpPr/>
          <p:nvPr/>
        </p:nvSpPr>
        <p:spPr>
          <a:xfrm>
            <a:off x="1563715" y="2696397"/>
            <a:ext cx="966231" cy="966265"/>
          </a:xfrm>
          <a:custGeom>
            <a:avLst/>
            <a:gdLst/>
            <a:ahLst/>
            <a:cxnLst/>
            <a:rect l="l" t="t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" name="Google Shape;301;p6">
            <a:extLst>
              <a:ext uri="{FF2B5EF4-FFF2-40B4-BE49-F238E27FC236}">
                <a16:creationId xmlns:a16="http://schemas.microsoft.com/office/drawing/2014/main" id="{BFA0B320-8364-8E8E-6DD1-677ED33136C4}"/>
              </a:ext>
            </a:extLst>
          </p:cNvPr>
          <p:cNvSpPr txBox="1"/>
          <p:nvPr/>
        </p:nvSpPr>
        <p:spPr>
          <a:xfrm>
            <a:off x="427217" y="1838363"/>
            <a:ext cx="24425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Санкт-Петербург</a:t>
            </a:r>
            <a:endParaRPr sz="180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pic>
        <p:nvPicPr>
          <p:cNvPr id="21" name="Google Shape;303;p6">
            <a:extLst>
              <a:ext uri="{FF2B5EF4-FFF2-40B4-BE49-F238E27FC236}">
                <a16:creationId xmlns:a16="http://schemas.microsoft.com/office/drawing/2014/main" id="{0B6A5621-94B0-E17B-11B0-8B45A0BE51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67" t="7283" r="70197" b="70930"/>
          <a:stretch/>
        </p:blipFill>
        <p:spPr>
          <a:xfrm rot="17884618">
            <a:off x="9938136" y="791329"/>
            <a:ext cx="956836" cy="89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Изображение выглядит как зарисовка, рисунок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C0EE77A-8FF8-7F37-C4DB-9CEA310AE7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t="6584" r="17046" b="9772"/>
          <a:stretch/>
        </p:blipFill>
        <p:spPr>
          <a:xfrm>
            <a:off x="7495112" y="3657600"/>
            <a:ext cx="3919890" cy="264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82346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9;p7">
            <a:extLst>
              <a:ext uri="{FF2B5EF4-FFF2-40B4-BE49-F238E27FC236}">
                <a16:creationId xmlns:a16="http://schemas.microsoft.com/office/drawing/2014/main" id="{98C78B02-77D3-339C-B7F6-295171BE7F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34" y="3657600"/>
            <a:ext cx="595810" cy="577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0;p7">
            <a:extLst>
              <a:ext uri="{FF2B5EF4-FFF2-40B4-BE49-F238E27FC236}">
                <a16:creationId xmlns:a16="http://schemas.microsoft.com/office/drawing/2014/main" id="{AAE7D1ED-D9BC-B0A1-1252-A1C83EBDDD19}"/>
              </a:ext>
            </a:extLst>
          </p:cNvPr>
          <p:cNvSpPr/>
          <p:nvPr/>
        </p:nvSpPr>
        <p:spPr>
          <a:xfrm>
            <a:off x="-12031396" y="-14623655"/>
            <a:ext cx="94684768" cy="444037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1;p7">
            <a:extLst>
              <a:ext uri="{FF2B5EF4-FFF2-40B4-BE49-F238E27FC236}">
                <a16:creationId xmlns:a16="http://schemas.microsoft.com/office/drawing/2014/main" id="{7792B0DB-964E-E698-465A-C01C1BDBE2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0080" t="7374" r="50683" b="70837"/>
          <a:stretch/>
        </p:blipFill>
        <p:spPr>
          <a:xfrm>
            <a:off x="9088352" y="5539018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12;p7">
            <a:extLst>
              <a:ext uri="{FF2B5EF4-FFF2-40B4-BE49-F238E27FC236}">
                <a16:creationId xmlns:a16="http://schemas.microsoft.com/office/drawing/2014/main" id="{2EC785E0-0FD0-BBE5-0802-BE2BABA33E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595" t="28212" r="28169" b="50000"/>
          <a:stretch/>
        </p:blipFill>
        <p:spPr>
          <a:xfrm rot="5400000">
            <a:off x="6080022" y="933438"/>
            <a:ext cx="478541" cy="44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13;p7">
            <a:extLst>
              <a:ext uri="{FF2B5EF4-FFF2-40B4-BE49-F238E27FC236}">
                <a16:creationId xmlns:a16="http://schemas.microsoft.com/office/drawing/2014/main" id="{8027604B-1742-9854-E27D-B6C621D060F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413" t="72433" r="72351" b="5780"/>
          <a:stretch/>
        </p:blipFill>
        <p:spPr>
          <a:xfrm>
            <a:off x="5341852" y="741301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4;p7">
            <a:extLst>
              <a:ext uri="{FF2B5EF4-FFF2-40B4-BE49-F238E27FC236}">
                <a16:creationId xmlns:a16="http://schemas.microsoft.com/office/drawing/2014/main" id="{4CBBBA53-A435-7D56-B10D-DBE2F30FF7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516" t="72524" r="52248" b="5688"/>
          <a:stretch/>
        </p:blipFill>
        <p:spPr>
          <a:xfrm rot="20557697">
            <a:off x="2769553" y="5094821"/>
            <a:ext cx="1187411" cy="110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5;p7">
            <a:extLst>
              <a:ext uri="{FF2B5EF4-FFF2-40B4-BE49-F238E27FC236}">
                <a16:creationId xmlns:a16="http://schemas.microsoft.com/office/drawing/2014/main" id="{1A16BAAA-A4C5-4190-1438-A86DD742DA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472" t="71643" r="8292" b="6569"/>
          <a:stretch/>
        </p:blipFill>
        <p:spPr>
          <a:xfrm>
            <a:off x="10884081" y="1839731"/>
            <a:ext cx="367225" cy="34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6;p7">
            <a:extLst>
              <a:ext uri="{FF2B5EF4-FFF2-40B4-BE49-F238E27FC236}">
                <a16:creationId xmlns:a16="http://schemas.microsoft.com/office/drawing/2014/main" id="{26E64B29-42ED-B417-A0C8-3CAF874A25F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67" t="7283" r="70197" b="70930"/>
          <a:stretch/>
        </p:blipFill>
        <p:spPr>
          <a:xfrm rot="17884618">
            <a:off x="-319823" y="1706798"/>
            <a:ext cx="956836" cy="8929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17;p7">
            <a:extLst>
              <a:ext uri="{FF2B5EF4-FFF2-40B4-BE49-F238E27FC236}">
                <a16:creationId xmlns:a16="http://schemas.microsoft.com/office/drawing/2014/main" id="{7C9D77E1-D0FF-BC17-6AE8-CFBDFACD6C46}"/>
              </a:ext>
            </a:extLst>
          </p:cNvPr>
          <p:cNvSpPr/>
          <p:nvPr/>
        </p:nvSpPr>
        <p:spPr>
          <a:xfrm>
            <a:off x="-2616" y="0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" name="Google Shape;318;p7">
            <a:extLst>
              <a:ext uri="{FF2B5EF4-FFF2-40B4-BE49-F238E27FC236}">
                <a16:creationId xmlns:a16="http://schemas.microsoft.com/office/drawing/2014/main" id="{A032673B-2385-25B3-273D-CE069FE86D60}"/>
              </a:ext>
            </a:extLst>
          </p:cNvPr>
          <p:cNvSpPr/>
          <p:nvPr/>
        </p:nvSpPr>
        <p:spPr>
          <a:xfrm rot="5400000">
            <a:off x="6806829" y="-1592822"/>
            <a:ext cx="1556293" cy="7670816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319;p7">
            <a:extLst>
              <a:ext uri="{FF2B5EF4-FFF2-40B4-BE49-F238E27FC236}">
                <a16:creationId xmlns:a16="http://schemas.microsoft.com/office/drawing/2014/main" id="{20625826-77A9-2AF1-526A-384699360C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487" y="1507813"/>
            <a:ext cx="3492607" cy="427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0;p7">
            <a:extLst>
              <a:ext uri="{FF2B5EF4-FFF2-40B4-BE49-F238E27FC236}">
                <a16:creationId xmlns:a16="http://schemas.microsoft.com/office/drawing/2014/main" id="{021856D1-1CAE-A966-7F15-D85A8070BD2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1;p7">
            <a:extLst>
              <a:ext uri="{FF2B5EF4-FFF2-40B4-BE49-F238E27FC236}">
                <a16:creationId xmlns:a16="http://schemas.microsoft.com/office/drawing/2014/main" id="{CDB1E997-CD1C-4CDE-7FC3-646DE38C7F3A}"/>
              </a:ext>
            </a:extLst>
          </p:cNvPr>
          <p:cNvSpPr txBox="1"/>
          <p:nvPr/>
        </p:nvSpPr>
        <p:spPr>
          <a:xfrm>
            <a:off x="1160409" y="127392"/>
            <a:ext cx="92799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Новые элементы таблицы Менделеева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5" name="Google Shape;322;p7">
            <a:extLst>
              <a:ext uri="{FF2B5EF4-FFF2-40B4-BE49-F238E27FC236}">
                <a16:creationId xmlns:a16="http://schemas.microsoft.com/office/drawing/2014/main" id="{06171FEB-2F87-EEDC-8E33-67FCC475E655}"/>
              </a:ext>
            </a:extLst>
          </p:cNvPr>
          <p:cNvSpPr/>
          <p:nvPr/>
        </p:nvSpPr>
        <p:spPr>
          <a:xfrm>
            <a:off x="1321655" y="3312254"/>
            <a:ext cx="1146270" cy="1146310"/>
          </a:xfrm>
          <a:custGeom>
            <a:avLst/>
            <a:gdLst/>
            <a:ahLst/>
            <a:cxnLst/>
            <a:rect l="l" t="t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Google Shape;323;p7">
            <a:extLst>
              <a:ext uri="{FF2B5EF4-FFF2-40B4-BE49-F238E27FC236}">
                <a16:creationId xmlns:a16="http://schemas.microsoft.com/office/drawing/2014/main" id="{7D0E9A66-3D7A-E62B-12C6-4180F6452DD8}"/>
              </a:ext>
            </a:extLst>
          </p:cNvPr>
          <p:cNvSpPr txBox="1"/>
          <p:nvPr/>
        </p:nvSpPr>
        <p:spPr>
          <a:xfrm>
            <a:off x="835203" y="2474814"/>
            <a:ext cx="32085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Дубна,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Объединенный институт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ядерных исследований</a:t>
            </a:r>
            <a:endParaRPr sz="1200">
              <a:solidFill>
                <a:schemeClr val="dk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pic>
        <p:nvPicPr>
          <p:cNvPr id="17" name="Google Shape;324;p7">
            <a:extLst>
              <a:ext uri="{FF2B5EF4-FFF2-40B4-BE49-F238E27FC236}">
                <a16:creationId xmlns:a16="http://schemas.microsoft.com/office/drawing/2014/main" id="{C1C30D11-0E25-A998-A59C-9187FA9BAD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59187" y="3885409"/>
            <a:ext cx="1102812" cy="1532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25;p7">
            <a:extLst>
              <a:ext uri="{FF2B5EF4-FFF2-40B4-BE49-F238E27FC236}">
                <a16:creationId xmlns:a16="http://schemas.microsoft.com/office/drawing/2014/main" id="{498EDD3B-51A5-177B-8C48-D7EC455A8B3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7585" y="3604966"/>
            <a:ext cx="1107369" cy="153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26;p7">
            <a:extLst>
              <a:ext uri="{FF2B5EF4-FFF2-40B4-BE49-F238E27FC236}">
                <a16:creationId xmlns:a16="http://schemas.microsoft.com/office/drawing/2014/main" id="{AAE9640E-56DE-C39A-0BDA-5B7CC636EAB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83541" y="3885409"/>
            <a:ext cx="1102812" cy="153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27;p7">
            <a:extLst>
              <a:ext uri="{FF2B5EF4-FFF2-40B4-BE49-F238E27FC236}">
                <a16:creationId xmlns:a16="http://schemas.microsoft.com/office/drawing/2014/main" id="{026656BB-2B9C-43DB-1EE5-A31A7FAB940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35501" y="3560709"/>
            <a:ext cx="1119250" cy="156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28;p7">
            <a:extLst>
              <a:ext uri="{FF2B5EF4-FFF2-40B4-BE49-F238E27FC236}">
                <a16:creationId xmlns:a16="http://schemas.microsoft.com/office/drawing/2014/main" id="{D836800A-FCB7-F0BF-CA9C-DFA08796385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40575" y="3862327"/>
            <a:ext cx="1119251" cy="15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29;p7">
            <a:extLst>
              <a:ext uri="{FF2B5EF4-FFF2-40B4-BE49-F238E27FC236}">
                <a16:creationId xmlns:a16="http://schemas.microsoft.com/office/drawing/2014/main" id="{F295C1DD-5597-6A67-CD52-8EDFFDCB361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99711" y="3560709"/>
            <a:ext cx="1119251" cy="155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30;p7">
            <a:extLst>
              <a:ext uri="{FF2B5EF4-FFF2-40B4-BE49-F238E27FC236}">
                <a16:creationId xmlns:a16="http://schemas.microsoft.com/office/drawing/2014/main" id="{94D35277-E5EC-5F5B-1EB4-8CE508B16F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4526" t="7284" r="26238" b="70929"/>
          <a:stretch/>
        </p:blipFill>
        <p:spPr>
          <a:xfrm rot="1351039">
            <a:off x="10453883" y="1258239"/>
            <a:ext cx="1200367" cy="112021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31;p7">
            <a:extLst>
              <a:ext uri="{FF2B5EF4-FFF2-40B4-BE49-F238E27FC236}">
                <a16:creationId xmlns:a16="http://schemas.microsoft.com/office/drawing/2014/main" id="{74C132D3-7161-C368-469D-24CFD6D1592E}"/>
              </a:ext>
            </a:extLst>
          </p:cNvPr>
          <p:cNvSpPr txBox="1"/>
          <p:nvPr/>
        </p:nvSpPr>
        <p:spPr>
          <a:xfrm>
            <a:off x="4152177" y="1824523"/>
            <a:ext cx="6394000" cy="83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C 2000 года российские ученые открыли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6 самых тяжелых химических элементов </a:t>
            </a:r>
            <a:endParaRPr sz="20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73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7;p8">
            <a:extLst>
              <a:ext uri="{FF2B5EF4-FFF2-40B4-BE49-F238E27FC236}">
                <a16:creationId xmlns:a16="http://schemas.microsoft.com/office/drawing/2014/main" id="{3EF1BD16-AAFB-BD1B-292F-65C07F036D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867" y="1964664"/>
            <a:ext cx="595810" cy="577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38;p8">
            <a:extLst>
              <a:ext uri="{FF2B5EF4-FFF2-40B4-BE49-F238E27FC236}">
                <a16:creationId xmlns:a16="http://schemas.microsoft.com/office/drawing/2014/main" id="{5BA461B8-EC8A-824C-1EC1-49328A917830}"/>
              </a:ext>
            </a:extLst>
          </p:cNvPr>
          <p:cNvSpPr/>
          <p:nvPr/>
        </p:nvSpPr>
        <p:spPr>
          <a:xfrm>
            <a:off x="-13220116" y="-24499175"/>
            <a:ext cx="94684768" cy="444037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39;p8">
            <a:extLst>
              <a:ext uri="{FF2B5EF4-FFF2-40B4-BE49-F238E27FC236}">
                <a16:creationId xmlns:a16="http://schemas.microsoft.com/office/drawing/2014/main" id="{1821E76E-D3BE-8A6F-EA9E-4269A92BE2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0080" t="7374" r="50683" b="70837"/>
          <a:stretch/>
        </p:blipFill>
        <p:spPr>
          <a:xfrm>
            <a:off x="9088352" y="5539018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40;p8">
            <a:extLst>
              <a:ext uri="{FF2B5EF4-FFF2-40B4-BE49-F238E27FC236}">
                <a16:creationId xmlns:a16="http://schemas.microsoft.com/office/drawing/2014/main" id="{5CC407AA-E415-7149-E1E9-AAD215046A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595" t="28212" r="28169" b="50000"/>
          <a:stretch/>
        </p:blipFill>
        <p:spPr>
          <a:xfrm rot="5400000">
            <a:off x="6080022" y="933438"/>
            <a:ext cx="478541" cy="44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1;p8">
            <a:extLst>
              <a:ext uri="{FF2B5EF4-FFF2-40B4-BE49-F238E27FC236}">
                <a16:creationId xmlns:a16="http://schemas.microsoft.com/office/drawing/2014/main" id="{002E3FAA-C833-595A-0B1C-FC650216F5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413" t="72433" r="72351" b="5780"/>
          <a:stretch/>
        </p:blipFill>
        <p:spPr>
          <a:xfrm>
            <a:off x="5341852" y="741301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2;p8">
            <a:extLst>
              <a:ext uri="{FF2B5EF4-FFF2-40B4-BE49-F238E27FC236}">
                <a16:creationId xmlns:a16="http://schemas.microsoft.com/office/drawing/2014/main" id="{AE970E6F-4A2A-C47D-3738-E0270E9183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516" t="72524" r="52248" b="5688"/>
          <a:stretch/>
        </p:blipFill>
        <p:spPr>
          <a:xfrm rot="20557697">
            <a:off x="377591" y="4886908"/>
            <a:ext cx="713242" cy="66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43;p8">
            <a:extLst>
              <a:ext uri="{FF2B5EF4-FFF2-40B4-BE49-F238E27FC236}">
                <a16:creationId xmlns:a16="http://schemas.microsoft.com/office/drawing/2014/main" id="{5ADEFC3E-91BB-01F3-57E4-783A2A1366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67" t="7283" r="70197" b="70930"/>
          <a:stretch/>
        </p:blipFill>
        <p:spPr>
          <a:xfrm rot="17884618">
            <a:off x="1222893" y="5543606"/>
            <a:ext cx="543050" cy="506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4;p8">
            <a:extLst>
              <a:ext uri="{FF2B5EF4-FFF2-40B4-BE49-F238E27FC236}">
                <a16:creationId xmlns:a16="http://schemas.microsoft.com/office/drawing/2014/main" id="{FFFE0FAD-A2D4-19C5-EAA0-1754D5BAFF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4526" t="7284" r="26238" b="70929"/>
          <a:stretch/>
        </p:blipFill>
        <p:spPr>
          <a:xfrm rot="9074850">
            <a:off x="157560" y="5877744"/>
            <a:ext cx="964465" cy="9000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45;p8">
            <a:extLst>
              <a:ext uri="{FF2B5EF4-FFF2-40B4-BE49-F238E27FC236}">
                <a16:creationId xmlns:a16="http://schemas.microsoft.com/office/drawing/2014/main" id="{C2750FF1-D285-0AB8-721A-B79134FC7417}"/>
              </a:ext>
            </a:extLst>
          </p:cNvPr>
          <p:cNvSpPr/>
          <p:nvPr/>
        </p:nvSpPr>
        <p:spPr>
          <a:xfrm>
            <a:off x="0" y="-62847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" name="Google Shape;346;p8">
            <a:extLst>
              <a:ext uri="{FF2B5EF4-FFF2-40B4-BE49-F238E27FC236}">
                <a16:creationId xmlns:a16="http://schemas.microsoft.com/office/drawing/2014/main" id="{F5B9C787-35F5-3A71-4FBE-1DBAA3834F92}"/>
              </a:ext>
            </a:extLst>
          </p:cNvPr>
          <p:cNvSpPr/>
          <p:nvPr/>
        </p:nvSpPr>
        <p:spPr>
          <a:xfrm rot="5400000">
            <a:off x="6708623" y="-1712385"/>
            <a:ext cx="1485722" cy="8227848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347;p8">
            <a:extLst>
              <a:ext uri="{FF2B5EF4-FFF2-40B4-BE49-F238E27FC236}">
                <a16:creationId xmlns:a16="http://schemas.microsoft.com/office/drawing/2014/main" id="{8879219D-440C-BAE1-BE53-701E20CE52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636289" y="4040194"/>
            <a:ext cx="1446395" cy="176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48;p8">
            <a:extLst>
              <a:ext uri="{FF2B5EF4-FFF2-40B4-BE49-F238E27FC236}">
                <a16:creationId xmlns:a16="http://schemas.microsoft.com/office/drawing/2014/main" id="{202C036F-6647-9A44-614A-CB23BCADA52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49;p8">
            <a:extLst>
              <a:ext uri="{FF2B5EF4-FFF2-40B4-BE49-F238E27FC236}">
                <a16:creationId xmlns:a16="http://schemas.microsoft.com/office/drawing/2014/main" id="{DB065571-5C00-AFEF-CE2C-CB1AE20355D2}"/>
              </a:ext>
            </a:extLst>
          </p:cNvPr>
          <p:cNvSpPr txBox="1"/>
          <p:nvPr/>
        </p:nvSpPr>
        <p:spPr>
          <a:xfrm>
            <a:off x="1160409" y="127392"/>
            <a:ext cx="97965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Новые элементы таблицы Менделеева </a:t>
            </a:r>
            <a:endParaRPr dirty="0"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5" name="Google Shape;350;p8">
            <a:extLst>
              <a:ext uri="{FF2B5EF4-FFF2-40B4-BE49-F238E27FC236}">
                <a16:creationId xmlns:a16="http://schemas.microsoft.com/office/drawing/2014/main" id="{5A451E9F-95A1-8323-AFE0-1423D1812F2F}"/>
              </a:ext>
            </a:extLst>
          </p:cNvPr>
          <p:cNvSpPr txBox="1"/>
          <p:nvPr/>
        </p:nvSpPr>
        <p:spPr>
          <a:xfrm>
            <a:off x="-3669005" y="2817806"/>
            <a:ext cx="32085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Дубна,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Объединенный институт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ядерных исследований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351;p8">
            <a:extLst>
              <a:ext uri="{FF2B5EF4-FFF2-40B4-BE49-F238E27FC236}">
                <a16:creationId xmlns:a16="http://schemas.microsoft.com/office/drawing/2014/main" id="{0734A681-E18B-B5E3-86D2-9BBC547442D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65407" y="7345769"/>
            <a:ext cx="1102812" cy="1532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2;p8">
            <a:extLst>
              <a:ext uri="{FF2B5EF4-FFF2-40B4-BE49-F238E27FC236}">
                <a16:creationId xmlns:a16="http://schemas.microsoft.com/office/drawing/2014/main" id="{A979403A-443A-802A-E5F6-9364E814968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20383" y="7368852"/>
            <a:ext cx="1107369" cy="153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53;p8">
            <a:extLst>
              <a:ext uri="{FF2B5EF4-FFF2-40B4-BE49-F238E27FC236}">
                <a16:creationId xmlns:a16="http://schemas.microsoft.com/office/drawing/2014/main" id="{61D634C7-8272-9048-04CA-47E7AA99569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86647" y="7244283"/>
            <a:ext cx="1102812" cy="153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54;p8">
            <a:extLst>
              <a:ext uri="{FF2B5EF4-FFF2-40B4-BE49-F238E27FC236}">
                <a16:creationId xmlns:a16="http://schemas.microsoft.com/office/drawing/2014/main" id="{281A75C1-0BAA-2D56-CEA9-FCA3CF8D2B1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71085" y="7372412"/>
            <a:ext cx="1119250" cy="156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55;p8">
            <a:extLst>
              <a:ext uri="{FF2B5EF4-FFF2-40B4-BE49-F238E27FC236}">
                <a16:creationId xmlns:a16="http://schemas.microsoft.com/office/drawing/2014/main" id="{A2469556-736B-F712-BC61-274229E1AAB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92919" y="7345769"/>
            <a:ext cx="1119251" cy="1558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56;p8">
            <a:extLst>
              <a:ext uri="{FF2B5EF4-FFF2-40B4-BE49-F238E27FC236}">
                <a16:creationId xmlns:a16="http://schemas.microsoft.com/office/drawing/2014/main" id="{B8193EBE-7EA0-5136-37E5-519BCD306B6E}"/>
              </a:ext>
            </a:extLst>
          </p:cNvPr>
          <p:cNvSpPr/>
          <p:nvPr/>
        </p:nvSpPr>
        <p:spPr>
          <a:xfrm rot="5400000">
            <a:off x="6620465" y="414954"/>
            <a:ext cx="1993647" cy="7896231"/>
          </a:xfrm>
          <a:prstGeom prst="roundRect">
            <a:avLst>
              <a:gd name="adj" fmla="val 3296"/>
            </a:avLst>
          </a:prstGeom>
          <a:solidFill>
            <a:srgbClr val="0E3A7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57;p8">
            <a:extLst>
              <a:ext uri="{FF2B5EF4-FFF2-40B4-BE49-F238E27FC236}">
                <a16:creationId xmlns:a16="http://schemas.microsoft.com/office/drawing/2014/main" id="{1F669CA2-981B-B282-63B2-0C09C168CCD5}"/>
              </a:ext>
            </a:extLst>
          </p:cNvPr>
          <p:cNvSpPr txBox="1"/>
          <p:nvPr/>
        </p:nvSpPr>
        <p:spPr>
          <a:xfrm>
            <a:off x="4052927" y="3689725"/>
            <a:ext cx="1014536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Цена за грамм: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sp>
        <p:nvSpPr>
          <p:cNvPr id="23" name="Google Shape;358;p8">
            <a:extLst>
              <a:ext uri="{FF2B5EF4-FFF2-40B4-BE49-F238E27FC236}">
                <a16:creationId xmlns:a16="http://schemas.microsoft.com/office/drawing/2014/main" id="{6067C6E1-0B7A-DF42-B8EC-C74692302AF7}"/>
              </a:ext>
            </a:extLst>
          </p:cNvPr>
          <p:cNvSpPr txBox="1"/>
          <p:nvPr/>
        </p:nvSpPr>
        <p:spPr>
          <a:xfrm>
            <a:off x="4048026" y="4352902"/>
            <a:ext cx="73721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$450 000 000 000 000 000 000 000 000 000 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24" name="Google Shape;359;p8">
            <a:extLst>
              <a:ext uri="{FF2B5EF4-FFF2-40B4-BE49-F238E27FC236}">
                <a16:creationId xmlns:a16="http://schemas.microsoft.com/office/drawing/2014/main" id="{E6309DE4-04A0-E2F8-D0CF-D23D139C4139}"/>
              </a:ext>
            </a:extLst>
          </p:cNvPr>
          <p:cNvSpPr txBox="1"/>
          <p:nvPr/>
        </p:nvSpPr>
        <p:spPr>
          <a:xfrm>
            <a:off x="4014862" y="2161950"/>
            <a:ext cx="7438500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Нихоний </a:t>
            </a:r>
            <a:r>
              <a:rPr lang="ru-RU" sz="24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— самый дорогой металл во</a:t>
            </a:r>
            <a:r>
              <a:rPr lang="ru-RU" sz="24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</a:rPr>
              <a:t> </a:t>
            </a:r>
            <a:r>
              <a:rPr lang="ru-RU" sz="2400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Вселенной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pic>
        <p:nvPicPr>
          <p:cNvPr id="25" name="Google Shape;360;p8">
            <a:extLst>
              <a:ext uri="{FF2B5EF4-FFF2-40B4-BE49-F238E27FC236}">
                <a16:creationId xmlns:a16="http://schemas.microsoft.com/office/drawing/2014/main" id="{22F4C08A-6718-C22D-225F-9FB0E32ED7D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3050" y="1658678"/>
            <a:ext cx="2661833" cy="3701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87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66;p9">
            <a:extLst>
              <a:ext uri="{FF2B5EF4-FFF2-40B4-BE49-F238E27FC236}">
                <a16:creationId xmlns:a16="http://schemas.microsoft.com/office/drawing/2014/main" id="{1C67325A-6207-E92B-239E-CD4F44CD10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34" y="3657600"/>
            <a:ext cx="595810" cy="57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67;p9">
            <a:extLst>
              <a:ext uri="{FF2B5EF4-FFF2-40B4-BE49-F238E27FC236}">
                <a16:creationId xmlns:a16="http://schemas.microsoft.com/office/drawing/2014/main" id="{FE0DB72A-973F-E288-B9C8-36EE9ADCE2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9541" y="1788285"/>
            <a:ext cx="595810" cy="8284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68;p9">
            <a:extLst>
              <a:ext uri="{FF2B5EF4-FFF2-40B4-BE49-F238E27FC236}">
                <a16:creationId xmlns:a16="http://schemas.microsoft.com/office/drawing/2014/main" id="{3C79800E-B994-09B4-37AF-3AFE452D73AD}"/>
              </a:ext>
            </a:extLst>
          </p:cNvPr>
          <p:cNvSpPr/>
          <p:nvPr/>
        </p:nvSpPr>
        <p:spPr>
          <a:xfrm>
            <a:off x="-3404795" y="-4571633"/>
            <a:ext cx="34254452" cy="1606411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369;p9">
            <a:extLst>
              <a:ext uri="{FF2B5EF4-FFF2-40B4-BE49-F238E27FC236}">
                <a16:creationId xmlns:a16="http://schemas.microsoft.com/office/drawing/2014/main" id="{7BB059A4-E418-29D6-E403-C63AFE11FE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080" t="7374" r="50683" b="70837"/>
          <a:stretch/>
        </p:blipFill>
        <p:spPr>
          <a:xfrm>
            <a:off x="9088352" y="5539018"/>
            <a:ext cx="472441" cy="4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0;p9">
            <a:extLst>
              <a:ext uri="{FF2B5EF4-FFF2-40B4-BE49-F238E27FC236}">
                <a16:creationId xmlns:a16="http://schemas.microsoft.com/office/drawing/2014/main" id="{A98731F6-F8CF-2335-6E5D-3FBD09F73B8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2595" t="28212" r="28169" b="50000"/>
          <a:stretch/>
        </p:blipFill>
        <p:spPr>
          <a:xfrm rot="5400000">
            <a:off x="10112855" y="227264"/>
            <a:ext cx="478541" cy="44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1;p9">
            <a:extLst>
              <a:ext uri="{FF2B5EF4-FFF2-40B4-BE49-F238E27FC236}">
                <a16:creationId xmlns:a16="http://schemas.microsoft.com/office/drawing/2014/main" id="{259B9A1E-3E07-FF95-5007-9A8F8AB044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413" t="72433" r="72351" b="5780"/>
          <a:stretch/>
        </p:blipFill>
        <p:spPr>
          <a:xfrm rot="19505388">
            <a:off x="8583137" y="348201"/>
            <a:ext cx="716696" cy="6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2;p9">
            <a:extLst>
              <a:ext uri="{FF2B5EF4-FFF2-40B4-BE49-F238E27FC236}">
                <a16:creationId xmlns:a16="http://schemas.microsoft.com/office/drawing/2014/main" id="{002CCDC9-7492-747F-F839-F1C9E7786F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516" t="72524" r="52248" b="5688"/>
          <a:stretch/>
        </p:blipFill>
        <p:spPr>
          <a:xfrm rot="20557697">
            <a:off x="12428680" y="-857663"/>
            <a:ext cx="1187411" cy="110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3;p9">
            <a:extLst>
              <a:ext uri="{FF2B5EF4-FFF2-40B4-BE49-F238E27FC236}">
                <a16:creationId xmlns:a16="http://schemas.microsoft.com/office/drawing/2014/main" id="{CE722BDA-CCF9-E5FF-873F-50A337B308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2472" t="71643" r="8292" b="6569"/>
          <a:stretch/>
        </p:blipFill>
        <p:spPr>
          <a:xfrm>
            <a:off x="10884081" y="1839731"/>
            <a:ext cx="367225" cy="34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4;p9">
            <a:extLst>
              <a:ext uri="{FF2B5EF4-FFF2-40B4-BE49-F238E27FC236}">
                <a16:creationId xmlns:a16="http://schemas.microsoft.com/office/drawing/2014/main" id="{82DD8F40-A3AC-C9F8-79ED-1FF9D4218E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567" t="7283" r="70197" b="70930"/>
          <a:stretch/>
        </p:blipFill>
        <p:spPr>
          <a:xfrm rot="11910552">
            <a:off x="2020684" y="5988331"/>
            <a:ext cx="956836" cy="89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5;p9">
            <a:extLst>
              <a:ext uri="{FF2B5EF4-FFF2-40B4-BE49-F238E27FC236}">
                <a16:creationId xmlns:a16="http://schemas.microsoft.com/office/drawing/2014/main" id="{CE28A5A6-6A19-8904-6968-559FBE75AA8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4526" t="7284" r="26238" b="70929"/>
          <a:stretch/>
        </p:blipFill>
        <p:spPr>
          <a:xfrm rot="4490392">
            <a:off x="12705638" y="149992"/>
            <a:ext cx="461207" cy="4304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76;p9">
            <a:extLst>
              <a:ext uri="{FF2B5EF4-FFF2-40B4-BE49-F238E27FC236}">
                <a16:creationId xmlns:a16="http://schemas.microsoft.com/office/drawing/2014/main" id="{1535EDC5-4AA1-0C73-3194-BFFBCEE33B4A}"/>
              </a:ext>
            </a:extLst>
          </p:cNvPr>
          <p:cNvSpPr/>
          <p:nvPr/>
        </p:nvSpPr>
        <p:spPr>
          <a:xfrm>
            <a:off x="-12056" y="-20772"/>
            <a:ext cx="12216112" cy="6920847"/>
          </a:xfrm>
          <a:prstGeom prst="rect">
            <a:avLst/>
          </a:prstGeom>
          <a:gradFill>
            <a:gsLst>
              <a:gs pos="0">
                <a:srgbClr val="032044"/>
              </a:gs>
              <a:gs pos="38000">
                <a:srgbClr val="134E95">
                  <a:alpha val="49803"/>
                </a:srgbClr>
              </a:gs>
              <a:gs pos="100000">
                <a:srgbClr val="134E9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3" name="Google Shape;377;p9">
            <a:extLst>
              <a:ext uri="{FF2B5EF4-FFF2-40B4-BE49-F238E27FC236}">
                <a16:creationId xmlns:a16="http://schemas.microsoft.com/office/drawing/2014/main" id="{A3085D7D-409B-54C4-276B-CF28146741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636289" y="4040194"/>
            <a:ext cx="1446395" cy="176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8;p9">
            <a:extLst>
              <a:ext uri="{FF2B5EF4-FFF2-40B4-BE49-F238E27FC236}">
                <a16:creationId xmlns:a16="http://schemas.microsoft.com/office/drawing/2014/main" id="{0FCA5215-1C66-1B4C-3E0A-0BCB1D5EC77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5381"/>
          <a:stretch/>
        </p:blipFill>
        <p:spPr>
          <a:xfrm>
            <a:off x="283250" y="62847"/>
            <a:ext cx="877159" cy="78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79;p9">
            <a:extLst>
              <a:ext uri="{FF2B5EF4-FFF2-40B4-BE49-F238E27FC236}">
                <a16:creationId xmlns:a16="http://schemas.microsoft.com/office/drawing/2014/main" id="{DF200506-2B7F-6CC1-DCFB-E71757B1FDC6}"/>
              </a:ext>
            </a:extLst>
          </p:cNvPr>
          <p:cNvSpPr txBox="1"/>
          <p:nvPr/>
        </p:nvSpPr>
        <p:spPr>
          <a:xfrm>
            <a:off x="1160409" y="127392"/>
            <a:ext cx="75168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Наука</a:t>
            </a:r>
            <a:endParaRPr/>
          </a:p>
        </p:txBody>
      </p:sp>
      <p:sp>
        <p:nvSpPr>
          <p:cNvPr id="16" name="Google Shape;380;p9">
            <a:extLst>
              <a:ext uri="{FF2B5EF4-FFF2-40B4-BE49-F238E27FC236}">
                <a16:creationId xmlns:a16="http://schemas.microsoft.com/office/drawing/2014/main" id="{83FDB044-266A-004F-70D9-F61E6471C795}"/>
              </a:ext>
            </a:extLst>
          </p:cNvPr>
          <p:cNvSpPr txBox="1"/>
          <p:nvPr/>
        </p:nvSpPr>
        <p:spPr>
          <a:xfrm>
            <a:off x="-3669005" y="2817806"/>
            <a:ext cx="32085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Дубна,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Объединенный институт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ядерных исследований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81;p9">
            <a:extLst>
              <a:ext uri="{FF2B5EF4-FFF2-40B4-BE49-F238E27FC236}">
                <a16:creationId xmlns:a16="http://schemas.microsoft.com/office/drawing/2014/main" id="{AB529B7C-B8D5-061B-106C-7158CF945EF1}"/>
              </a:ext>
            </a:extLst>
          </p:cNvPr>
          <p:cNvSpPr/>
          <p:nvPr/>
        </p:nvSpPr>
        <p:spPr>
          <a:xfrm rot="5400000">
            <a:off x="3207015" y="3134010"/>
            <a:ext cx="1033735" cy="4186935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82;p9">
            <a:extLst>
              <a:ext uri="{FF2B5EF4-FFF2-40B4-BE49-F238E27FC236}">
                <a16:creationId xmlns:a16="http://schemas.microsoft.com/office/drawing/2014/main" id="{49FC172E-8BB7-DE77-63CF-AC9FF6B7C99D}"/>
              </a:ext>
            </a:extLst>
          </p:cNvPr>
          <p:cNvSpPr txBox="1"/>
          <p:nvPr/>
        </p:nvSpPr>
        <p:spPr>
          <a:xfrm>
            <a:off x="2555732" y="5027422"/>
            <a:ext cx="21778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Фонарик-лазер</a:t>
            </a:r>
            <a:endParaRPr>
              <a:latin typeface="Favorit Pro Book" panose="02000006030000020004" pitchFamily="50" charset="0"/>
              <a:ea typeface="Favorit Pro Book" panose="02000006030000020004" pitchFamily="50" charset="0"/>
            </a:endParaRPr>
          </a:p>
        </p:txBody>
      </p:sp>
      <p:sp>
        <p:nvSpPr>
          <p:cNvPr id="19" name="Google Shape;383;p9">
            <a:extLst>
              <a:ext uri="{FF2B5EF4-FFF2-40B4-BE49-F238E27FC236}">
                <a16:creationId xmlns:a16="http://schemas.microsoft.com/office/drawing/2014/main" id="{1D0AF60B-2766-CACD-CC25-F847F7944BB6}"/>
              </a:ext>
            </a:extLst>
          </p:cNvPr>
          <p:cNvSpPr/>
          <p:nvPr/>
        </p:nvSpPr>
        <p:spPr>
          <a:xfrm rot="5400000">
            <a:off x="8179782" y="3091781"/>
            <a:ext cx="1033735" cy="4186935"/>
          </a:xfrm>
          <a:prstGeom prst="roundRect">
            <a:avLst>
              <a:gd name="adj" fmla="val 6140"/>
            </a:avLst>
          </a:prstGeom>
          <a:solidFill>
            <a:srgbClr val="0B2E59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84;p9">
            <a:extLst>
              <a:ext uri="{FF2B5EF4-FFF2-40B4-BE49-F238E27FC236}">
                <a16:creationId xmlns:a16="http://schemas.microsoft.com/office/drawing/2014/main" id="{F544DA9C-06F6-F60F-AD49-9EFB53EB3989}"/>
              </a:ext>
            </a:extLst>
          </p:cNvPr>
          <p:cNvSpPr txBox="1"/>
          <p:nvPr/>
        </p:nvSpPr>
        <p:spPr>
          <a:xfrm>
            <a:off x="7161697" y="4985193"/>
            <a:ext cx="306990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Favorit Pro Book" panose="02000006030000020004" pitchFamily="50" charset="0"/>
                <a:ea typeface="Favorit Pro Book" panose="02000006030000020004" pitchFamily="50" charset="0"/>
                <a:cs typeface="Arial"/>
                <a:sym typeface="Arial"/>
              </a:rPr>
              <a:t>Промышленный лазер </a:t>
            </a:r>
            <a:endParaRPr sz="2000">
              <a:solidFill>
                <a:schemeClr val="lt1"/>
              </a:solidFill>
              <a:latin typeface="Favorit Pro Book" panose="02000006030000020004" pitchFamily="50" charset="0"/>
              <a:ea typeface="Favorit Pro Book" panose="02000006030000020004" pitchFamily="50" charset="0"/>
              <a:cs typeface="Arial"/>
              <a:sym typeface="Arial"/>
            </a:endParaRPr>
          </a:p>
        </p:txBody>
      </p:sp>
      <p:pic>
        <p:nvPicPr>
          <p:cNvPr id="22" name="Google Shape;386;p9">
            <a:extLst>
              <a:ext uri="{FF2B5EF4-FFF2-40B4-BE49-F238E27FC236}">
                <a16:creationId xmlns:a16="http://schemas.microsoft.com/office/drawing/2014/main" id="{AF7FB70D-B6C5-872A-FF8A-B1429F82296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80289" y="1239089"/>
            <a:ext cx="3887185" cy="302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Изображение выглядит как машина, в помещении, инжиниринг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CC3F5508-1CBA-CF9B-361F-31295089A8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2710"/>
          <a:stretch/>
        </p:blipFill>
        <p:spPr>
          <a:xfrm>
            <a:off x="6726657" y="1227937"/>
            <a:ext cx="3939981" cy="3007250"/>
          </a:xfrm>
          <a:prstGeom prst="roundRect">
            <a:avLst>
              <a:gd name="adj" fmla="val 54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6021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3262</TotalTime>
  <Words>2280</Words>
  <Application>Microsoft Macintosh PowerPoint</Application>
  <PresentationFormat>Широкоэкранный</PresentationFormat>
  <Paragraphs>566</Paragraphs>
  <Slides>50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Calibri</vt:lpstr>
      <vt:lpstr>Calibri Light</vt:lpstr>
      <vt:lpstr>Century Gothic</vt:lpstr>
      <vt:lpstr>Favorit Pro Book</vt:lpstr>
      <vt:lpstr>Gill Sans</vt:lpstr>
      <vt:lpstr>Roboto</vt:lpstr>
      <vt:lpstr>VTB Group Cond Bold </vt:lpstr>
      <vt:lpstr>VTB Group Cond Book</vt:lpstr>
      <vt:lpstr>Тема Office</vt:lpstr>
      <vt:lpstr>12_Office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Microsoft Office User</cp:lastModifiedBy>
  <cp:revision>71</cp:revision>
  <dcterms:created xsi:type="dcterms:W3CDTF">2021-01-26T07:23:53Z</dcterms:created>
  <dcterms:modified xsi:type="dcterms:W3CDTF">2023-11-23T01:06:10Z</dcterms:modified>
</cp:coreProperties>
</file>