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  <p:sldMasterId id="2147483703" r:id="rId2"/>
    <p:sldMasterId id="2147483715" r:id="rId3"/>
    <p:sldMasterId id="2147483727" r:id="rId4"/>
  </p:sldMasterIdLst>
  <p:notesMasterIdLst>
    <p:notesMasterId r:id="rId73"/>
  </p:notesMasterIdLst>
  <p:sldIdLst>
    <p:sldId id="1454" r:id="rId5"/>
    <p:sldId id="1559" r:id="rId6"/>
    <p:sldId id="679" r:id="rId7"/>
    <p:sldId id="680" r:id="rId8"/>
    <p:sldId id="681" r:id="rId9"/>
    <p:sldId id="683" r:id="rId10"/>
    <p:sldId id="684" r:id="rId11"/>
    <p:sldId id="686" r:id="rId12"/>
    <p:sldId id="689" r:id="rId13"/>
    <p:sldId id="692" r:id="rId14"/>
    <p:sldId id="695" r:id="rId15"/>
    <p:sldId id="707" r:id="rId16"/>
    <p:sldId id="701" r:id="rId17"/>
    <p:sldId id="704" r:id="rId18"/>
    <p:sldId id="1560" r:id="rId19"/>
    <p:sldId id="1458" r:id="rId20"/>
    <p:sldId id="1562" r:id="rId21"/>
    <p:sldId id="1453" r:id="rId22"/>
    <p:sldId id="1570" r:id="rId23"/>
    <p:sldId id="1571" r:id="rId24"/>
    <p:sldId id="1374" r:id="rId25"/>
    <p:sldId id="1373" r:id="rId26"/>
    <p:sldId id="1459" r:id="rId27"/>
    <p:sldId id="1377" r:id="rId28"/>
    <p:sldId id="1380" r:id="rId29"/>
    <p:sldId id="1563" r:id="rId30"/>
    <p:sldId id="1564" r:id="rId31"/>
    <p:sldId id="1565" r:id="rId32"/>
    <p:sldId id="1566" r:id="rId33"/>
    <p:sldId id="1567" r:id="rId34"/>
    <p:sldId id="1568" r:id="rId35"/>
    <p:sldId id="1569" r:id="rId36"/>
    <p:sldId id="1360" r:id="rId37"/>
    <p:sldId id="1572" r:id="rId38"/>
    <p:sldId id="1519" r:id="rId39"/>
    <p:sldId id="1521" r:id="rId40"/>
    <p:sldId id="1522" r:id="rId41"/>
    <p:sldId id="1523" r:id="rId42"/>
    <p:sldId id="1524" r:id="rId43"/>
    <p:sldId id="1525" r:id="rId44"/>
    <p:sldId id="1526" r:id="rId45"/>
    <p:sldId id="1532" r:id="rId46"/>
    <p:sldId id="1533" r:id="rId47"/>
    <p:sldId id="1537" r:id="rId48"/>
    <p:sldId id="1340" r:id="rId49"/>
    <p:sldId id="1480" r:id="rId50"/>
    <p:sldId id="1481" r:id="rId51"/>
    <p:sldId id="739" r:id="rId52"/>
    <p:sldId id="740" r:id="rId53"/>
    <p:sldId id="741" r:id="rId54"/>
    <p:sldId id="742" r:id="rId55"/>
    <p:sldId id="743" r:id="rId56"/>
    <p:sldId id="744" r:id="rId57"/>
    <p:sldId id="1488" r:id="rId58"/>
    <p:sldId id="1573" r:id="rId59"/>
    <p:sldId id="1574" r:id="rId60"/>
    <p:sldId id="1575" r:id="rId61"/>
    <p:sldId id="1576" r:id="rId62"/>
    <p:sldId id="1577" r:id="rId63"/>
    <p:sldId id="1578" r:id="rId64"/>
    <p:sldId id="1579" r:id="rId65"/>
    <p:sldId id="1580" r:id="rId66"/>
    <p:sldId id="1581" r:id="rId67"/>
    <p:sldId id="1582" r:id="rId68"/>
    <p:sldId id="1583" r:id="rId69"/>
    <p:sldId id="1584" r:id="rId70"/>
    <p:sldId id="1363" r:id="rId71"/>
    <p:sldId id="1585" r:id="rId7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0000FF"/>
    <a:srgbClr val="CC0000"/>
    <a:srgbClr val="FFFF66"/>
    <a:srgbClr val="FF99FF"/>
    <a:srgbClr val="CC99FF"/>
    <a:srgbClr val="008000"/>
    <a:srgbClr val="CC009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10" autoAdjust="0"/>
    <p:restoredTop sz="96087" autoAdjust="0"/>
  </p:normalViewPr>
  <p:slideViewPr>
    <p:cSldViewPr snapToGrid="0">
      <p:cViewPr varScale="1">
        <p:scale>
          <a:sx n="113" d="100"/>
          <a:sy n="113" d="100"/>
        </p:scale>
        <p:origin x="16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187934003916795E-2"/>
          <c:y val="9.5579932247136581E-3"/>
          <c:w val="0.90750704897129297"/>
          <c:h val="0.9018232345318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7D-4DDA-A494-BFF57E54A5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87D-4DDA-A494-BFF57E54A59A}"/>
              </c:ext>
            </c:extLst>
          </c:dPt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7D-4DDA-A494-BFF57E54A5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260716104"/>
        <c:axId val="260716888"/>
      </c:barChart>
      <c:catAx>
        <c:axId val="2607161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60716888"/>
        <c:crosses val="autoZero"/>
        <c:auto val="1"/>
        <c:lblAlgn val="ctr"/>
        <c:lblOffset val="100"/>
        <c:noMultiLvlLbl val="0"/>
      </c:catAx>
      <c:valAx>
        <c:axId val="260716888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260716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16882133034694E-2"/>
          <c:y val="6.8655363359299601E-2"/>
          <c:w val="0.90750704897129297"/>
          <c:h val="0.9018232345318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7D-4DDA-A494-BFF57E54A5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87D-4DDA-A494-BFF57E54A59A}"/>
              </c:ext>
            </c:extLst>
          </c:dPt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7D-4DDA-A494-BFF57E54A5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141565272"/>
        <c:axId val="308461840"/>
      </c:barChart>
      <c:catAx>
        <c:axId val="1415652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8461840"/>
        <c:crosses val="autoZero"/>
        <c:auto val="1"/>
        <c:lblAlgn val="ctr"/>
        <c:lblOffset val="100"/>
        <c:noMultiLvlLbl val="0"/>
      </c:catAx>
      <c:valAx>
        <c:axId val="30846184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41565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525219880297154E-2"/>
          <c:y val="6.865561442912628E-2"/>
          <c:w val="0.90750704897129297"/>
          <c:h val="0.9018232345318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7D-4DDA-A494-BFF57E54A5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87D-4DDA-A494-BFF57E54A59A}"/>
              </c:ext>
            </c:extLst>
          </c:dPt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7D-4DDA-A494-BFF57E54A5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308461448"/>
        <c:axId val="308464192"/>
      </c:barChart>
      <c:catAx>
        <c:axId val="3084614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8464192"/>
        <c:crosses val="autoZero"/>
        <c:auto val="1"/>
        <c:lblAlgn val="ctr"/>
        <c:lblOffset val="100"/>
        <c:noMultiLvlLbl val="0"/>
      </c:catAx>
      <c:valAx>
        <c:axId val="30846419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084614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16882133034694E-2"/>
          <c:y val="6.8655363359299601E-2"/>
          <c:w val="0.90750704897129297"/>
          <c:h val="0.9018232345318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elete val="1"/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7D-4DDA-A494-BFF57E54A5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D87D-4DDA-A494-BFF57E54A59A}"/>
              </c:ext>
            </c:extLst>
          </c:dPt>
          <c:dLbls>
            <c:dLbl>
              <c:idx val="0"/>
              <c:layout>
                <c:manualLayout>
                  <c:x val="2.289152391758691E-2"/>
                  <c:y val="-7.8796828272550162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/>
                      <a:t>В 2 раза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87D-4DDA-A494-BFF57E54A59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Итого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7D-4DDA-A494-BFF57E54A5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1"/>
        <c:overlap val="-25"/>
        <c:axId val="308463800"/>
        <c:axId val="308460272"/>
      </c:barChart>
      <c:catAx>
        <c:axId val="3084638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8460272"/>
        <c:crosses val="autoZero"/>
        <c:auto val="1"/>
        <c:lblAlgn val="ctr"/>
        <c:lblOffset val="100"/>
        <c:noMultiLvlLbl val="0"/>
      </c:catAx>
      <c:valAx>
        <c:axId val="308460272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3084638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D315A-DB93-460F-8849-79D0EE241DA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B16995-1528-45E5-9241-35C530C119C1}">
      <dgm:prSet phldrT="[Текст]"/>
      <dgm:spPr/>
      <dgm:t>
        <a:bodyPr/>
        <a:lstStyle/>
        <a:p>
          <a:r>
            <a:rPr lang="ru-RU" dirty="0"/>
            <a:t>Детский сад</a:t>
          </a:r>
        </a:p>
      </dgm:t>
    </dgm:pt>
    <dgm:pt modelId="{AA352C7C-C80A-4E7B-A014-05E7FD07519A}" type="parTrans" cxnId="{B73F1D4F-7972-42AD-B703-156CDBC41AA1}">
      <dgm:prSet/>
      <dgm:spPr/>
      <dgm:t>
        <a:bodyPr/>
        <a:lstStyle/>
        <a:p>
          <a:endParaRPr lang="ru-RU"/>
        </a:p>
      </dgm:t>
    </dgm:pt>
    <dgm:pt modelId="{8EE8901A-EE7B-46FD-9D27-2D98BB182598}" type="sibTrans" cxnId="{B73F1D4F-7972-42AD-B703-156CDBC41AA1}">
      <dgm:prSet/>
      <dgm:spPr/>
      <dgm:t>
        <a:bodyPr/>
        <a:lstStyle/>
        <a:p>
          <a:endParaRPr lang="ru-RU"/>
        </a:p>
      </dgm:t>
    </dgm:pt>
    <dgm:pt modelId="{3F33A645-F83D-485C-A7D3-FC05CFF8F2A8}">
      <dgm:prSet phldrT="[Текст]"/>
      <dgm:spPr/>
      <dgm:t>
        <a:bodyPr/>
        <a:lstStyle/>
        <a:p>
          <a:r>
            <a:rPr lang="ru-RU" dirty="0"/>
            <a:t>Школа</a:t>
          </a:r>
        </a:p>
      </dgm:t>
    </dgm:pt>
    <dgm:pt modelId="{94E48FC1-9639-4701-AAE5-EF16AB648E11}" type="parTrans" cxnId="{D02D30EE-D451-4776-9D58-38192B56FF4D}">
      <dgm:prSet/>
      <dgm:spPr/>
      <dgm:t>
        <a:bodyPr/>
        <a:lstStyle/>
        <a:p>
          <a:endParaRPr lang="ru-RU"/>
        </a:p>
      </dgm:t>
    </dgm:pt>
    <dgm:pt modelId="{29A54908-0E37-4781-98A4-42B4A74A42FE}" type="sibTrans" cxnId="{D02D30EE-D451-4776-9D58-38192B56FF4D}">
      <dgm:prSet/>
      <dgm:spPr/>
      <dgm:t>
        <a:bodyPr/>
        <a:lstStyle/>
        <a:p>
          <a:endParaRPr lang="ru-RU"/>
        </a:p>
      </dgm:t>
    </dgm:pt>
    <dgm:pt modelId="{3C2AE4DF-3D16-428A-B864-825E952ABCC1}">
      <dgm:prSet phldrT="[Текст]"/>
      <dgm:spPr/>
      <dgm:t>
        <a:bodyPr/>
        <a:lstStyle/>
        <a:p>
          <a:r>
            <a:rPr lang="ru-RU" dirty="0"/>
            <a:t>Колледж</a:t>
          </a:r>
        </a:p>
      </dgm:t>
    </dgm:pt>
    <dgm:pt modelId="{DC28DA6B-A481-45F6-AD9B-CE33076DD3C6}" type="parTrans" cxnId="{D1D6465D-A3B8-4F15-B852-CF2102D60876}">
      <dgm:prSet/>
      <dgm:spPr/>
      <dgm:t>
        <a:bodyPr/>
        <a:lstStyle/>
        <a:p>
          <a:endParaRPr lang="ru-RU"/>
        </a:p>
      </dgm:t>
    </dgm:pt>
    <dgm:pt modelId="{4ED3ED32-DE14-4E3C-8769-183FB029F264}" type="sibTrans" cxnId="{D1D6465D-A3B8-4F15-B852-CF2102D60876}">
      <dgm:prSet/>
      <dgm:spPr/>
      <dgm:t>
        <a:bodyPr/>
        <a:lstStyle/>
        <a:p>
          <a:endParaRPr lang="ru-RU"/>
        </a:p>
      </dgm:t>
    </dgm:pt>
    <dgm:pt modelId="{A4B14700-1580-419D-B7C4-32F5B32363A8}">
      <dgm:prSet/>
      <dgm:spPr/>
      <dgm:t>
        <a:bodyPr/>
        <a:lstStyle/>
        <a:p>
          <a:endParaRPr lang="ru-RU"/>
        </a:p>
      </dgm:t>
    </dgm:pt>
    <dgm:pt modelId="{522DF8FD-FD42-4BFF-AAEF-5C5F4436F379}" type="parTrans" cxnId="{AFA0B0A5-60FC-4909-91AD-7F6137F2D889}">
      <dgm:prSet/>
      <dgm:spPr/>
      <dgm:t>
        <a:bodyPr/>
        <a:lstStyle/>
        <a:p>
          <a:endParaRPr lang="ru-RU"/>
        </a:p>
      </dgm:t>
    </dgm:pt>
    <dgm:pt modelId="{167E8263-F4D2-4B01-AEF4-D0DDE0DB0597}" type="sibTrans" cxnId="{AFA0B0A5-60FC-4909-91AD-7F6137F2D889}">
      <dgm:prSet/>
      <dgm:spPr/>
      <dgm:t>
        <a:bodyPr/>
        <a:lstStyle/>
        <a:p>
          <a:endParaRPr lang="ru-RU"/>
        </a:p>
      </dgm:t>
    </dgm:pt>
    <dgm:pt modelId="{89BDEBED-69EA-4F96-9C70-C8BBABE928FD}">
      <dgm:prSet phldrT="[Текст]"/>
      <dgm:spPr/>
      <dgm:t>
        <a:bodyPr/>
        <a:lstStyle/>
        <a:p>
          <a:r>
            <a:rPr lang="ru-RU" dirty="0"/>
            <a:t>ВУЗ</a:t>
          </a:r>
        </a:p>
      </dgm:t>
    </dgm:pt>
    <dgm:pt modelId="{4B549C8B-375B-4599-A8A9-89A96C99CC91}" type="parTrans" cxnId="{0E450D7C-1458-4BD8-8F6F-AAD61806E92B}">
      <dgm:prSet/>
      <dgm:spPr/>
      <dgm:t>
        <a:bodyPr/>
        <a:lstStyle/>
        <a:p>
          <a:endParaRPr lang="ru-RU"/>
        </a:p>
      </dgm:t>
    </dgm:pt>
    <dgm:pt modelId="{0A3D84A2-E34B-4E2D-AEDC-E9249EC883CA}" type="sibTrans" cxnId="{0E450D7C-1458-4BD8-8F6F-AAD61806E92B}">
      <dgm:prSet/>
      <dgm:spPr/>
      <dgm:t>
        <a:bodyPr/>
        <a:lstStyle/>
        <a:p>
          <a:endParaRPr lang="ru-RU"/>
        </a:p>
      </dgm:t>
    </dgm:pt>
    <dgm:pt modelId="{E3283116-B34F-4083-9062-99549DB60457}" type="pres">
      <dgm:prSet presAssocID="{65BD315A-DB93-460F-8849-79D0EE241DA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D3AE9CC-0A76-47FF-94EB-F34DEB36BF0A}" type="pres">
      <dgm:prSet presAssocID="{80B16995-1528-45E5-9241-35C530C119C1}" presName="composite" presStyleCnt="0"/>
      <dgm:spPr/>
    </dgm:pt>
    <dgm:pt modelId="{BCB6FBBF-9469-4A0A-A5CA-4E7BC8062F7C}" type="pres">
      <dgm:prSet presAssocID="{80B16995-1528-45E5-9241-35C530C119C1}" presName="LShape" presStyleLbl="alignNode1" presStyleIdx="0" presStyleCnt="9"/>
      <dgm:spPr/>
    </dgm:pt>
    <dgm:pt modelId="{EB835E53-4F77-454D-8317-4233C56FC879}" type="pres">
      <dgm:prSet presAssocID="{80B16995-1528-45E5-9241-35C530C119C1}" presName="ParentText" presStyleLbl="revTx" presStyleIdx="0" presStyleCnt="5" custScaleY="36465" custLinFactNeighborX="-1131" custLinFactNeighborY="-274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E39DE-41DD-4808-A449-6239A43C3BFA}" type="pres">
      <dgm:prSet presAssocID="{80B16995-1528-45E5-9241-35C530C119C1}" presName="Triangle" presStyleLbl="alignNode1" presStyleIdx="1" presStyleCnt="9"/>
      <dgm:spPr/>
    </dgm:pt>
    <dgm:pt modelId="{FEA1032F-CBD1-4F7B-AC02-CA11EC97D5C8}" type="pres">
      <dgm:prSet presAssocID="{8EE8901A-EE7B-46FD-9D27-2D98BB182598}" presName="sibTrans" presStyleCnt="0"/>
      <dgm:spPr/>
    </dgm:pt>
    <dgm:pt modelId="{68FA00A6-A068-49D2-A37D-BB1FF7AA5B3E}" type="pres">
      <dgm:prSet presAssocID="{8EE8901A-EE7B-46FD-9D27-2D98BB182598}" presName="space" presStyleCnt="0"/>
      <dgm:spPr/>
    </dgm:pt>
    <dgm:pt modelId="{0149BCA1-01EF-4967-BD76-20872C82DAF7}" type="pres">
      <dgm:prSet presAssocID="{3F33A645-F83D-485C-A7D3-FC05CFF8F2A8}" presName="composite" presStyleCnt="0"/>
      <dgm:spPr/>
    </dgm:pt>
    <dgm:pt modelId="{DB9A1806-F275-4324-8073-E65052FFCE8D}" type="pres">
      <dgm:prSet presAssocID="{3F33A645-F83D-485C-A7D3-FC05CFF8F2A8}" presName="LShape" presStyleLbl="alignNode1" presStyleIdx="2" presStyleCnt="9"/>
      <dgm:spPr/>
    </dgm:pt>
    <dgm:pt modelId="{403A5315-175E-48D1-B75D-B63872DEB8F1}" type="pres">
      <dgm:prSet presAssocID="{3F33A645-F83D-485C-A7D3-FC05CFF8F2A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1A0FB-B25B-486B-91CB-BC58C1E39FED}" type="pres">
      <dgm:prSet presAssocID="{3F33A645-F83D-485C-A7D3-FC05CFF8F2A8}" presName="Triangle" presStyleLbl="alignNode1" presStyleIdx="3" presStyleCnt="9"/>
      <dgm:spPr/>
    </dgm:pt>
    <dgm:pt modelId="{403495B8-F8D2-469A-A2E1-57673CC11927}" type="pres">
      <dgm:prSet presAssocID="{29A54908-0E37-4781-98A4-42B4A74A42FE}" presName="sibTrans" presStyleCnt="0"/>
      <dgm:spPr/>
    </dgm:pt>
    <dgm:pt modelId="{18C60EC3-084F-428A-93A6-7ECC550E699D}" type="pres">
      <dgm:prSet presAssocID="{29A54908-0E37-4781-98A4-42B4A74A42FE}" presName="space" presStyleCnt="0"/>
      <dgm:spPr/>
    </dgm:pt>
    <dgm:pt modelId="{86D11EFF-1449-4852-8B5D-3C4721FE2D95}" type="pres">
      <dgm:prSet presAssocID="{3C2AE4DF-3D16-428A-B864-825E952ABCC1}" presName="composite" presStyleCnt="0"/>
      <dgm:spPr/>
    </dgm:pt>
    <dgm:pt modelId="{A5CC20EC-2002-4F5B-B013-868F98354382}" type="pres">
      <dgm:prSet presAssocID="{3C2AE4DF-3D16-428A-B864-825E952ABCC1}" presName="LShape" presStyleLbl="alignNode1" presStyleIdx="4" presStyleCnt="9"/>
      <dgm:spPr/>
    </dgm:pt>
    <dgm:pt modelId="{DBA328F8-455C-4D11-AF2A-DDA442F511E9}" type="pres">
      <dgm:prSet presAssocID="{3C2AE4DF-3D16-428A-B864-825E952ABCC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57049-4433-413E-A5D2-2EB8CCE98EF5}" type="pres">
      <dgm:prSet presAssocID="{3C2AE4DF-3D16-428A-B864-825E952ABCC1}" presName="Triangle" presStyleLbl="alignNode1" presStyleIdx="5" presStyleCnt="9"/>
      <dgm:spPr/>
    </dgm:pt>
    <dgm:pt modelId="{4F9EE2FE-C372-4F1D-AAD6-11CC27B84809}" type="pres">
      <dgm:prSet presAssocID="{4ED3ED32-DE14-4E3C-8769-183FB029F264}" presName="sibTrans" presStyleCnt="0"/>
      <dgm:spPr/>
    </dgm:pt>
    <dgm:pt modelId="{596253D2-E883-4ED8-8DA9-6CA5B3DF695D}" type="pres">
      <dgm:prSet presAssocID="{4ED3ED32-DE14-4E3C-8769-183FB029F264}" presName="space" presStyleCnt="0"/>
      <dgm:spPr/>
    </dgm:pt>
    <dgm:pt modelId="{964E5ABF-84AB-457F-BABA-8A133DD71115}" type="pres">
      <dgm:prSet presAssocID="{89BDEBED-69EA-4F96-9C70-C8BBABE928FD}" presName="composite" presStyleCnt="0"/>
      <dgm:spPr/>
    </dgm:pt>
    <dgm:pt modelId="{3BF9562C-2B07-402D-B62E-F10B1753A08A}" type="pres">
      <dgm:prSet presAssocID="{89BDEBED-69EA-4F96-9C70-C8BBABE928FD}" presName="LShape" presStyleLbl="alignNode1" presStyleIdx="6" presStyleCnt="9"/>
      <dgm:spPr/>
    </dgm:pt>
    <dgm:pt modelId="{79D3721E-9CA7-4F1C-8F9E-D60A7D9CF568}" type="pres">
      <dgm:prSet presAssocID="{89BDEBED-69EA-4F96-9C70-C8BBABE928FD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B4725-5008-46AB-B6E0-CDFE854BE904}" type="pres">
      <dgm:prSet presAssocID="{89BDEBED-69EA-4F96-9C70-C8BBABE928FD}" presName="Triangle" presStyleLbl="alignNode1" presStyleIdx="7" presStyleCnt="9"/>
      <dgm:spPr/>
    </dgm:pt>
    <dgm:pt modelId="{D02A0DC4-7E5F-4DBE-BED2-078677C1F9C4}" type="pres">
      <dgm:prSet presAssocID="{0A3D84A2-E34B-4E2D-AEDC-E9249EC883CA}" presName="sibTrans" presStyleCnt="0"/>
      <dgm:spPr/>
    </dgm:pt>
    <dgm:pt modelId="{6AB0A4CA-183A-47A0-8EC4-94708124EFD0}" type="pres">
      <dgm:prSet presAssocID="{0A3D84A2-E34B-4E2D-AEDC-E9249EC883CA}" presName="space" presStyleCnt="0"/>
      <dgm:spPr/>
    </dgm:pt>
    <dgm:pt modelId="{3024F64C-F854-459F-9377-607945531230}" type="pres">
      <dgm:prSet presAssocID="{A4B14700-1580-419D-B7C4-32F5B32363A8}" presName="composite" presStyleCnt="0"/>
      <dgm:spPr/>
    </dgm:pt>
    <dgm:pt modelId="{04FC39C9-3E44-4E83-B959-C2B9A055C349}" type="pres">
      <dgm:prSet presAssocID="{A4B14700-1580-419D-B7C4-32F5B32363A8}" presName="LShape" presStyleLbl="alignNode1" presStyleIdx="8" presStyleCnt="9"/>
      <dgm:spPr/>
    </dgm:pt>
    <dgm:pt modelId="{933A34AB-5EA7-41CD-85F1-8AA695717548}" type="pres">
      <dgm:prSet presAssocID="{A4B14700-1580-419D-B7C4-32F5B32363A8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F6C0D9-679A-4B8D-8833-99E0E8307514}" type="presOf" srcId="{89BDEBED-69EA-4F96-9C70-C8BBABE928FD}" destId="{79D3721E-9CA7-4F1C-8F9E-D60A7D9CF568}" srcOrd="0" destOrd="0" presId="urn:microsoft.com/office/officeart/2009/3/layout/StepUpProcess"/>
    <dgm:cxn modelId="{0E450D7C-1458-4BD8-8F6F-AAD61806E92B}" srcId="{65BD315A-DB93-460F-8849-79D0EE241DAC}" destId="{89BDEBED-69EA-4F96-9C70-C8BBABE928FD}" srcOrd="3" destOrd="0" parTransId="{4B549C8B-375B-4599-A8A9-89A96C99CC91}" sibTransId="{0A3D84A2-E34B-4E2D-AEDC-E9249EC883CA}"/>
    <dgm:cxn modelId="{A3B2CFC1-DE84-4BC3-AA21-5E589C7938C2}" type="presOf" srcId="{3F33A645-F83D-485C-A7D3-FC05CFF8F2A8}" destId="{403A5315-175E-48D1-B75D-B63872DEB8F1}" srcOrd="0" destOrd="0" presId="urn:microsoft.com/office/officeart/2009/3/layout/StepUpProcess"/>
    <dgm:cxn modelId="{C14BFBA1-ED0D-4662-9B6B-76853E0A846A}" type="presOf" srcId="{80B16995-1528-45E5-9241-35C530C119C1}" destId="{EB835E53-4F77-454D-8317-4233C56FC879}" srcOrd="0" destOrd="0" presId="urn:microsoft.com/office/officeart/2009/3/layout/StepUpProcess"/>
    <dgm:cxn modelId="{B73F1D4F-7972-42AD-B703-156CDBC41AA1}" srcId="{65BD315A-DB93-460F-8849-79D0EE241DAC}" destId="{80B16995-1528-45E5-9241-35C530C119C1}" srcOrd="0" destOrd="0" parTransId="{AA352C7C-C80A-4E7B-A014-05E7FD07519A}" sibTransId="{8EE8901A-EE7B-46FD-9D27-2D98BB182598}"/>
    <dgm:cxn modelId="{D02D30EE-D451-4776-9D58-38192B56FF4D}" srcId="{65BD315A-DB93-460F-8849-79D0EE241DAC}" destId="{3F33A645-F83D-485C-A7D3-FC05CFF8F2A8}" srcOrd="1" destOrd="0" parTransId="{94E48FC1-9639-4701-AAE5-EF16AB648E11}" sibTransId="{29A54908-0E37-4781-98A4-42B4A74A42FE}"/>
    <dgm:cxn modelId="{29C3604F-6CB3-4D5E-A179-946C61E9A83E}" type="presOf" srcId="{A4B14700-1580-419D-B7C4-32F5B32363A8}" destId="{933A34AB-5EA7-41CD-85F1-8AA695717548}" srcOrd="0" destOrd="0" presId="urn:microsoft.com/office/officeart/2009/3/layout/StepUpProcess"/>
    <dgm:cxn modelId="{D1D6465D-A3B8-4F15-B852-CF2102D60876}" srcId="{65BD315A-DB93-460F-8849-79D0EE241DAC}" destId="{3C2AE4DF-3D16-428A-B864-825E952ABCC1}" srcOrd="2" destOrd="0" parTransId="{DC28DA6B-A481-45F6-AD9B-CE33076DD3C6}" sibTransId="{4ED3ED32-DE14-4E3C-8769-183FB029F264}"/>
    <dgm:cxn modelId="{964DE7BF-0B6C-4575-8343-292DE987D3AD}" type="presOf" srcId="{3C2AE4DF-3D16-428A-B864-825E952ABCC1}" destId="{DBA328F8-455C-4D11-AF2A-DDA442F511E9}" srcOrd="0" destOrd="0" presId="urn:microsoft.com/office/officeart/2009/3/layout/StepUpProcess"/>
    <dgm:cxn modelId="{55A8361D-EE5C-4311-91E5-D3FAB3B0E6C5}" type="presOf" srcId="{65BD315A-DB93-460F-8849-79D0EE241DAC}" destId="{E3283116-B34F-4083-9062-99549DB60457}" srcOrd="0" destOrd="0" presId="urn:microsoft.com/office/officeart/2009/3/layout/StepUpProcess"/>
    <dgm:cxn modelId="{AFA0B0A5-60FC-4909-91AD-7F6137F2D889}" srcId="{65BD315A-DB93-460F-8849-79D0EE241DAC}" destId="{A4B14700-1580-419D-B7C4-32F5B32363A8}" srcOrd="4" destOrd="0" parTransId="{522DF8FD-FD42-4BFF-AAEF-5C5F4436F379}" sibTransId="{167E8263-F4D2-4B01-AEF4-D0DDE0DB0597}"/>
    <dgm:cxn modelId="{DAED475E-3CCC-420B-A97E-09DC1943F85A}" type="presParOf" srcId="{E3283116-B34F-4083-9062-99549DB60457}" destId="{CD3AE9CC-0A76-47FF-94EB-F34DEB36BF0A}" srcOrd="0" destOrd="0" presId="urn:microsoft.com/office/officeart/2009/3/layout/StepUpProcess"/>
    <dgm:cxn modelId="{ACB31A36-261E-4290-9FA6-4A8EBA74AF48}" type="presParOf" srcId="{CD3AE9CC-0A76-47FF-94EB-F34DEB36BF0A}" destId="{BCB6FBBF-9469-4A0A-A5CA-4E7BC8062F7C}" srcOrd="0" destOrd="0" presId="urn:microsoft.com/office/officeart/2009/3/layout/StepUpProcess"/>
    <dgm:cxn modelId="{ED5223F5-12E6-4ABD-9E1F-C1303CB98F07}" type="presParOf" srcId="{CD3AE9CC-0A76-47FF-94EB-F34DEB36BF0A}" destId="{EB835E53-4F77-454D-8317-4233C56FC879}" srcOrd="1" destOrd="0" presId="urn:microsoft.com/office/officeart/2009/3/layout/StepUpProcess"/>
    <dgm:cxn modelId="{65D07BD4-CEFB-4C1C-904C-D5E9E2B54687}" type="presParOf" srcId="{CD3AE9CC-0A76-47FF-94EB-F34DEB36BF0A}" destId="{8B2E39DE-41DD-4808-A449-6239A43C3BFA}" srcOrd="2" destOrd="0" presId="urn:microsoft.com/office/officeart/2009/3/layout/StepUpProcess"/>
    <dgm:cxn modelId="{D43621C1-9A7F-4BBD-ACD6-5128BBC5E280}" type="presParOf" srcId="{E3283116-B34F-4083-9062-99549DB60457}" destId="{FEA1032F-CBD1-4F7B-AC02-CA11EC97D5C8}" srcOrd="1" destOrd="0" presId="urn:microsoft.com/office/officeart/2009/3/layout/StepUpProcess"/>
    <dgm:cxn modelId="{D5B5FD66-C5E8-45C5-8927-F04B5FAC4E15}" type="presParOf" srcId="{FEA1032F-CBD1-4F7B-AC02-CA11EC97D5C8}" destId="{68FA00A6-A068-49D2-A37D-BB1FF7AA5B3E}" srcOrd="0" destOrd="0" presId="urn:microsoft.com/office/officeart/2009/3/layout/StepUpProcess"/>
    <dgm:cxn modelId="{7CDA7E1F-D813-4BF1-9439-4777C13FC7F4}" type="presParOf" srcId="{E3283116-B34F-4083-9062-99549DB60457}" destId="{0149BCA1-01EF-4967-BD76-20872C82DAF7}" srcOrd="2" destOrd="0" presId="urn:microsoft.com/office/officeart/2009/3/layout/StepUpProcess"/>
    <dgm:cxn modelId="{E323A41F-50DC-4E15-BA04-4C2961E61216}" type="presParOf" srcId="{0149BCA1-01EF-4967-BD76-20872C82DAF7}" destId="{DB9A1806-F275-4324-8073-E65052FFCE8D}" srcOrd="0" destOrd="0" presId="urn:microsoft.com/office/officeart/2009/3/layout/StepUpProcess"/>
    <dgm:cxn modelId="{2FFE6885-486C-4130-A817-2C8ED2FAD982}" type="presParOf" srcId="{0149BCA1-01EF-4967-BD76-20872C82DAF7}" destId="{403A5315-175E-48D1-B75D-B63872DEB8F1}" srcOrd="1" destOrd="0" presId="urn:microsoft.com/office/officeart/2009/3/layout/StepUpProcess"/>
    <dgm:cxn modelId="{D1414594-458B-4B00-882E-77A52E6C67A5}" type="presParOf" srcId="{0149BCA1-01EF-4967-BD76-20872C82DAF7}" destId="{72F1A0FB-B25B-486B-91CB-BC58C1E39FED}" srcOrd="2" destOrd="0" presId="urn:microsoft.com/office/officeart/2009/3/layout/StepUpProcess"/>
    <dgm:cxn modelId="{43B28716-A809-49C9-9B65-A3B976EDBB94}" type="presParOf" srcId="{E3283116-B34F-4083-9062-99549DB60457}" destId="{403495B8-F8D2-469A-A2E1-57673CC11927}" srcOrd="3" destOrd="0" presId="urn:microsoft.com/office/officeart/2009/3/layout/StepUpProcess"/>
    <dgm:cxn modelId="{A60DF6B0-C67B-4637-B735-8346C452EDB2}" type="presParOf" srcId="{403495B8-F8D2-469A-A2E1-57673CC11927}" destId="{18C60EC3-084F-428A-93A6-7ECC550E699D}" srcOrd="0" destOrd="0" presId="urn:microsoft.com/office/officeart/2009/3/layout/StepUpProcess"/>
    <dgm:cxn modelId="{BFC1219B-557C-4803-A7BC-C6B9EAABF588}" type="presParOf" srcId="{E3283116-B34F-4083-9062-99549DB60457}" destId="{86D11EFF-1449-4852-8B5D-3C4721FE2D95}" srcOrd="4" destOrd="0" presId="urn:microsoft.com/office/officeart/2009/3/layout/StepUpProcess"/>
    <dgm:cxn modelId="{12C8ADA2-47FB-423D-B548-81799A6418A5}" type="presParOf" srcId="{86D11EFF-1449-4852-8B5D-3C4721FE2D95}" destId="{A5CC20EC-2002-4F5B-B013-868F98354382}" srcOrd="0" destOrd="0" presId="urn:microsoft.com/office/officeart/2009/3/layout/StepUpProcess"/>
    <dgm:cxn modelId="{05E50D5C-D41B-450A-A481-228247BA6EA4}" type="presParOf" srcId="{86D11EFF-1449-4852-8B5D-3C4721FE2D95}" destId="{DBA328F8-455C-4D11-AF2A-DDA442F511E9}" srcOrd="1" destOrd="0" presId="urn:microsoft.com/office/officeart/2009/3/layout/StepUpProcess"/>
    <dgm:cxn modelId="{FCD08FA3-1F84-4C3C-8442-CC9794787332}" type="presParOf" srcId="{86D11EFF-1449-4852-8B5D-3C4721FE2D95}" destId="{39557049-4433-413E-A5D2-2EB8CCE98EF5}" srcOrd="2" destOrd="0" presId="urn:microsoft.com/office/officeart/2009/3/layout/StepUpProcess"/>
    <dgm:cxn modelId="{F6B5DA3A-89AD-449D-9788-0AC984065C58}" type="presParOf" srcId="{E3283116-B34F-4083-9062-99549DB60457}" destId="{4F9EE2FE-C372-4F1D-AAD6-11CC27B84809}" srcOrd="5" destOrd="0" presId="urn:microsoft.com/office/officeart/2009/3/layout/StepUpProcess"/>
    <dgm:cxn modelId="{10BED132-B663-44F9-9B0E-5B46460AF168}" type="presParOf" srcId="{4F9EE2FE-C372-4F1D-AAD6-11CC27B84809}" destId="{596253D2-E883-4ED8-8DA9-6CA5B3DF695D}" srcOrd="0" destOrd="0" presId="urn:microsoft.com/office/officeart/2009/3/layout/StepUpProcess"/>
    <dgm:cxn modelId="{DFA8C19C-29EA-4BDE-A3D8-04C13BB07370}" type="presParOf" srcId="{E3283116-B34F-4083-9062-99549DB60457}" destId="{964E5ABF-84AB-457F-BABA-8A133DD71115}" srcOrd="6" destOrd="0" presId="urn:microsoft.com/office/officeart/2009/3/layout/StepUpProcess"/>
    <dgm:cxn modelId="{DB4AE720-80B0-498A-932A-BC62F177E09D}" type="presParOf" srcId="{964E5ABF-84AB-457F-BABA-8A133DD71115}" destId="{3BF9562C-2B07-402D-B62E-F10B1753A08A}" srcOrd="0" destOrd="0" presId="urn:microsoft.com/office/officeart/2009/3/layout/StepUpProcess"/>
    <dgm:cxn modelId="{C56A0EB1-B1FE-4CF3-A71D-F2412EA4F7D7}" type="presParOf" srcId="{964E5ABF-84AB-457F-BABA-8A133DD71115}" destId="{79D3721E-9CA7-4F1C-8F9E-D60A7D9CF568}" srcOrd="1" destOrd="0" presId="urn:microsoft.com/office/officeart/2009/3/layout/StepUpProcess"/>
    <dgm:cxn modelId="{00ADFA4B-BED7-463A-B91C-3623EF5AA40F}" type="presParOf" srcId="{964E5ABF-84AB-457F-BABA-8A133DD71115}" destId="{87FB4725-5008-46AB-B6E0-CDFE854BE904}" srcOrd="2" destOrd="0" presId="urn:microsoft.com/office/officeart/2009/3/layout/StepUpProcess"/>
    <dgm:cxn modelId="{7E2C5078-FE50-4542-85BD-AFBBAE6EEBA2}" type="presParOf" srcId="{E3283116-B34F-4083-9062-99549DB60457}" destId="{D02A0DC4-7E5F-4DBE-BED2-078677C1F9C4}" srcOrd="7" destOrd="0" presId="urn:microsoft.com/office/officeart/2009/3/layout/StepUpProcess"/>
    <dgm:cxn modelId="{F7A226F7-320D-4ED3-B245-2A4E5EDBA838}" type="presParOf" srcId="{D02A0DC4-7E5F-4DBE-BED2-078677C1F9C4}" destId="{6AB0A4CA-183A-47A0-8EC4-94708124EFD0}" srcOrd="0" destOrd="0" presId="urn:microsoft.com/office/officeart/2009/3/layout/StepUpProcess"/>
    <dgm:cxn modelId="{4CE3435D-20B3-4CEF-B62E-BC09DF1C1844}" type="presParOf" srcId="{E3283116-B34F-4083-9062-99549DB60457}" destId="{3024F64C-F854-459F-9377-607945531230}" srcOrd="8" destOrd="0" presId="urn:microsoft.com/office/officeart/2009/3/layout/StepUpProcess"/>
    <dgm:cxn modelId="{6B4447FD-5970-41D1-A4A0-65E408DE2FE3}" type="presParOf" srcId="{3024F64C-F854-459F-9377-607945531230}" destId="{04FC39C9-3E44-4E83-B959-C2B9A055C349}" srcOrd="0" destOrd="0" presId="urn:microsoft.com/office/officeart/2009/3/layout/StepUpProcess"/>
    <dgm:cxn modelId="{577E7B59-7C81-4698-9356-4A424AE519FB}" type="presParOf" srcId="{3024F64C-F854-459F-9377-607945531230}" destId="{933A34AB-5EA7-41CD-85F1-8AA69571754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23FB41-7CC9-4B47-B07B-78C0A1CE4080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314051-4BD9-481E-93E2-897094B324C3}">
      <dgm:prSet phldrT="[Текст]"/>
      <dgm:spPr/>
      <dgm:t>
        <a:bodyPr/>
        <a:lstStyle/>
        <a:p>
          <a:r>
            <a:rPr lang="ru-RU" dirty="0"/>
            <a:t>СР</a:t>
          </a:r>
        </a:p>
      </dgm:t>
    </dgm:pt>
    <dgm:pt modelId="{DF16C9DB-D637-4354-BA06-0941FDDF0035}" type="parTrans" cxnId="{AB0C0544-C486-4C8E-9CD5-97D0DF869823}">
      <dgm:prSet/>
      <dgm:spPr/>
      <dgm:t>
        <a:bodyPr/>
        <a:lstStyle/>
        <a:p>
          <a:endParaRPr lang="ru-RU"/>
        </a:p>
      </dgm:t>
    </dgm:pt>
    <dgm:pt modelId="{17AEA6CF-8B17-4498-A609-DC306EC8D223}" type="sibTrans" cxnId="{AB0C0544-C486-4C8E-9CD5-97D0DF86982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5B2992-D25E-4932-92AD-35A2D4AE7D6D}">
      <dgm:prSet phldrT="[Текст]"/>
      <dgm:spPr/>
      <dgm:t>
        <a:bodyPr/>
        <a:lstStyle/>
        <a:p>
          <a:r>
            <a:rPr lang="ru-RU" dirty="0"/>
            <a:t>5С</a:t>
          </a:r>
        </a:p>
      </dgm:t>
    </dgm:pt>
    <dgm:pt modelId="{86AB1F0B-B4BA-4D1F-BABD-5B2170A7232C}" type="parTrans" cxnId="{DE8A4A5B-B545-4A4C-BF00-070728357DE8}">
      <dgm:prSet/>
      <dgm:spPr/>
      <dgm:t>
        <a:bodyPr/>
        <a:lstStyle/>
        <a:p>
          <a:endParaRPr lang="ru-RU"/>
        </a:p>
      </dgm:t>
    </dgm:pt>
    <dgm:pt modelId="{5D3B88BE-FA72-4969-BEB5-E79F44BA2690}" type="sibTrans" cxnId="{DE8A4A5B-B545-4A4C-BF00-070728357DE8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74881F6-9606-4B34-875C-0CC3169964BB}">
      <dgm:prSet phldrT="[Текст]"/>
      <dgm:spPr/>
      <dgm:t>
        <a:bodyPr/>
        <a:lstStyle/>
        <a:p>
          <a:r>
            <a:rPr lang="ru-RU" dirty="0"/>
            <a:t>КПСЦ</a:t>
          </a:r>
        </a:p>
      </dgm:t>
    </dgm:pt>
    <dgm:pt modelId="{5003EE15-BED2-47DA-B50D-9247342BBF8B}" type="parTrans" cxnId="{62F39F73-7496-4FF7-A96F-5014E1907B0F}">
      <dgm:prSet/>
      <dgm:spPr/>
      <dgm:t>
        <a:bodyPr/>
        <a:lstStyle/>
        <a:p>
          <a:endParaRPr lang="ru-RU"/>
        </a:p>
      </dgm:t>
    </dgm:pt>
    <dgm:pt modelId="{B6BDF443-80EB-4877-86DF-4AE15563860E}" type="sibTrans" cxnId="{62F39F73-7496-4FF7-A96F-5014E1907B0F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F450D9D-CA14-4BB1-A66D-F8D5F447A297}" type="pres">
      <dgm:prSet presAssocID="{2D23FB41-7CC9-4B47-B07B-78C0A1CE408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4EB4BA05-10BC-4E7B-8E8D-6673C9926447}" type="pres">
      <dgm:prSet presAssocID="{CA314051-4BD9-481E-93E2-897094B324C3}" presName="text1" presStyleCnt="0"/>
      <dgm:spPr/>
    </dgm:pt>
    <dgm:pt modelId="{92323352-BD65-40F8-819E-EB64F0B7806B}" type="pres">
      <dgm:prSet presAssocID="{CA314051-4BD9-481E-93E2-897094B324C3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DF86A-9AFB-4025-AB6C-D35B0D4167EA}" type="pres">
      <dgm:prSet presAssocID="{CA314051-4BD9-481E-93E2-897094B324C3}" presName="textaccent1" presStyleCnt="0"/>
      <dgm:spPr/>
    </dgm:pt>
    <dgm:pt modelId="{9EDC831D-6C48-4D31-8215-2F259E4CDDD0}" type="pres">
      <dgm:prSet presAssocID="{CA314051-4BD9-481E-93E2-897094B324C3}" presName="accentRepeatNode" presStyleLbl="solidAlignAcc1" presStyleIdx="0" presStyleCnt="6"/>
      <dgm:spPr/>
    </dgm:pt>
    <dgm:pt modelId="{6FAF7BF3-F2A4-44E9-91EC-7ED5DDF0DAFD}" type="pres">
      <dgm:prSet presAssocID="{17AEA6CF-8B17-4498-A609-DC306EC8D223}" presName="image1" presStyleCnt="0"/>
      <dgm:spPr/>
    </dgm:pt>
    <dgm:pt modelId="{0B586EE6-BB7B-439D-92A9-2BFA936D510C}" type="pres">
      <dgm:prSet presAssocID="{17AEA6CF-8B17-4498-A609-DC306EC8D223}" presName="imageRepeatNode" presStyleLbl="alignAcc1" presStyleIdx="0" presStyleCnt="3"/>
      <dgm:spPr/>
      <dgm:t>
        <a:bodyPr/>
        <a:lstStyle/>
        <a:p>
          <a:endParaRPr lang="ru-RU"/>
        </a:p>
      </dgm:t>
    </dgm:pt>
    <dgm:pt modelId="{4DF6AF5E-19F5-442F-9A61-1FC2FCBE5928}" type="pres">
      <dgm:prSet presAssocID="{17AEA6CF-8B17-4498-A609-DC306EC8D223}" presName="imageaccent1" presStyleCnt="0"/>
      <dgm:spPr/>
    </dgm:pt>
    <dgm:pt modelId="{68A2764D-D9F1-4B00-B332-3DD14804A328}" type="pres">
      <dgm:prSet presAssocID="{17AEA6CF-8B17-4498-A609-DC306EC8D223}" presName="accentRepeatNode" presStyleLbl="solidAlignAcc1" presStyleIdx="1" presStyleCnt="6"/>
      <dgm:spPr/>
    </dgm:pt>
    <dgm:pt modelId="{9496438B-3839-4FC9-A81B-3EF69199B004}" type="pres">
      <dgm:prSet presAssocID="{005B2992-D25E-4932-92AD-35A2D4AE7D6D}" presName="text2" presStyleCnt="0"/>
      <dgm:spPr/>
    </dgm:pt>
    <dgm:pt modelId="{CC1211A1-ECB6-49A1-BC94-DFE79C36F414}" type="pres">
      <dgm:prSet presAssocID="{005B2992-D25E-4932-92AD-35A2D4AE7D6D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B4489-7D81-4491-ADAB-31942241B4CE}" type="pres">
      <dgm:prSet presAssocID="{005B2992-D25E-4932-92AD-35A2D4AE7D6D}" presName="textaccent2" presStyleCnt="0"/>
      <dgm:spPr/>
    </dgm:pt>
    <dgm:pt modelId="{0C529089-ECF1-4515-890B-0896F2B4E965}" type="pres">
      <dgm:prSet presAssocID="{005B2992-D25E-4932-92AD-35A2D4AE7D6D}" presName="accentRepeatNode" presStyleLbl="solidAlignAcc1" presStyleIdx="2" presStyleCnt="6"/>
      <dgm:spPr/>
    </dgm:pt>
    <dgm:pt modelId="{F912A12E-3DCE-4182-AD3F-4334F86FAED1}" type="pres">
      <dgm:prSet presAssocID="{5D3B88BE-FA72-4969-BEB5-E79F44BA2690}" presName="image2" presStyleCnt="0"/>
      <dgm:spPr/>
    </dgm:pt>
    <dgm:pt modelId="{42ABE5EB-387A-4FDA-857C-BEAFAA1C8A37}" type="pres">
      <dgm:prSet presAssocID="{5D3B88BE-FA72-4969-BEB5-E79F44BA2690}" presName="imageRepeatNode" presStyleLbl="alignAcc1" presStyleIdx="1" presStyleCnt="3"/>
      <dgm:spPr/>
      <dgm:t>
        <a:bodyPr/>
        <a:lstStyle/>
        <a:p>
          <a:endParaRPr lang="ru-RU"/>
        </a:p>
      </dgm:t>
    </dgm:pt>
    <dgm:pt modelId="{12BBCAAB-47A5-42E7-80EF-EFD8D72D3094}" type="pres">
      <dgm:prSet presAssocID="{5D3B88BE-FA72-4969-BEB5-E79F44BA2690}" presName="imageaccent2" presStyleCnt="0"/>
      <dgm:spPr/>
    </dgm:pt>
    <dgm:pt modelId="{8A8D0C26-9C5C-457C-A399-2D33237136DA}" type="pres">
      <dgm:prSet presAssocID="{5D3B88BE-FA72-4969-BEB5-E79F44BA2690}" presName="accentRepeatNode" presStyleLbl="solidAlignAcc1" presStyleIdx="3" presStyleCnt="6"/>
      <dgm:spPr/>
    </dgm:pt>
    <dgm:pt modelId="{C48B8920-8DC4-49C0-A020-7D9DE772A2D1}" type="pres">
      <dgm:prSet presAssocID="{F74881F6-9606-4B34-875C-0CC3169964BB}" presName="text3" presStyleCnt="0"/>
      <dgm:spPr/>
    </dgm:pt>
    <dgm:pt modelId="{903F0CEF-D97F-405E-99B8-40F40F7B63A1}" type="pres">
      <dgm:prSet presAssocID="{F74881F6-9606-4B34-875C-0CC3169964B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A0778-607E-41B6-8A95-DF8DA4FDD4B1}" type="pres">
      <dgm:prSet presAssocID="{F74881F6-9606-4B34-875C-0CC3169964BB}" presName="textaccent3" presStyleCnt="0"/>
      <dgm:spPr/>
    </dgm:pt>
    <dgm:pt modelId="{F6F06A79-89F2-46FE-BACA-3ADA2B18A23E}" type="pres">
      <dgm:prSet presAssocID="{F74881F6-9606-4B34-875C-0CC3169964BB}" presName="accentRepeatNode" presStyleLbl="solidAlignAcc1" presStyleIdx="4" presStyleCnt="6"/>
      <dgm:spPr/>
    </dgm:pt>
    <dgm:pt modelId="{E5A6D58A-E2B9-4B77-A22E-16112A54E126}" type="pres">
      <dgm:prSet presAssocID="{B6BDF443-80EB-4877-86DF-4AE15563860E}" presName="image3" presStyleCnt="0"/>
      <dgm:spPr/>
    </dgm:pt>
    <dgm:pt modelId="{3B7FC237-546D-4076-82C7-34F2819A1B4C}" type="pres">
      <dgm:prSet presAssocID="{B6BDF443-80EB-4877-86DF-4AE15563860E}" presName="imageRepeatNode" presStyleLbl="alignAcc1" presStyleIdx="2" presStyleCnt="3"/>
      <dgm:spPr/>
      <dgm:t>
        <a:bodyPr/>
        <a:lstStyle/>
        <a:p>
          <a:endParaRPr lang="ru-RU"/>
        </a:p>
      </dgm:t>
    </dgm:pt>
    <dgm:pt modelId="{B186C7AC-20EA-44E1-B7DE-E6F6AE190946}" type="pres">
      <dgm:prSet presAssocID="{B6BDF443-80EB-4877-86DF-4AE15563860E}" presName="imageaccent3" presStyleCnt="0"/>
      <dgm:spPr/>
    </dgm:pt>
    <dgm:pt modelId="{14D4B486-83C5-4366-9C21-D65C214AD3B9}" type="pres">
      <dgm:prSet presAssocID="{B6BDF443-80EB-4877-86DF-4AE15563860E}" presName="accentRepeatNode" presStyleLbl="solidAlignAcc1" presStyleIdx="5" presStyleCnt="6"/>
      <dgm:spPr/>
    </dgm:pt>
  </dgm:ptLst>
  <dgm:cxnLst>
    <dgm:cxn modelId="{6B73FBF6-2081-42B9-AEBE-15F42AACA64C}" type="presOf" srcId="{CA314051-4BD9-481E-93E2-897094B324C3}" destId="{92323352-BD65-40F8-819E-EB64F0B7806B}" srcOrd="0" destOrd="0" presId="urn:microsoft.com/office/officeart/2008/layout/HexagonCluster"/>
    <dgm:cxn modelId="{92A73A4B-CC6E-4BB0-937A-5CE128B25057}" type="presOf" srcId="{B6BDF443-80EB-4877-86DF-4AE15563860E}" destId="{3B7FC237-546D-4076-82C7-34F2819A1B4C}" srcOrd="0" destOrd="0" presId="urn:microsoft.com/office/officeart/2008/layout/HexagonCluster"/>
    <dgm:cxn modelId="{DE8A4A5B-B545-4A4C-BF00-070728357DE8}" srcId="{2D23FB41-7CC9-4B47-B07B-78C0A1CE4080}" destId="{005B2992-D25E-4932-92AD-35A2D4AE7D6D}" srcOrd="1" destOrd="0" parTransId="{86AB1F0B-B4BA-4D1F-BABD-5B2170A7232C}" sibTransId="{5D3B88BE-FA72-4969-BEB5-E79F44BA2690}"/>
    <dgm:cxn modelId="{D6302FD6-320F-4A87-BCC5-06D7FA939AB2}" type="presOf" srcId="{2D23FB41-7CC9-4B47-B07B-78C0A1CE4080}" destId="{CF450D9D-CA14-4BB1-A66D-F8D5F447A297}" srcOrd="0" destOrd="0" presId="urn:microsoft.com/office/officeart/2008/layout/HexagonCluster"/>
    <dgm:cxn modelId="{1F4EA1E1-B545-487F-92F2-E25B80D7C394}" type="presOf" srcId="{F74881F6-9606-4B34-875C-0CC3169964BB}" destId="{903F0CEF-D97F-405E-99B8-40F40F7B63A1}" srcOrd="0" destOrd="0" presId="urn:microsoft.com/office/officeart/2008/layout/HexagonCluster"/>
    <dgm:cxn modelId="{AB0C0544-C486-4C8E-9CD5-97D0DF869823}" srcId="{2D23FB41-7CC9-4B47-B07B-78C0A1CE4080}" destId="{CA314051-4BD9-481E-93E2-897094B324C3}" srcOrd="0" destOrd="0" parTransId="{DF16C9DB-D637-4354-BA06-0941FDDF0035}" sibTransId="{17AEA6CF-8B17-4498-A609-DC306EC8D223}"/>
    <dgm:cxn modelId="{2D4ADB45-DF08-43B1-BB0C-D5B05A1FAE6E}" type="presOf" srcId="{005B2992-D25E-4932-92AD-35A2D4AE7D6D}" destId="{CC1211A1-ECB6-49A1-BC94-DFE79C36F414}" srcOrd="0" destOrd="0" presId="urn:microsoft.com/office/officeart/2008/layout/HexagonCluster"/>
    <dgm:cxn modelId="{601E1355-8868-421C-AE41-63DB913444FA}" type="presOf" srcId="{5D3B88BE-FA72-4969-BEB5-E79F44BA2690}" destId="{42ABE5EB-387A-4FDA-857C-BEAFAA1C8A37}" srcOrd="0" destOrd="0" presId="urn:microsoft.com/office/officeart/2008/layout/HexagonCluster"/>
    <dgm:cxn modelId="{62F39F73-7496-4FF7-A96F-5014E1907B0F}" srcId="{2D23FB41-7CC9-4B47-B07B-78C0A1CE4080}" destId="{F74881F6-9606-4B34-875C-0CC3169964BB}" srcOrd="2" destOrd="0" parTransId="{5003EE15-BED2-47DA-B50D-9247342BBF8B}" sibTransId="{B6BDF443-80EB-4877-86DF-4AE15563860E}"/>
    <dgm:cxn modelId="{C2B1C460-A4CA-47B0-943B-63B008C3FFE0}" type="presOf" srcId="{17AEA6CF-8B17-4498-A609-DC306EC8D223}" destId="{0B586EE6-BB7B-439D-92A9-2BFA936D510C}" srcOrd="0" destOrd="0" presId="urn:microsoft.com/office/officeart/2008/layout/HexagonCluster"/>
    <dgm:cxn modelId="{127E01D5-6324-4F1F-BF61-61951C5CBFFF}" type="presParOf" srcId="{CF450D9D-CA14-4BB1-A66D-F8D5F447A297}" destId="{4EB4BA05-10BC-4E7B-8E8D-6673C9926447}" srcOrd="0" destOrd="0" presId="urn:microsoft.com/office/officeart/2008/layout/HexagonCluster"/>
    <dgm:cxn modelId="{FE79BA58-5978-4F5A-AAD8-3E3BB0D3B656}" type="presParOf" srcId="{4EB4BA05-10BC-4E7B-8E8D-6673C9926447}" destId="{92323352-BD65-40F8-819E-EB64F0B7806B}" srcOrd="0" destOrd="0" presId="urn:microsoft.com/office/officeart/2008/layout/HexagonCluster"/>
    <dgm:cxn modelId="{08576194-C310-4F15-8A5D-48483837A1D8}" type="presParOf" srcId="{CF450D9D-CA14-4BB1-A66D-F8D5F447A297}" destId="{1ABDF86A-9AFB-4025-AB6C-D35B0D4167EA}" srcOrd="1" destOrd="0" presId="urn:microsoft.com/office/officeart/2008/layout/HexagonCluster"/>
    <dgm:cxn modelId="{513D3AAC-8EB0-4D97-850E-B5677DD8B6D9}" type="presParOf" srcId="{1ABDF86A-9AFB-4025-AB6C-D35B0D4167EA}" destId="{9EDC831D-6C48-4D31-8215-2F259E4CDDD0}" srcOrd="0" destOrd="0" presId="urn:microsoft.com/office/officeart/2008/layout/HexagonCluster"/>
    <dgm:cxn modelId="{799FDF2E-4379-437C-9916-4CC435A83C80}" type="presParOf" srcId="{CF450D9D-CA14-4BB1-A66D-F8D5F447A297}" destId="{6FAF7BF3-F2A4-44E9-91EC-7ED5DDF0DAFD}" srcOrd="2" destOrd="0" presId="urn:microsoft.com/office/officeart/2008/layout/HexagonCluster"/>
    <dgm:cxn modelId="{4FF0D198-9A66-46CB-97DF-0AB4BE833C7E}" type="presParOf" srcId="{6FAF7BF3-F2A4-44E9-91EC-7ED5DDF0DAFD}" destId="{0B586EE6-BB7B-439D-92A9-2BFA936D510C}" srcOrd="0" destOrd="0" presId="urn:microsoft.com/office/officeart/2008/layout/HexagonCluster"/>
    <dgm:cxn modelId="{886D0750-FDBD-4F04-AE1A-C020DFAC7C7A}" type="presParOf" srcId="{CF450D9D-CA14-4BB1-A66D-F8D5F447A297}" destId="{4DF6AF5E-19F5-442F-9A61-1FC2FCBE5928}" srcOrd="3" destOrd="0" presId="urn:microsoft.com/office/officeart/2008/layout/HexagonCluster"/>
    <dgm:cxn modelId="{F9E5F00B-430F-4329-BE63-0D32E27E7997}" type="presParOf" srcId="{4DF6AF5E-19F5-442F-9A61-1FC2FCBE5928}" destId="{68A2764D-D9F1-4B00-B332-3DD14804A328}" srcOrd="0" destOrd="0" presId="urn:microsoft.com/office/officeart/2008/layout/HexagonCluster"/>
    <dgm:cxn modelId="{168EED54-5B17-4A40-8559-F3482E486A5C}" type="presParOf" srcId="{CF450D9D-CA14-4BB1-A66D-F8D5F447A297}" destId="{9496438B-3839-4FC9-A81B-3EF69199B004}" srcOrd="4" destOrd="0" presId="urn:microsoft.com/office/officeart/2008/layout/HexagonCluster"/>
    <dgm:cxn modelId="{BE6BF538-54EB-4D64-975E-1FDF39F3FFFB}" type="presParOf" srcId="{9496438B-3839-4FC9-A81B-3EF69199B004}" destId="{CC1211A1-ECB6-49A1-BC94-DFE79C36F414}" srcOrd="0" destOrd="0" presId="urn:microsoft.com/office/officeart/2008/layout/HexagonCluster"/>
    <dgm:cxn modelId="{F0EF8C3E-B1E0-4CF5-9CC4-76E5934795BF}" type="presParOf" srcId="{CF450D9D-CA14-4BB1-A66D-F8D5F447A297}" destId="{0CEB4489-7D81-4491-ADAB-31942241B4CE}" srcOrd="5" destOrd="0" presId="urn:microsoft.com/office/officeart/2008/layout/HexagonCluster"/>
    <dgm:cxn modelId="{B198B694-FBB2-4121-9359-3E1F0890ECD0}" type="presParOf" srcId="{0CEB4489-7D81-4491-ADAB-31942241B4CE}" destId="{0C529089-ECF1-4515-890B-0896F2B4E965}" srcOrd="0" destOrd="0" presId="urn:microsoft.com/office/officeart/2008/layout/HexagonCluster"/>
    <dgm:cxn modelId="{F5749A82-1707-4D4D-A3A2-FC4A988C7DA0}" type="presParOf" srcId="{CF450D9D-CA14-4BB1-A66D-F8D5F447A297}" destId="{F912A12E-3DCE-4182-AD3F-4334F86FAED1}" srcOrd="6" destOrd="0" presId="urn:microsoft.com/office/officeart/2008/layout/HexagonCluster"/>
    <dgm:cxn modelId="{AFB363F5-B90F-467C-86E5-FEB5DDAB10F9}" type="presParOf" srcId="{F912A12E-3DCE-4182-AD3F-4334F86FAED1}" destId="{42ABE5EB-387A-4FDA-857C-BEAFAA1C8A37}" srcOrd="0" destOrd="0" presId="urn:microsoft.com/office/officeart/2008/layout/HexagonCluster"/>
    <dgm:cxn modelId="{3A8467B6-F9F1-43C1-9F3C-F565D44F07C6}" type="presParOf" srcId="{CF450D9D-CA14-4BB1-A66D-F8D5F447A297}" destId="{12BBCAAB-47A5-42E7-80EF-EFD8D72D3094}" srcOrd="7" destOrd="0" presId="urn:microsoft.com/office/officeart/2008/layout/HexagonCluster"/>
    <dgm:cxn modelId="{259D21D0-94F0-46D7-89CC-6641B8671D4A}" type="presParOf" srcId="{12BBCAAB-47A5-42E7-80EF-EFD8D72D3094}" destId="{8A8D0C26-9C5C-457C-A399-2D33237136DA}" srcOrd="0" destOrd="0" presId="urn:microsoft.com/office/officeart/2008/layout/HexagonCluster"/>
    <dgm:cxn modelId="{4169A132-FB32-48B7-99FF-B2ABB1144C89}" type="presParOf" srcId="{CF450D9D-CA14-4BB1-A66D-F8D5F447A297}" destId="{C48B8920-8DC4-49C0-A020-7D9DE772A2D1}" srcOrd="8" destOrd="0" presId="urn:microsoft.com/office/officeart/2008/layout/HexagonCluster"/>
    <dgm:cxn modelId="{792EBC09-E8C8-4B94-96D0-696BD64B1FD2}" type="presParOf" srcId="{C48B8920-8DC4-49C0-A020-7D9DE772A2D1}" destId="{903F0CEF-D97F-405E-99B8-40F40F7B63A1}" srcOrd="0" destOrd="0" presId="urn:microsoft.com/office/officeart/2008/layout/HexagonCluster"/>
    <dgm:cxn modelId="{851B6CFE-BD0C-4378-92AA-D895006E9265}" type="presParOf" srcId="{CF450D9D-CA14-4BB1-A66D-F8D5F447A297}" destId="{9FAA0778-607E-41B6-8A95-DF8DA4FDD4B1}" srcOrd="9" destOrd="0" presId="urn:microsoft.com/office/officeart/2008/layout/HexagonCluster"/>
    <dgm:cxn modelId="{A2497941-367B-478D-83E3-0D1FA3F50983}" type="presParOf" srcId="{9FAA0778-607E-41B6-8A95-DF8DA4FDD4B1}" destId="{F6F06A79-89F2-46FE-BACA-3ADA2B18A23E}" srcOrd="0" destOrd="0" presId="urn:microsoft.com/office/officeart/2008/layout/HexagonCluster"/>
    <dgm:cxn modelId="{1354FD29-66D0-419E-A24B-BE148CA3B171}" type="presParOf" srcId="{CF450D9D-CA14-4BB1-A66D-F8D5F447A297}" destId="{E5A6D58A-E2B9-4B77-A22E-16112A54E126}" srcOrd="10" destOrd="0" presId="urn:microsoft.com/office/officeart/2008/layout/HexagonCluster"/>
    <dgm:cxn modelId="{BD02B113-6F01-45B8-9303-366C1813218B}" type="presParOf" srcId="{E5A6D58A-E2B9-4B77-A22E-16112A54E126}" destId="{3B7FC237-546D-4076-82C7-34F2819A1B4C}" srcOrd="0" destOrd="0" presId="urn:microsoft.com/office/officeart/2008/layout/HexagonCluster"/>
    <dgm:cxn modelId="{6F173631-1733-49B1-AC7E-DD3E4A551023}" type="presParOf" srcId="{CF450D9D-CA14-4BB1-A66D-F8D5F447A297}" destId="{B186C7AC-20EA-44E1-B7DE-E6F6AE190946}" srcOrd="11" destOrd="0" presId="urn:microsoft.com/office/officeart/2008/layout/HexagonCluster"/>
    <dgm:cxn modelId="{B5114092-0D89-426B-B2D6-96DEB729A6D4}" type="presParOf" srcId="{B186C7AC-20EA-44E1-B7DE-E6F6AE190946}" destId="{14D4B486-83C5-4366-9C21-D65C214AD3B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4DE333-DF8B-461A-9E13-FE8C3338BF7D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B9E5D6-DCAA-4CE6-9628-788A7E3837F6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ВУЗы</a:t>
          </a:r>
        </a:p>
      </dgm:t>
    </dgm:pt>
    <dgm:pt modelId="{95080C08-C35B-4AD3-BE7C-73CA6E03BCEA}" type="parTrans" cxnId="{D54525D6-D5E9-43BA-A315-35E192E0FDA2}">
      <dgm:prSet/>
      <dgm:spPr/>
      <dgm:t>
        <a:bodyPr/>
        <a:lstStyle/>
        <a:p>
          <a:endParaRPr lang="ru-RU"/>
        </a:p>
      </dgm:t>
    </dgm:pt>
    <dgm:pt modelId="{61D18BD7-F5FB-4F94-A3E6-69B30C1535FD}" type="sibTrans" cxnId="{D54525D6-D5E9-43BA-A315-35E192E0FDA2}">
      <dgm:prSet/>
      <dgm:spPr/>
      <dgm:t>
        <a:bodyPr/>
        <a:lstStyle/>
        <a:p>
          <a:endParaRPr lang="ru-RU"/>
        </a:p>
      </dgm:t>
    </dgm:pt>
    <dgm:pt modelId="{90514852-2CC0-426E-BE28-A8EDCA8664C2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Лицей, гимназия, школа</a:t>
          </a:r>
        </a:p>
      </dgm:t>
    </dgm:pt>
    <dgm:pt modelId="{43D0FF3B-B654-4FE9-8AAD-F9FC5AEC98AC}" type="parTrans" cxnId="{F54436B0-B90D-48FD-9CF5-0456BF8DE4CE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ABD78784-65EF-48F7-9A7E-37FDF4B02972}" type="sibTrans" cxnId="{F54436B0-B90D-48FD-9CF5-0456BF8DE4CE}">
      <dgm:prSet/>
      <dgm:spPr/>
      <dgm:t>
        <a:bodyPr/>
        <a:lstStyle/>
        <a:p>
          <a:endParaRPr lang="ru-RU"/>
        </a:p>
      </dgm:t>
    </dgm:pt>
    <dgm:pt modelId="{23886D49-4CE5-4B0B-8AE4-0682B6777D92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Колледжи</a:t>
          </a:r>
        </a:p>
      </dgm:t>
    </dgm:pt>
    <dgm:pt modelId="{B0674264-B2EC-4BD5-B703-414D41DD8098}" type="parTrans" cxnId="{078614BF-B302-4DE0-AF45-A30C8210D0C9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8073D74-121F-41A9-9AC3-3737D10BA7C3}" type="sibTrans" cxnId="{078614BF-B302-4DE0-AF45-A30C8210D0C9}">
      <dgm:prSet/>
      <dgm:spPr/>
      <dgm:t>
        <a:bodyPr/>
        <a:lstStyle/>
        <a:p>
          <a:endParaRPr lang="ru-RU"/>
        </a:p>
      </dgm:t>
    </dgm:pt>
    <dgm:pt modelId="{40AC5E5C-4B95-4D44-A71C-55410C3C4F03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Детский сад</a:t>
          </a:r>
        </a:p>
      </dgm:t>
    </dgm:pt>
    <dgm:pt modelId="{CBC395D9-AA8F-459F-92A9-4DFE960C2D20}" type="parTrans" cxnId="{1CF148EF-DA93-4487-8FA2-2DECA0347D62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55863813-0675-4A9E-B835-65BCF2FAE31F}" type="sibTrans" cxnId="{1CF148EF-DA93-4487-8FA2-2DECA0347D62}">
      <dgm:prSet/>
      <dgm:spPr/>
      <dgm:t>
        <a:bodyPr/>
        <a:lstStyle/>
        <a:p>
          <a:endParaRPr lang="ru-RU"/>
        </a:p>
      </dgm:t>
    </dgm:pt>
    <dgm:pt modelId="{AF33CEE9-9E61-4AB0-9017-E0B4C777DA9F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/>
            <a:t>Ассоциация бережливых ВУЗов</a:t>
          </a:r>
        </a:p>
      </dgm:t>
    </dgm:pt>
    <dgm:pt modelId="{9697090E-503A-41FC-9DD4-170316D7FC8B}" type="parTrans" cxnId="{EEBC8F06-594C-4FE3-9E4E-E686CE9C9225}">
      <dgm:prSet/>
      <dgm:spPr/>
      <dgm:t>
        <a:bodyPr/>
        <a:lstStyle/>
        <a:p>
          <a:endParaRPr lang="ru-RU"/>
        </a:p>
      </dgm:t>
    </dgm:pt>
    <dgm:pt modelId="{35BF7F2E-FDA3-4990-9C5C-0A044667817A}" type="sibTrans" cxnId="{EEBC8F06-594C-4FE3-9E4E-E686CE9C9225}">
      <dgm:prSet/>
      <dgm:spPr/>
      <dgm:t>
        <a:bodyPr/>
        <a:lstStyle/>
        <a:p>
          <a:endParaRPr lang="ru-RU"/>
        </a:p>
      </dgm:t>
    </dgm:pt>
    <dgm:pt modelId="{91FB57DA-9873-48D8-B4C1-563AD5BD688D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/>
            <a:t>Лига бережливых колледжей</a:t>
          </a:r>
        </a:p>
      </dgm:t>
    </dgm:pt>
    <dgm:pt modelId="{63E4309A-B48A-45A0-A89C-3250CE41FF3F}" type="parTrans" cxnId="{82FBDA07-3D4D-4943-B132-D3543E50EA0A}">
      <dgm:prSet/>
      <dgm:spPr/>
      <dgm:t>
        <a:bodyPr/>
        <a:lstStyle/>
        <a:p>
          <a:endParaRPr lang="ru-RU"/>
        </a:p>
      </dgm:t>
    </dgm:pt>
    <dgm:pt modelId="{8D76E6AB-47B3-443F-96EA-00E4EAA59FAA}" type="sibTrans" cxnId="{82FBDA07-3D4D-4943-B132-D3543E50EA0A}">
      <dgm:prSet/>
      <dgm:spPr/>
      <dgm:t>
        <a:bodyPr/>
        <a:lstStyle/>
        <a:p>
          <a:endParaRPr lang="ru-RU"/>
        </a:p>
      </dgm:t>
    </dgm:pt>
    <dgm:pt modelId="{0DC558C1-2405-4790-A82A-C0F333F4D5AB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dirty="0"/>
            <a:t>Клуб директоров бережливых школ и д</a:t>
          </a:r>
          <a:r>
            <a:rPr lang="en-US" dirty="0"/>
            <a:t>/c</a:t>
          </a:r>
          <a:endParaRPr lang="ru-RU" dirty="0"/>
        </a:p>
      </dgm:t>
    </dgm:pt>
    <dgm:pt modelId="{05A1C890-44AD-4188-BC6A-31A825A2684C}" type="parTrans" cxnId="{8A22155B-FD89-4F2B-BDB8-2A15DEC891CB}">
      <dgm:prSet/>
      <dgm:spPr/>
      <dgm:t>
        <a:bodyPr/>
        <a:lstStyle/>
        <a:p>
          <a:endParaRPr lang="ru-RU"/>
        </a:p>
      </dgm:t>
    </dgm:pt>
    <dgm:pt modelId="{1510D7A9-D010-49E8-814E-6C09F81724C5}" type="sibTrans" cxnId="{8A22155B-FD89-4F2B-BDB8-2A15DEC891CB}">
      <dgm:prSet/>
      <dgm:spPr/>
      <dgm:t>
        <a:bodyPr/>
        <a:lstStyle/>
        <a:p>
          <a:endParaRPr lang="ru-RU"/>
        </a:p>
      </dgm:t>
    </dgm:pt>
    <dgm:pt modelId="{B7E9EB19-D8E9-4DE3-AC8D-F387B3A3EDD9}" type="pres">
      <dgm:prSet presAssocID="{344DE333-DF8B-461A-9E13-FE8C3338BF7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C85BC-48F6-4E71-863F-B3C5FF7DA6A2}" type="pres">
      <dgm:prSet presAssocID="{344DE333-DF8B-461A-9E13-FE8C3338BF7D}" presName="hierFlow" presStyleCnt="0"/>
      <dgm:spPr/>
    </dgm:pt>
    <dgm:pt modelId="{9C8F6206-3F0C-48CB-8E5A-C19FB1B89514}" type="pres">
      <dgm:prSet presAssocID="{344DE333-DF8B-461A-9E13-FE8C3338BF7D}" presName="firstBuf" presStyleCnt="0"/>
      <dgm:spPr/>
    </dgm:pt>
    <dgm:pt modelId="{3F505386-920A-41A2-B00F-237112386D91}" type="pres">
      <dgm:prSet presAssocID="{344DE333-DF8B-461A-9E13-FE8C3338BF7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30A690A-0A7A-4588-B062-2891C5309E9F}" type="pres">
      <dgm:prSet presAssocID="{D2B9E5D6-DCAA-4CE6-9628-788A7E3837F6}" presName="Name17" presStyleCnt="0"/>
      <dgm:spPr/>
    </dgm:pt>
    <dgm:pt modelId="{427589A9-4789-4C10-8483-F231C89DBBAC}" type="pres">
      <dgm:prSet presAssocID="{D2B9E5D6-DCAA-4CE6-9628-788A7E3837F6}" presName="level1Shape" presStyleLbl="node0" presStyleIdx="0" presStyleCnt="1" custLinFactX="100000" custLinFactNeighborX="169359" custLinFactNeighborY="-93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C888CE-C524-481D-9DB9-E0580FBFC0AF}" type="pres">
      <dgm:prSet presAssocID="{D2B9E5D6-DCAA-4CE6-9628-788A7E3837F6}" presName="hierChild2" presStyleCnt="0"/>
      <dgm:spPr/>
    </dgm:pt>
    <dgm:pt modelId="{4F8E2FF2-56F5-4A5C-B481-692AE3581B8C}" type="pres">
      <dgm:prSet presAssocID="{43D0FF3B-B654-4FE9-8AAD-F9FC5AEC98AC}" presName="Name25" presStyleLbl="parChTrans1D2" presStyleIdx="0" presStyleCnt="2"/>
      <dgm:spPr/>
      <dgm:t>
        <a:bodyPr/>
        <a:lstStyle/>
        <a:p>
          <a:endParaRPr lang="ru-RU"/>
        </a:p>
      </dgm:t>
    </dgm:pt>
    <dgm:pt modelId="{3CFFDE37-A019-4115-879E-4E47C6F07121}" type="pres">
      <dgm:prSet presAssocID="{43D0FF3B-B654-4FE9-8AAD-F9FC5AEC98A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FB3C42E2-F317-4F6C-8C13-F34EE35A49AD}" type="pres">
      <dgm:prSet presAssocID="{90514852-2CC0-426E-BE28-A8EDCA8664C2}" presName="Name30" presStyleCnt="0"/>
      <dgm:spPr/>
    </dgm:pt>
    <dgm:pt modelId="{13624B81-9162-406B-912A-8F7D55E73A07}" type="pres">
      <dgm:prSet presAssocID="{90514852-2CC0-426E-BE28-A8EDCA8664C2}" presName="level2Shape" presStyleLbl="node2" presStyleIdx="0" presStyleCnt="2" custLinFactX="-39201" custLinFactNeighborX="-100000" custLinFactNeighborY="-69756"/>
      <dgm:spPr/>
      <dgm:t>
        <a:bodyPr/>
        <a:lstStyle/>
        <a:p>
          <a:endParaRPr lang="ru-RU"/>
        </a:p>
      </dgm:t>
    </dgm:pt>
    <dgm:pt modelId="{992660B9-2B2F-4746-9127-83E929DC1D33}" type="pres">
      <dgm:prSet presAssocID="{90514852-2CC0-426E-BE28-A8EDCA8664C2}" presName="hierChild3" presStyleCnt="0"/>
      <dgm:spPr/>
    </dgm:pt>
    <dgm:pt modelId="{3BBB7D27-0415-4172-800A-73C79E5AAA59}" type="pres">
      <dgm:prSet presAssocID="{B0674264-B2EC-4BD5-B703-414D41DD8098}" presName="Name25" presStyleLbl="parChTrans1D2" presStyleIdx="1" presStyleCnt="2"/>
      <dgm:spPr/>
      <dgm:t>
        <a:bodyPr/>
        <a:lstStyle/>
        <a:p>
          <a:endParaRPr lang="ru-RU"/>
        </a:p>
      </dgm:t>
    </dgm:pt>
    <dgm:pt modelId="{C5F5008A-554A-4DA3-B9E0-39D75F6ACFBC}" type="pres">
      <dgm:prSet presAssocID="{B0674264-B2EC-4BD5-B703-414D41DD809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1FACB4BB-BCF0-4DC5-AE6A-732FA364CF15}" type="pres">
      <dgm:prSet presAssocID="{23886D49-4CE5-4B0B-8AE4-0682B6777D92}" presName="Name30" presStyleCnt="0"/>
      <dgm:spPr/>
    </dgm:pt>
    <dgm:pt modelId="{C27B7725-181D-478F-8D64-E57B89B3E815}" type="pres">
      <dgm:prSet presAssocID="{23886D49-4CE5-4B0B-8AE4-0682B6777D92}" presName="level2Shape" presStyleLbl="node2" presStyleIdx="1" presStyleCnt="2" custLinFactNeighborX="-4392" custLinFactNeighborY="-66814"/>
      <dgm:spPr/>
      <dgm:t>
        <a:bodyPr/>
        <a:lstStyle/>
        <a:p>
          <a:endParaRPr lang="ru-RU"/>
        </a:p>
      </dgm:t>
    </dgm:pt>
    <dgm:pt modelId="{DDFCF9FE-E60B-432E-88C6-40FA124CE19B}" type="pres">
      <dgm:prSet presAssocID="{23886D49-4CE5-4B0B-8AE4-0682B6777D92}" presName="hierChild3" presStyleCnt="0"/>
      <dgm:spPr/>
    </dgm:pt>
    <dgm:pt modelId="{92C72874-A45E-447A-9692-6CA8C96173BA}" type="pres">
      <dgm:prSet presAssocID="{CBC395D9-AA8F-459F-92A9-4DFE960C2D20}" presName="Name25" presStyleLbl="parChTrans1D3" presStyleIdx="0" presStyleCnt="1"/>
      <dgm:spPr/>
      <dgm:t>
        <a:bodyPr/>
        <a:lstStyle/>
        <a:p>
          <a:endParaRPr lang="ru-RU"/>
        </a:p>
      </dgm:t>
    </dgm:pt>
    <dgm:pt modelId="{F99F9B00-C827-4A58-99AE-633AC9358553}" type="pres">
      <dgm:prSet presAssocID="{CBC395D9-AA8F-459F-92A9-4DFE960C2D20}" presName="connTx" presStyleLbl="parChTrans1D3" presStyleIdx="0" presStyleCnt="1"/>
      <dgm:spPr/>
      <dgm:t>
        <a:bodyPr/>
        <a:lstStyle/>
        <a:p>
          <a:endParaRPr lang="ru-RU"/>
        </a:p>
      </dgm:t>
    </dgm:pt>
    <dgm:pt modelId="{2CFAAB69-2818-40A6-A381-DDF62B549166}" type="pres">
      <dgm:prSet presAssocID="{40AC5E5C-4B95-4D44-A71C-55410C3C4F03}" presName="Name30" presStyleCnt="0"/>
      <dgm:spPr/>
    </dgm:pt>
    <dgm:pt modelId="{EAD53448-EEC2-41E1-A853-830FB11F7418}" type="pres">
      <dgm:prSet presAssocID="{40AC5E5C-4B95-4D44-A71C-55410C3C4F03}" presName="level2Shape" presStyleLbl="node3" presStyleIdx="0" presStyleCnt="1" custLinFactX="-100000" custLinFactNeighborX="-179202" custLinFactNeighborY="-58110"/>
      <dgm:spPr/>
      <dgm:t>
        <a:bodyPr/>
        <a:lstStyle/>
        <a:p>
          <a:endParaRPr lang="ru-RU"/>
        </a:p>
      </dgm:t>
    </dgm:pt>
    <dgm:pt modelId="{FB890E6F-195F-412E-B00E-6242AE9BEF2A}" type="pres">
      <dgm:prSet presAssocID="{40AC5E5C-4B95-4D44-A71C-55410C3C4F03}" presName="hierChild3" presStyleCnt="0"/>
      <dgm:spPr/>
    </dgm:pt>
    <dgm:pt modelId="{A4FC6505-AC8C-4D92-A449-2E44DC0BC6EF}" type="pres">
      <dgm:prSet presAssocID="{344DE333-DF8B-461A-9E13-FE8C3338BF7D}" presName="bgShapesFlow" presStyleCnt="0"/>
      <dgm:spPr/>
    </dgm:pt>
    <dgm:pt modelId="{8CABA9ED-F9DD-4AF7-A925-210587C3436C}" type="pres">
      <dgm:prSet presAssocID="{AF33CEE9-9E61-4AB0-9017-E0B4C777DA9F}" presName="rectComp" presStyleCnt="0"/>
      <dgm:spPr/>
    </dgm:pt>
    <dgm:pt modelId="{6286275B-558F-4C6B-9160-043DCE6E97EA}" type="pres">
      <dgm:prSet presAssocID="{AF33CEE9-9E61-4AB0-9017-E0B4C777DA9F}" presName="bgRect" presStyleLbl="bgShp" presStyleIdx="0" presStyleCnt="3" custLinFactX="100000" custLinFactNeighborX="126871" custLinFactNeighborY="1736"/>
      <dgm:spPr/>
      <dgm:t>
        <a:bodyPr/>
        <a:lstStyle/>
        <a:p>
          <a:endParaRPr lang="ru-RU"/>
        </a:p>
      </dgm:t>
    </dgm:pt>
    <dgm:pt modelId="{E7DE23F1-806F-4DFC-8687-552032D42DDE}" type="pres">
      <dgm:prSet presAssocID="{AF33CEE9-9E61-4AB0-9017-E0B4C777DA9F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E504B-0279-4CD3-B455-15D6EF21D799}" type="pres">
      <dgm:prSet presAssocID="{AF33CEE9-9E61-4AB0-9017-E0B4C777DA9F}" presName="spComp" presStyleCnt="0"/>
      <dgm:spPr/>
    </dgm:pt>
    <dgm:pt modelId="{85B3389C-E1EA-4C73-B250-FC2E6975A2F5}" type="pres">
      <dgm:prSet presAssocID="{AF33CEE9-9E61-4AB0-9017-E0B4C777DA9F}" presName="hSp" presStyleCnt="0"/>
      <dgm:spPr/>
    </dgm:pt>
    <dgm:pt modelId="{F37C2EA5-2435-492B-B5CD-578A30F0CBA0}" type="pres">
      <dgm:prSet presAssocID="{91FB57DA-9873-48D8-B4C1-563AD5BD688D}" presName="rectComp" presStyleCnt="0"/>
      <dgm:spPr/>
    </dgm:pt>
    <dgm:pt modelId="{D035AE1D-D3F4-4340-BAFF-4D17BCFEA49B}" type="pres">
      <dgm:prSet presAssocID="{91FB57DA-9873-48D8-B4C1-563AD5BD688D}" presName="bgRect" presStyleLbl="bgShp" presStyleIdx="1" presStyleCnt="3" custLinFactNeighborX="-4307" custLinFactNeighborY="-15"/>
      <dgm:spPr/>
      <dgm:t>
        <a:bodyPr/>
        <a:lstStyle/>
        <a:p>
          <a:endParaRPr lang="ru-RU"/>
        </a:p>
      </dgm:t>
    </dgm:pt>
    <dgm:pt modelId="{C4D3B0E7-7F20-4FFE-8899-3753109CB595}" type="pres">
      <dgm:prSet presAssocID="{91FB57DA-9873-48D8-B4C1-563AD5BD688D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BB44B9-EC91-4D1E-A94A-A70522CA8148}" type="pres">
      <dgm:prSet presAssocID="{91FB57DA-9873-48D8-B4C1-563AD5BD688D}" presName="spComp" presStyleCnt="0"/>
      <dgm:spPr/>
    </dgm:pt>
    <dgm:pt modelId="{5F2B8676-099F-41EB-88A7-705912A699CA}" type="pres">
      <dgm:prSet presAssocID="{91FB57DA-9873-48D8-B4C1-563AD5BD688D}" presName="hSp" presStyleCnt="0"/>
      <dgm:spPr/>
    </dgm:pt>
    <dgm:pt modelId="{08F64A2E-74E2-4E39-A5A1-13BE9AD80D31}" type="pres">
      <dgm:prSet presAssocID="{0DC558C1-2405-4790-A82A-C0F333F4D5AB}" presName="rectComp" presStyleCnt="0"/>
      <dgm:spPr/>
    </dgm:pt>
    <dgm:pt modelId="{18179D2F-9811-4D67-90ED-2420E468095D}" type="pres">
      <dgm:prSet presAssocID="{0DC558C1-2405-4790-A82A-C0F333F4D5AB}" presName="bgRect" presStyleLbl="bgShp" presStyleIdx="2" presStyleCnt="3" custLinFactX="-100000" custLinFactNeighborX="-132663" custLinFactNeighborY="1736"/>
      <dgm:spPr/>
      <dgm:t>
        <a:bodyPr/>
        <a:lstStyle/>
        <a:p>
          <a:endParaRPr lang="ru-RU"/>
        </a:p>
      </dgm:t>
    </dgm:pt>
    <dgm:pt modelId="{D99C7900-953F-4D46-AFAE-7CF1342EAEFB}" type="pres">
      <dgm:prSet presAssocID="{0DC558C1-2405-4790-A82A-C0F333F4D5AB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53366E-A0F5-4C10-ABC0-DC9FFF7AC2E1}" type="presOf" srcId="{23886D49-4CE5-4B0B-8AE4-0682B6777D92}" destId="{C27B7725-181D-478F-8D64-E57B89B3E815}" srcOrd="0" destOrd="0" presId="urn:microsoft.com/office/officeart/2005/8/layout/hierarchy5"/>
    <dgm:cxn modelId="{1CF148EF-DA93-4487-8FA2-2DECA0347D62}" srcId="{23886D49-4CE5-4B0B-8AE4-0682B6777D92}" destId="{40AC5E5C-4B95-4D44-A71C-55410C3C4F03}" srcOrd="0" destOrd="0" parTransId="{CBC395D9-AA8F-459F-92A9-4DFE960C2D20}" sibTransId="{55863813-0675-4A9E-B835-65BCF2FAE31F}"/>
    <dgm:cxn modelId="{EEBC8F06-594C-4FE3-9E4E-E686CE9C9225}" srcId="{344DE333-DF8B-461A-9E13-FE8C3338BF7D}" destId="{AF33CEE9-9E61-4AB0-9017-E0B4C777DA9F}" srcOrd="1" destOrd="0" parTransId="{9697090E-503A-41FC-9DD4-170316D7FC8B}" sibTransId="{35BF7F2E-FDA3-4990-9C5C-0A044667817A}"/>
    <dgm:cxn modelId="{0CFFB3DD-EDAE-4D7F-866D-F94E2C7FE515}" type="presOf" srcId="{91FB57DA-9873-48D8-B4C1-563AD5BD688D}" destId="{D035AE1D-D3F4-4340-BAFF-4D17BCFEA49B}" srcOrd="0" destOrd="0" presId="urn:microsoft.com/office/officeart/2005/8/layout/hierarchy5"/>
    <dgm:cxn modelId="{8A22155B-FD89-4F2B-BDB8-2A15DEC891CB}" srcId="{344DE333-DF8B-461A-9E13-FE8C3338BF7D}" destId="{0DC558C1-2405-4790-A82A-C0F333F4D5AB}" srcOrd="3" destOrd="0" parTransId="{05A1C890-44AD-4188-BC6A-31A825A2684C}" sibTransId="{1510D7A9-D010-49E8-814E-6C09F81724C5}"/>
    <dgm:cxn modelId="{078614BF-B302-4DE0-AF45-A30C8210D0C9}" srcId="{D2B9E5D6-DCAA-4CE6-9628-788A7E3837F6}" destId="{23886D49-4CE5-4B0B-8AE4-0682B6777D92}" srcOrd="1" destOrd="0" parTransId="{B0674264-B2EC-4BD5-B703-414D41DD8098}" sibTransId="{78073D74-121F-41A9-9AC3-3737D10BA7C3}"/>
    <dgm:cxn modelId="{F54436B0-B90D-48FD-9CF5-0456BF8DE4CE}" srcId="{D2B9E5D6-DCAA-4CE6-9628-788A7E3837F6}" destId="{90514852-2CC0-426E-BE28-A8EDCA8664C2}" srcOrd="0" destOrd="0" parTransId="{43D0FF3B-B654-4FE9-8AAD-F9FC5AEC98AC}" sibTransId="{ABD78784-65EF-48F7-9A7E-37FDF4B02972}"/>
    <dgm:cxn modelId="{FC812025-954A-4DD2-8886-7E68A4622C06}" type="presOf" srcId="{AF33CEE9-9E61-4AB0-9017-E0B4C777DA9F}" destId="{6286275B-558F-4C6B-9160-043DCE6E97EA}" srcOrd="0" destOrd="0" presId="urn:microsoft.com/office/officeart/2005/8/layout/hierarchy5"/>
    <dgm:cxn modelId="{018330C8-FC43-4CAC-A283-EFFC423781EB}" type="presOf" srcId="{D2B9E5D6-DCAA-4CE6-9628-788A7E3837F6}" destId="{427589A9-4789-4C10-8483-F231C89DBBAC}" srcOrd="0" destOrd="0" presId="urn:microsoft.com/office/officeart/2005/8/layout/hierarchy5"/>
    <dgm:cxn modelId="{6476087B-AEAD-4FA1-B0F0-CB35CA1E6872}" type="presOf" srcId="{43D0FF3B-B654-4FE9-8AAD-F9FC5AEC98AC}" destId="{3CFFDE37-A019-4115-879E-4E47C6F07121}" srcOrd="1" destOrd="0" presId="urn:microsoft.com/office/officeart/2005/8/layout/hierarchy5"/>
    <dgm:cxn modelId="{5E4DEAB5-4178-4516-9D4C-A2B052B610BF}" type="presOf" srcId="{B0674264-B2EC-4BD5-B703-414D41DD8098}" destId="{3BBB7D27-0415-4172-800A-73C79E5AAA59}" srcOrd="0" destOrd="0" presId="urn:microsoft.com/office/officeart/2005/8/layout/hierarchy5"/>
    <dgm:cxn modelId="{D54525D6-D5E9-43BA-A315-35E192E0FDA2}" srcId="{344DE333-DF8B-461A-9E13-FE8C3338BF7D}" destId="{D2B9E5D6-DCAA-4CE6-9628-788A7E3837F6}" srcOrd="0" destOrd="0" parTransId="{95080C08-C35B-4AD3-BE7C-73CA6E03BCEA}" sibTransId="{61D18BD7-F5FB-4F94-A3E6-69B30C1535FD}"/>
    <dgm:cxn modelId="{B8A51826-574A-405D-8C0E-B49F486265B9}" type="presOf" srcId="{CBC395D9-AA8F-459F-92A9-4DFE960C2D20}" destId="{92C72874-A45E-447A-9692-6CA8C96173BA}" srcOrd="0" destOrd="0" presId="urn:microsoft.com/office/officeart/2005/8/layout/hierarchy5"/>
    <dgm:cxn modelId="{125121E9-DEDB-4F86-8AD4-399717469F80}" type="presOf" srcId="{91FB57DA-9873-48D8-B4C1-563AD5BD688D}" destId="{C4D3B0E7-7F20-4FFE-8899-3753109CB595}" srcOrd="1" destOrd="0" presId="urn:microsoft.com/office/officeart/2005/8/layout/hierarchy5"/>
    <dgm:cxn modelId="{0E9F0FE0-B6EB-4154-B574-0B7349840CDD}" type="presOf" srcId="{B0674264-B2EC-4BD5-B703-414D41DD8098}" destId="{C5F5008A-554A-4DA3-B9E0-39D75F6ACFBC}" srcOrd="1" destOrd="0" presId="urn:microsoft.com/office/officeart/2005/8/layout/hierarchy5"/>
    <dgm:cxn modelId="{B0867597-BF87-41F7-BE78-03963E3E9B75}" type="presOf" srcId="{0DC558C1-2405-4790-A82A-C0F333F4D5AB}" destId="{18179D2F-9811-4D67-90ED-2420E468095D}" srcOrd="0" destOrd="0" presId="urn:microsoft.com/office/officeart/2005/8/layout/hierarchy5"/>
    <dgm:cxn modelId="{B2E83BFF-EF20-45B5-8799-E54E33FE4C72}" type="presOf" srcId="{43D0FF3B-B654-4FE9-8AAD-F9FC5AEC98AC}" destId="{4F8E2FF2-56F5-4A5C-B481-692AE3581B8C}" srcOrd="0" destOrd="0" presId="urn:microsoft.com/office/officeart/2005/8/layout/hierarchy5"/>
    <dgm:cxn modelId="{9F64153A-ADB2-4C9A-94D8-3088C47FB159}" type="presOf" srcId="{AF33CEE9-9E61-4AB0-9017-E0B4C777DA9F}" destId="{E7DE23F1-806F-4DFC-8687-552032D42DDE}" srcOrd="1" destOrd="0" presId="urn:microsoft.com/office/officeart/2005/8/layout/hierarchy5"/>
    <dgm:cxn modelId="{E6BD5DF6-45FD-47D0-B808-3EB6BD47E7DA}" type="presOf" srcId="{40AC5E5C-4B95-4D44-A71C-55410C3C4F03}" destId="{EAD53448-EEC2-41E1-A853-830FB11F7418}" srcOrd="0" destOrd="0" presId="urn:microsoft.com/office/officeart/2005/8/layout/hierarchy5"/>
    <dgm:cxn modelId="{AFE1B192-1AEB-47F3-8517-FB1BA62CD9E4}" type="presOf" srcId="{0DC558C1-2405-4790-A82A-C0F333F4D5AB}" destId="{D99C7900-953F-4D46-AFAE-7CF1342EAEFB}" srcOrd="1" destOrd="0" presId="urn:microsoft.com/office/officeart/2005/8/layout/hierarchy5"/>
    <dgm:cxn modelId="{7413E186-BF5D-493D-8DEE-F9740B051774}" type="presOf" srcId="{90514852-2CC0-426E-BE28-A8EDCA8664C2}" destId="{13624B81-9162-406B-912A-8F7D55E73A07}" srcOrd="0" destOrd="0" presId="urn:microsoft.com/office/officeart/2005/8/layout/hierarchy5"/>
    <dgm:cxn modelId="{AE82F0C3-BF90-45BD-9179-6F609599960C}" type="presOf" srcId="{CBC395D9-AA8F-459F-92A9-4DFE960C2D20}" destId="{F99F9B00-C827-4A58-99AE-633AC9358553}" srcOrd="1" destOrd="0" presId="urn:microsoft.com/office/officeart/2005/8/layout/hierarchy5"/>
    <dgm:cxn modelId="{1710EB08-BF52-4C3E-ACD6-4E9A52C736D2}" type="presOf" srcId="{344DE333-DF8B-461A-9E13-FE8C3338BF7D}" destId="{B7E9EB19-D8E9-4DE3-AC8D-F387B3A3EDD9}" srcOrd="0" destOrd="0" presId="urn:microsoft.com/office/officeart/2005/8/layout/hierarchy5"/>
    <dgm:cxn modelId="{82FBDA07-3D4D-4943-B132-D3543E50EA0A}" srcId="{344DE333-DF8B-461A-9E13-FE8C3338BF7D}" destId="{91FB57DA-9873-48D8-B4C1-563AD5BD688D}" srcOrd="2" destOrd="0" parTransId="{63E4309A-B48A-45A0-A89C-3250CE41FF3F}" sibTransId="{8D76E6AB-47B3-443F-96EA-00E4EAA59FAA}"/>
    <dgm:cxn modelId="{603BB307-240C-45DE-9E90-1499ACE985BF}" type="presParOf" srcId="{B7E9EB19-D8E9-4DE3-AC8D-F387B3A3EDD9}" destId="{FCCC85BC-48F6-4E71-863F-B3C5FF7DA6A2}" srcOrd="0" destOrd="0" presId="urn:microsoft.com/office/officeart/2005/8/layout/hierarchy5"/>
    <dgm:cxn modelId="{E81EF57F-73F5-4F81-827A-FA4077CA8888}" type="presParOf" srcId="{FCCC85BC-48F6-4E71-863F-B3C5FF7DA6A2}" destId="{9C8F6206-3F0C-48CB-8E5A-C19FB1B89514}" srcOrd="0" destOrd="0" presId="urn:microsoft.com/office/officeart/2005/8/layout/hierarchy5"/>
    <dgm:cxn modelId="{A98655F2-1FE0-465B-B343-D3D3059327DA}" type="presParOf" srcId="{FCCC85BC-48F6-4E71-863F-B3C5FF7DA6A2}" destId="{3F505386-920A-41A2-B00F-237112386D91}" srcOrd="1" destOrd="0" presId="urn:microsoft.com/office/officeart/2005/8/layout/hierarchy5"/>
    <dgm:cxn modelId="{B4F15D14-885D-415F-B7D4-AFDA0CC0735E}" type="presParOf" srcId="{3F505386-920A-41A2-B00F-237112386D91}" destId="{030A690A-0A7A-4588-B062-2891C5309E9F}" srcOrd="0" destOrd="0" presId="urn:microsoft.com/office/officeart/2005/8/layout/hierarchy5"/>
    <dgm:cxn modelId="{6B90CD10-B75D-494C-9530-A7BE8C428F73}" type="presParOf" srcId="{030A690A-0A7A-4588-B062-2891C5309E9F}" destId="{427589A9-4789-4C10-8483-F231C89DBBAC}" srcOrd="0" destOrd="0" presId="urn:microsoft.com/office/officeart/2005/8/layout/hierarchy5"/>
    <dgm:cxn modelId="{8D129EBD-3E10-4187-A63D-E4CAC1324D43}" type="presParOf" srcId="{030A690A-0A7A-4588-B062-2891C5309E9F}" destId="{9EC888CE-C524-481D-9DB9-E0580FBFC0AF}" srcOrd="1" destOrd="0" presId="urn:microsoft.com/office/officeart/2005/8/layout/hierarchy5"/>
    <dgm:cxn modelId="{897E40E2-E4AE-41EE-A1A7-B9B87051C69D}" type="presParOf" srcId="{9EC888CE-C524-481D-9DB9-E0580FBFC0AF}" destId="{4F8E2FF2-56F5-4A5C-B481-692AE3581B8C}" srcOrd="0" destOrd="0" presId="urn:microsoft.com/office/officeart/2005/8/layout/hierarchy5"/>
    <dgm:cxn modelId="{F8BA4ED4-A8DD-49A9-860E-E5F39EF43D51}" type="presParOf" srcId="{4F8E2FF2-56F5-4A5C-B481-692AE3581B8C}" destId="{3CFFDE37-A019-4115-879E-4E47C6F07121}" srcOrd="0" destOrd="0" presId="urn:microsoft.com/office/officeart/2005/8/layout/hierarchy5"/>
    <dgm:cxn modelId="{B7FEFA1F-0122-4C2D-B1B1-B7E15F4D4C54}" type="presParOf" srcId="{9EC888CE-C524-481D-9DB9-E0580FBFC0AF}" destId="{FB3C42E2-F317-4F6C-8C13-F34EE35A49AD}" srcOrd="1" destOrd="0" presId="urn:microsoft.com/office/officeart/2005/8/layout/hierarchy5"/>
    <dgm:cxn modelId="{0004C9BE-2C69-477A-8D78-5A4B0C4342CB}" type="presParOf" srcId="{FB3C42E2-F317-4F6C-8C13-F34EE35A49AD}" destId="{13624B81-9162-406B-912A-8F7D55E73A07}" srcOrd="0" destOrd="0" presId="urn:microsoft.com/office/officeart/2005/8/layout/hierarchy5"/>
    <dgm:cxn modelId="{612C5FCC-6A70-41B4-8AC4-AD4773E0D3F1}" type="presParOf" srcId="{FB3C42E2-F317-4F6C-8C13-F34EE35A49AD}" destId="{992660B9-2B2F-4746-9127-83E929DC1D33}" srcOrd="1" destOrd="0" presId="urn:microsoft.com/office/officeart/2005/8/layout/hierarchy5"/>
    <dgm:cxn modelId="{1F636D17-E0D7-4849-878F-0B819334B2B8}" type="presParOf" srcId="{9EC888CE-C524-481D-9DB9-E0580FBFC0AF}" destId="{3BBB7D27-0415-4172-800A-73C79E5AAA59}" srcOrd="2" destOrd="0" presId="urn:microsoft.com/office/officeart/2005/8/layout/hierarchy5"/>
    <dgm:cxn modelId="{FBECE86A-26E6-42E7-8835-4DCD32113774}" type="presParOf" srcId="{3BBB7D27-0415-4172-800A-73C79E5AAA59}" destId="{C5F5008A-554A-4DA3-B9E0-39D75F6ACFBC}" srcOrd="0" destOrd="0" presId="urn:microsoft.com/office/officeart/2005/8/layout/hierarchy5"/>
    <dgm:cxn modelId="{449469B7-39AB-4730-A871-11B5F510C566}" type="presParOf" srcId="{9EC888CE-C524-481D-9DB9-E0580FBFC0AF}" destId="{1FACB4BB-BCF0-4DC5-AE6A-732FA364CF15}" srcOrd="3" destOrd="0" presId="urn:microsoft.com/office/officeart/2005/8/layout/hierarchy5"/>
    <dgm:cxn modelId="{FDBE6E8F-EC2F-4C90-8495-43B94B90BA9C}" type="presParOf" srcId="{1FACB4BB-BCF0-4DC5-AE6A-732FA364CF15}" destId="{C27B7725-181D-478F-8D64-E57B89B3E815}" srcOrd="0" destOrd="0" presId="urn:microsoft.com/office/officeart/2005/8/layout/hierarchy5"/>
    <dgm:cxn modelId="{95FB646E-2388-448D-A018-93EEB0C657C2}" type="presParOf" srcId="{1FACB4BB-BCF0-4DC5-AE6A-732FA364CF15}" destId="{DDFCF9FE-E60B-432E-88C6-40FA124CE19B}" srcOrd="1" destOrd="0" presId="urn:microsoft.com/office/officeart/2005/8/layout/hierarchy5"/>
    <dgm:cxn modelId="{17FA8141-22F4-408F-B71C-EE6D8ABCCCC1}" type="presParOf" srcId="{DDFCF9FE-E60B-432E-88C6-40FA124CE19B}" destId="{92C72874-A45E-447A-9692-6CA8C96173BA}" srcOrd="0" destOrd="0" presId="urn:microsoft.com/office/officeart/2005/8/layout/hierarchy5"/>
    <dgm:cxn modelId="{02365789-F6DF-4225-BE78-23B5D9C89B3D}" type="presParOf" srcId="{92C72874-A45E-447A-9692-6CA8C96173BA}" destId="{F99F9B00-C827-4A58-99AE-633AC9358553}" srcOrd="0" destOrd="0" presId="urn:microsoft.com/office/officeart/2005/8/layout/hierarchy5"/>
    <dgm:cxn modelId="{A0E5D5AF-7985-46FB-8F44-F068F825DB52}" type="presParOf" srcId="{DDFCF9FE-E60B-432E-88C6-40FA124CE19B}" destId="{2CFAAB69-2818-40A6-A381-DDF62B549166}" srcOrd="1" destOrd="0" presId="urn:microsoft.com/office/officeart/2005/8/layout/hierarchy5"/>
    <dgm:cxn modelId="{3AB380D8-93E4-4E21-B7F5-FF598B5E33AF}" type="presParOf" srcId="{2CFAAB69-2818-40A6-A381-DDF62B549166}" destId="{EAD53448-EEC2-41E1-A853-830FB11F7418}" srcOrd="0" destOrd="0" presId="urn:microsoft.com/office/officeart/2005/8/layout/hierarchy5"/>
    <dgm:cxn modelId="{4ADF9A31-3D2D-4136-84E8-1DFB16A2D2CC}" type="presParOf" srcId="{2CFAAB69-2818-40A6-A381-DDF62B549166}" destId="{FB890E6F-195F-412E-B00E-6242AE9BEF2A}" srcOrd="1" destOrd="0" presId="urn:microsoft.com/office/officeart/2005/8/layout/hierarchy5"/>
    <dgm:cxn modelId="{E6DF071B-127D-4DB1-A47F-CCF36A8F3B41}" type="presParOf" srcId="{B7E9EB19-D8E9-4DE3-AC8D-F387B3A3EDD9}" destId="{A4FC6505-AC8C-4D92-A449-2E44DC0BC6EF}" srcOrd="1" destOrd="0" presId="urn:microsoft.com/office/officeart/2005/8/layout/hierarchy5"/>
    <dgm:cxn modelId="{47EAA4E9-E0F3-4B4C-A930-73AA034F9499}" type="presParOf" srcId="{A4FC6505-AC8C-4D92-A449-2E44DC0BC6EF}" destId="{8CABA9ED-F9DD-4AF7-A925-210587C3436C}" srcOrd="0" destOrd="0" presId="urn:microsoft.com/office/officeart/2005/8/layout/hierarchy5"/>
    <dgm:cxn modelId="{619AE093-D9E8-47CA-9FFC-01AAFF1E04C2}" type="presParOf" srcId="{8CABA9ED-F9DD-4AF7-A925-210587C3436C}" destId="{6286275B-558F-4C6B-9160-043DCE6E97EA}" srcOrd="0" destOrd="0" presId="urn:microsoft.com/office/officeart/2005/8/layout/hierarchy5"/>
    <dgm:cxn modelId="{28B7A28E-5DC5-41C9-A086-DAED3C4192D7}" type="presParOf" srcId="{8CABA9ED-F9DD-4AF7-A925-210587C3436C}" destId="{E7DE23F1-806F-4DFC-8687-552032D42DDE}" srcOrd="1" destOrd="0" presId="urn:microsoft.com/office/officeart/2005/8/layout/hierarchy5"/>
    <dgm:cxn modelId="{CC1E48F1-1358-48DC-A5FB-60A66E93F63A}" type="presParOf" srcId="{A4FC6505-AC8C-4D92-A449-2E44DC0BC6EF}" destId="{266E504B-0279-4CD3-B455-15D6EF21D799}" srcOrd="1" destOrd="0" presId="urn:microsoft.com/office/officeart/2005/8/layout/hierarchy5"/>
    <dgm:cxn modelId="{96869DC4-C6FA-4283-926C-98124DC5A191}" type="presParOf" srcId="{266E504B-0279-4CD3-B455-15D6EF21D799}" destId="{85B3389C-E1EA-4C73-B250-FC2E6975A2F5}" srcOrd="0" destOrd="0" presId="urn:microsoft.com/office/officeart/2005/8/layout/hierarchy5"/>
    <dgm:cxn modelId="{5B627C6B-F55D-4400-8424-8D66DBD4D117}" type="presParOf" srcId="{A4FC6505-AC8C-4D92-A449-2E44DC0BC6EF}" destId="{F37C2EA5-2435-492B-B5CD-578A30F0CBA0}" srcOrd="2" destOrd="0" presId="urn:microsoft.com/office/officeart/2005/8/layout/hierarchy5"/>
    <dgm:cxn modelId="{A2AF9B87-3C7F-41A1-A054-658A2FFAF59F}" type="presParOf" srcId="{F37C2EA5-2435-492B-B5CD-578A30F0CBA0}" destId="{D035AE1D-D3F4-4340-BAFF-4D17BCFEA49B}" srcOrd="0" destOrd="0" presId="urn:microsoft.com/office/officeart/2005/8/layout/hierarchy5"/>
    <dgm:cxn modelId="{763BF180-3708-441B-9513-206D0389ABD5}" type="presParOf" srcId="{F37C2EA5-2435-492B-B5CD-578A30F0CBA0}" destId="{C4D3B0E7-7F20-4FFE-8899-3753109CB595}" srcOrd="1" destOrd="0" presId="urn:microsoft.com/office/officeart/2005/8/layout/hierarchy5"/>
    <dgm:cxn modelId="{1C62086C-7DED-4490-993A-96403EC0968E}" type="presParOf" srcId="{A4FC6505-AC8C-4D92-A449-2E44DC0BC6EF}" destId="{FBBB44B9-EC91-4D1E-A94A-A70522CA8148}" srcOrd="3" destOrd="0" presId="urn:microsoft.com/office/officeart/2005/8/layout/hierarchy5"/>
    <dgm:cxn modelId="{89EA8642-452F-4600-828D-BB898E30D8DB}" type="presParOf" srcId="{FBBB44B9-EC91-4D1E-A94A-A70522CA8148}" destId="{5F2B8676-099F-41EB-88A7-705912A699CA}" srcOrd="0" destOrd="0" presId="urn:microsoft.com/office/officeart/2005/8/layout/hierarchy5"/>
    <dgm:cxn modelId="{1CD9E27E-7340-4FB0-96CA-35DED4598D50}" type="presParOf" srcId="{A4FC6505-AC8C-4D92-A449-2E44DC0BC6EF}" destId="{08F64A2E-74E2-4E39-A5A1-13BE9AD80D31}" srcOrd="4" destOrd="0" presId="urn:microsoft.com/office/officeart/2005/8/layout/hierarchy5"/>
    <dgm:cxn modelId="{B3402396-E0C7-4E60-A468-636AB3465DA6}" type="presParOf" srcId="{08F64A2E-74E2-4E39-A5A1-13BE9AD80D31}" destId="{18179D2F-9811-4D67-90ED-2420E468095D}" srcOrd="0" destOrd="0" presId="urn:microsoft.com/office/officeart/2005/8/layout/hierarchy5"/>
    <dgm:cxn modelId="{FAE8ACBA-8402-4442-A6F9-DB1D55F01E4F}" type="presParOf" srcId="{08F64A2E-74E2-4E39-A5A1-13BE9AD80D31}" destId="{D99C7900-953F-4D46-AFAE-7CF1342EAEF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ACF09E-E966-4C62-94B1-FABBD70F6CA9}" type="doc">
      <dgm:prSet loTypeId="urn:microsoft.com/office/officeart/2005/8/layout/radial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7F81C08-DAE8-4C14-805A-1447A36CB193}">
      <dgm:prSet phldrT="[Текст]" custT="1"/>
      <dgm:spPr/>
      <dgm:t>
        <a:bodyPr/>
        <a:lstStyle/>
        <a:p>
          <a:r>
            <a:rPr lang="ru-RU" sz="2000" b="1" dirty="0"/>
            <a:t>Портрет ребенка</a:t>
          </a:r>
          <a:br>
            <a:rPr lang="ru-RU" sz="2000" b="1" dirty="0"/>
          </a:br>
          <a:r>
            <a:rPr lang="ru-RU" sz="2000" b="1" dirty="0"/>
            <a:t>с бережливым мышлением</a:t>
          </a:r>
          <a:endParaRPr lang="ru-RU" sz="2000" dirty="0"/>
        </a:p>
      </dgm:t>
    </dgm:pt>
    <dgm:pt modelId="{653A3A60-6EB8-4C2E-BFA8-4FAEE2EDB714}" type="parTrans" cxnId="{84B745B5-D256-4933-BEBF-594D65E99385}">
      <dgm:prSet/>
      <dgm:spPr/>
      <dgm:t>
        <a:bodyPr/>
        <a:lstStyle/>
        <a:p>
          <a:endParaRPr lang="ru-RU"/>
        </a:p>
      </dgm:t>
    </dgm:pt>
    <dgm:pt modelId="{FF07DD7E-8E70-4ED3-9371-1796CBF35AAD}" type="sibTrans" cxnId="{84B745B5-D256-4933-BEBF-594D65E99385}">
      <dgm:prSet/>
      <dgm:spPr/>
      <dgm:t>
        <a:bodyPr/>
        <a:lstStyle/>
        <a:p>
          <a:endParaRPr lang="ru-RU"/>
        </a:p>
      </dgm:t>
    </dgm:pt>
    <dgm:pt modelId="{7A0FE3F1-5294-4AC9-8644-357229E42F72}">
      <dgm:prSet phldrT="[Текст]"/>
      <dgm:spPr/>
      <dgm:t>
        <a:bodyPr/>
        <a:lstStyle/>
        <a:p>
          <a:endParaRPr lang="ru-RU" dirty="0"/>
        </a:p>
      </dgm:t>
    </dgm:pt>
    <dgm:pt modelId="{B427C89A-D042-47C8-BB72-61E6467E7A80}" type="parTrans" cxnId="{447708D1-2C92-41A0-9554-B809E5FB302D}">
      <dgm:prSet/>
      <dgm:spPr/>
      <dgm:t>
        <a:bodyPr/>
        <a:lstStyle/>
        <a:p>
          <a:endParaRPr lang="ru-RU"/>
        </a:p>
      </dgm:t>
    </dgm:pt>
    <dgm:pt modelId="{0BDE2695-797A-4363-9B6B-D0427BBBCF44}" type="sibTrans" cxnId="{447708D1-2C92-41A0-9554-B809E5FB302D}">
      <dgm:prSet/>
      <dgm:spPr/>
      <dgm:t>
        <a:bodyPr/>
        <a:lstStyle/>
        <a:p>
          <a:endParaRPr lang="ru-RU"/>
        </a:p>
      </dgm:t>
    </dgm:pt>
    <dgm:pt modelId="{AD9AF918-2266-4B81-A3F1-C264A7586729}">
      <dgm:prSet phldrT="[Текст]"/>
      <dgm:spPr/>
      <dgm:t>
        <a:bodyPr/>
        <a:lstStyle/>
        <a:p>
          <a:endParaRPr lang="ru-RU" dirty="0"/>
        </a:p>
      </dgm:t>
    </dgm:pt>
    <dgm:pt modelId="{DBD1E564-4144-46AA-8264-B1586A0DF275}" type="parTrans" cxnId="{3B0FCB6F-DE07-4E62-952E-5B94FD2305F4}">
      <dgm:prSet/>
      <dgm:spPr/>
      <dgm:t>
        <a:bodyPr/>
        <a:lstStyle/>
        <a:p>
          <a:endParaRPr lang="ru-RU"/>
        </a:p>
      </dgm:t>
    </dgm:pt>
    <dgm:pt modelId="{22DBE713-0004-4EAB-A326-A53C7B9241E2}" type="sibTrans" cxnId="{3B0FCB6F-DE07-4E62-952E-5B94FD2305F4}">
      <dgm:prSet/>
      <dgm:spPr/>
      <dgm:t>
        <a:bodyPr/>
        <a:lstStyle/>
        <a:p>
          <a:endParaRPr lang="ru-RU"/>
        </a:p>
      </dgm:t>
    </dgm:pt>
    <dgm:pt modelId="{A60C09D9-A35F-40F3-98BF-20D1C5916E08}">
      <dgm:prSet phldrT="[Текст]"/>
      <dgm:spPr/>
      <dgm:t>
        <a:bodyPr/>
        <a:lstStyle/>
        <a:p>
          <a:endParaRPr lang="ru-RU" dirty="0"/>
        </a:p>
      </dgm:t>
    </dgm:pt>
    <dgm:pt modelId="{228BBFB8-4A13-4D20-AE09-63D69F20B9E6}" type="parTrans" cxnId="{B6889A9B-9CAC-408E-94CC-270899DA0BF7}">
      <dgm:prSet/>
      <dgm:spPr/>
      <dgm:t>
        <a:bodyPr/>
        <a:lstStyle/>
        <a:p>
          <a:endParaRPr lang="ru-RU"/>
        </a:p>
      </dgm:t>
    </dgm:pt>
    <dgm:pt modelId="{3F77332D-8857-45E3-8441-4CD093FBAA2B}" type="sibTrans" cxnId="{B6889A9B-9CAC-408E-94CC-270899DA0BF7}">
      <dgm:prSet/>
      <dgm:spPr/>
      <dgm:t>
        <a:bodyPr/>
        <a:lstStyle/>
        <a:p>
          <a:endParaRPr lang="ru-RU"/>
        </a:p>
      </dgm:t>
    </dgm:pt>
    <dgm:pt modelId="{16979FC3-0AAC-4ABF-9A40-E1E2DDB8BD58}">
      <dgm:prSet phldrT="[Текст]"/>
      <dgm:spPr/>
      <dgm:t>
        <a:bodyPr/>
        <a:lstStyle/>
        <a:p>
          <a:endParaRPr lang="ru-RU" dirty="0"/>
        </a:p>
      </dgm:t>
    </dgm:pt>
    <dgm:pt modelId="{610D546E-C1FC-4720-BBF6-C5B400843227}" type="parTrans" cxnId="{779B21BF-EFBF-4F59-97DA-64A5337B6CB6}">
      <dgm:prSet/>
      <dgm:spPr/>
      <dgm:t>
        <a:bodyPr/>
        <a:lstStyle/>
        <a:p>
          <a:endParaRPr lang="ru-RU"/>
        </a:p>
      </dgm:t>
    </dgm:pt>
    <dgm:pt modelId="{E4EC94C0-4AB3-4BA2-B9D4-9CAFD444ECF3}" type="sibTrans" cxnId="{779B21BF-EFBF-4F59-97DA-64A5337B6CB6}">
      <dgm:prSet/>
      <dgm:spPr/>
      <dgm:t>
        <a:bodyPr/>
        <a:lstStyle/>
        <a:p>
          <a:endParaRPr lang="ru-RU"/>
        </a:p>
      </dgm:t>
    </dgm:pt>
    <dgm:pt modelId="{EE097D6C-A37F-4731-8ECB-2D6E15921550}">
      <dgm:prSet phldrT="[Текст]"/>
      <dgm:spPr/>
      <dgm:t>
        <a:bodyPr/>
        <a:lstStyle/>
        <a:p>
          <a:endParaRPr lang="ru-RU" dirty="0"/>
        </a:p>
      </dgm:t>
    </dgm:pt>
    <dgm:pt modelId="{BB3A9837-9132-44D5-9E90-15C24A521834}" type="parTrans" cxnId="{7DBBBFC8-9F0E-4A35-91C2-818EA1BEA5F8}">
      <dgm:prSet/>
      <dgm:spPr/>
      <dgm:t>
        <a:bodyPr/>
        <a:lstStyle/>
        <a:p>
          <a:endParaRPr lang="ru-RU"/>
        </a:p>
      </dgm:t>
    </dgm:pt>
    <dgm:pt modelId="{A728011E-D3E6-4C5A-BD9B-5CE3B2AB1486}" type="sibTrans" cxnId="{7DBBBFC8-9F0E-4A35-91C2-818EA1BEA5F8}">
      <dgm:prSet/>
      <dgm:spPr/>
      <dgm:t>
        <a:bodyPr/>
        <a:lstStyle/>
        <a:p>
          <a:endParaRPr lang="ru-RU"/>
        </a:p>
      </dgm:t>
    </dgm:pt>
    <dgm:pt modelId="{FD62BE0D-4CE2-4208-8C7B-81D40A7771B2}">
      <dgm:prSet phldrT="[Текст]"/>
      <dgm:spPr/>
      <dgm:t>
        <a:bodyPr/>
        <a:lstStyle/>
        <a:p>
          <a:endParaRPr lang="ru-RU" dirty="0"/>
        </a:p>
      </dgm:t>
    </dgm:pt>
    <dgm:pt modelId="{755CC473-8FDC-4C5A-9581-0459AFB66E27}" type="parTrans" cxnId="{709A9C25-947B-4152-B567-8E2176C5692C}">
      <dgm:prSet/>
      <dgm:spPr/>
      <dgm:t>
        <a:bodyPr/>
        <a:lstStyle/>
        <a:p>
          <a:endParaRPr lang="ru-RU"/>
        </a:p>
      </dgm:t>
    </dgm:pt>
    <dgm:pt modelId="{8AD22685-5C04-4613-897B-6853E0EC6786}" type="sibTrans" cxnId="{709A9C25-947B-4152-B567-8E2176C5692C}">
      <dgm:prSet/>
      <dgm:spPr/>
      <dgm:t>
        <a:bodyPr/>
        <a:lstStyle/>
        <a:p>
          <a:endParaRPr lang="ru-RU"/>
        </a:p>
      </dgm:t>
    </dgm:pt>
    <dgm:pt modelId="{D549771E-B79E-4959-8B05-195E9EF84F56}">
      <dgm:prSet phldrT="[Текст]"/>
      <dgm:spPr/>
      <dgm:t>
        <a:bodyPr/>
        <a:lstStyle/>
        <a:p>
          <a:endParaRPr lang="ru-RU" dirty="0"/>
        </a:p>
      </dgm:t>
    </dgm:pt>
    <dgm:pt modelId="{2FA64036-1602-44E4-892A-1D287739C83D}" type="parTrans" cxnId="{77A0F589-4DBC-476F-8604-32D2F0B4458F}">
      <dgm:prSet/>
      <dgm:spPr/>
      <dgm:t>
        <a:bodyPr/>
        <a:lstStyle/>
        <a:p>
          <a:endParaRPr lang="ru-RU"/>
        </a:p>
      </dgm:t>
    </dgm:pt>
    <dgm:pt modelId="{172E423A-E24A-4A41-92F8-B4C87B4A3D99}" type="sibTrans" cxnId="{77A0F589-4DBC-476F-8604-32D2F0B4458F}">
      <dgm:prSet/>
      <dgm:spPr/>
      <dgm:t>
        <a:bodyPr/>
        <a:lstStyle/>
        <a:p>
          <a:endParaRPr lang="ru-RU"/>
        </a:p>
      </dgm:t>
    </dgm:pt>
    <dgm:pt modelId="{8F07F968-AED8-4E1D-B6AB-EB6CE6AC1E59}">
      <dgm:prSet phldrT="[Текст]"/>
      <dgm:spPr/>
      <dgm:t>
        <a:bodyPr/>
        <a:lstStyle/>
        <a:p>
          <a:endParaRPr lang="ru-RU" dirty="0"/>
        </a:p>
      </dgm:t>
    </dgm:pt>
    <dgm:pt modelId="{B02938EF-C323-462C-AFA3-EB24BC456E89}" type="parTrans" cxnId="{7126FA69-03D6-4CF5-9ADD-4D11304B6E96}">
      <dgm:prSet/>
      <dgm:spPr/>
      <dgm:t>
        <a:bodyPr/>
        <a:lstStyle/>
        <a:p>
          <a:endParaRPr lang="ru-RU"/>
        </a:p>
      </dgm:t>
    </dgm:pt>
    <dgm:pt modelId="{B10B855E-1ECF-49E1-BD5D-E049BC5A8AA4}" type="sibTrans" cxnId="{7126FA69-03D6-4CF5-9ADD-4D11304B6E96}">
      <dgm:prSet/>
      <dgm:spPr/>
      <dgm:t>
        <a:bodyPr/>
        <a:lstStyle/>
        <a:p>
          <a:endParaRPr lang="ru-RU"/>
        </a:p>
      </dgm:t>
    </dgm:pt>
    <dgm:pt modelId="{E379688D-EFCF-468D-B3EC-92DC9785908D}">
      <dgm:prSet phldrT="[Текст]"/>
      <dgm:spPr/>
      <dgm:t>
        <a:bodyPr/>
        <a:lstStyle/>
        <a:p>
          <a:endParaRPr lang="ru-RU" dirty="0"/>
        </a:p>
      </dgm:t>
    </dgm:pt>
    <dgm:pt modelId="{15D6D1C9-7C28-4270-BF16-0B5DCCB3E741}" type="sibTrans" cxnId="{C557C8EB-E615-4C60-B57F-3C1FF8F0553E}">
      <dgm:prSet/>
      <dgm:spPr/>
      <dgm:t>
        <a:bodyPr/>
        <a:lstStyle/>
        <a:p>
          <a:endParaRPr lang="ru-RU"/>
        </a:p>
      </dgm:t>
    </dgm:pt>
    <dgm:pt modelId="{9B1E2AD7-3940-4060-A785-278290515B5C}" type="parTrans" cxnId="{C557C8EB-E615-4C60-B57F-3C1FF8F0553E}">
      <dgm:prSet/>
      <dgm:spPr/>
      <dgm:t>
        <a:bodyPr/>
        <a:lstStyle/>
        <a:p>
          <a:endParaRPr lang="ru-RU"/>
        </a:p>
      </dgm:t>
    </dgm:pt>
    <dgm:pt modelId="{428A78C5-E371-49C0-8644-5C3355634DD2}">
      <dgm:prSet phldrT="[Текст]"/>
      <dgm:spPr/>
      <dgm:t>
        <a:bodyPr/>
        <a:lstStyle/>
        <a:p>
          <a:endParaRPr lang="ru-RU" dirty="0"/>
        </a:p>
      </dgm:t>
    </dgm:pt>
    <dgm:pt modelId="{2E46E939-3965-4185-B93F-24AF42072B68}" type="sibTrans" cxnId="{0F2547C0-E2F2-4F24-BCBD-51992F9D20A6}">
      <dgm:prSet/>
      <dgm:spPr/>
      <dgm:t>
        <a:bodyPr/>
        <a:lstStyle/>
        <a:p>
          <a:endParaRPr lang="ru-RU"/>
        </a:p>
      </dgm:t>
    </dgm:pt>
    <dgm:pt modelId="{FC3722C0-0788-4573-AD07-770D1E49EA1C}" type="parTrans" cxnId="{0F2547C0-E2F2-4F24-BCBD-51992F9D20A6}">
      <dgm:prSet/>
      <dgm:spPr/>
      <dgm:t>
        <a:bodyPr/>
        <a:lstStyle/>
        <a:p>
          <a:endParaRPr lang="ru-RU"/>
        </a:p>
      </dgm:t>
    </dgm:pt>
    <dgm:pt modelId="{18E55DC6-E132-4FB5-9D38-3F1FBC8A470E}">
      <dgm:prSet phldrT="[Текст]"/>
      <dgm:spPr/>
      <dgm:t>
        <a:bodyPr/>
        <a:lstStyle/>
        <a:p>
          <a:endParaRPr lang="ru-RU" dirty="0"/>
        </a:p>
      </dgm:t>
    </dgm:pt>
    <dgm:pt modelId="{13A3EF63-E0B9-4A9C-895B-37047EFB1DFD}" type="sibTrans" cxnId="{AA264429-9C6D-4219-9DAC-5DEEC98828A3}">
      <dgm:prSet/>
      <dgm:spPr/>
      <dgm:t>
        <a:bodyPr/>
        <a:lstStyle/>
        <a:p>
          <a:endParaRPr lang="ru-RU"/>
        </a:p>
      </dgm:t>
    </dgm:pt>
    <dgm:pt modelId="{42C47934-2E08-4275-A871-C1DFFB24597D}" type="parTrans" cxnId="{AA264429-9C6D-4219-9DAC-5DEEC98828A3}">
      <dgm:prSet/>
      <dgm:spPr/>
      <dgm:t>
        <a:bodyPr/>
        <a:lstStyle/>
        <a:p>
          <a:endParaRPr lang="ru-RU"/>
        </a:p>
      </dgm:t>
    </dgm:pt>
    <dgm:pt modelId="{8379EF9C-A2DA-4D74-BCA5-45D66B4B6344}">
      <dgm:prSet phldrT="[Текст]"/>
      <dgm:spPr/>
      <dgm:t>
        <a:bodyPr/>
        <a:lstStyle/>
        <a:p>
          <a:endParaRPr lang="ru-RU" dirty="0"/>
        </a:p>
      </dgm:t>
    </dgm:pt>
    <dgm:pt modelId="{75A4FD20-0342-4173-A17D-CE59FB33D12F}" type="sibTrans" cxnId="{F4247DCF-38AC-49FD-8539-E773FF27B83C}">
      <dgm:prSet/>
      <dgm:spPr/>
      <dgm:t>
        <a:bodyPr/>
        <a:lstStyle/>
        <a:p>
          <a:endParaRPr lang="ru-RU"/>
        </a:p>
      </dgm:t>
    </dgm:pt>
    <dgm:pt modelId="{BA73062D-8255-463A-BBC2-74366AEEFBED}" type="parTrans" cxnId="{F4247DCF-38AC-49FD-8539-E773FF27B83C}">
      <dgm:prSet/>
      <dgm:spPr/>
      <dgm:t>
        <a:bodyPr/>
        <a:lstStyle/>
        <a:p>
          <a:endParaRPr lang="ru-RU"/>
        </a:p>
      </dgm:t>
    </dgm:pt>
    <dgm:pt modelId="{99EDC6F5-1306-40F4-881B-F521AC13891C}">
      <dgm:prSet phldrT="[Текст]"/>
      <dgm:spPr/>
      <dgm:t>
        <a:bodyPr/>
        <a:lstStyle/>
        <a:p>
          <a:endParaRPr lang="ru-RU" dirty="0"/>
        </a:p>
      </dgm:t>
    </dgm:pt>
    <dgm:pt modelId="{F645584A-DF47-4FE0-9B35-AA810C9B1F1E}" type="sibTrans" cxnId="{903C47AC-8CCF-4A8A-9E0C-139AD07CDD48}">
      <dgm:prSet/>
      <dgm:spPr/>
      <dgm:t>
        <a:bodyPr/>
        <a:lstStyle/>
        <a:p>
          <a:endParaRPr lang="ru-RU"/>
        </a:p>
      </dgm:t>
    </dgm:pt>
    <dgm:pt modelId="{A65C6EBD-3221-42B1-A5F7-0F0A8AF4714A}" type="parTrans" cxnId="{903C47AC-8CCF-4A8A-9E0C-139AD07CDD48}">
      <dgm:prSet/>
      <dgm:spPr/>
      <dgm:t>
        <a:bodyPr/>
        <a:lstStyle/>
        <a:p>
          <a:endParaRPr lang="ru-RU"/>
        </a:p>
      </dgm:t>
    </dgm:pt>
    <dgm:pt modelId="{12290A81-AB05-47BB-9585-3DEFFC015083}">
      <dgm:prSet phldrT="[Текст]"/>
      <dgm:spPr/>
      <dgm:t>
        <a:bodyPr/>
        <a:lstStyle/>
        <a:p>
          <a:endParaRPr lang="ru-RU" dirty="0"/>
        </a:p>
      </dgm:t>
    </dgm:pt>
    <dgm:pt modelId="{64E93FA4-EEB1-4E22-B075-2B50F6900C0B}" type="sibTrans" cxnId="{1617B8F8-2AA7-4529-A06E-B1F416E48DFB}">
      <dgm:prSet/>
      <dgm:spPr/>
      <dgm:t>
        <a:bodyPr/>
        <a:lstStyle/>
        <a:p>
          <a:endParaRPr lang="ru-RU"/>
        </a:p>
      </dgm:t>
    </dgm:pt>
    <dgm:pt modelId="{8FA2C36E-3039-4167-9E5B-F350BDF78FF9}" type="parTrans" cxnId="{1617B8F8-2AA7-4529-A06E-B1F416E48DFB}">
      <dgm:prSet/>
      <dgm:spPr/>
      <dgm:t>
        <a:bodyPr/>
        <a:lstStyle/>
        <a:p>
          <a:endParaRPr lang="ru-RU"/>
        </a:p>
      </dgm:t>
    </dgm:pt>
    <dgm:pt modelId="{791EFC39-1103-4FC9-8C6E-18C9E8A2EBAC}" type="pres">
      <dgm:prSet presAssocID="{44ACF09E-E966-4C62-94B1-FABBD70F6CA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BBAE5F-1C0A-44EC-9E58-E898947A509F}" type="pres">
      <dgm:prSet presAssocID="{44ACF09E-E966-4C62-94B1-FABBD70F6CA9}" presName="radial" presStyleCnt="0">
        <dgm:presLayoutVars>
          <dgm:animLvl val="ctr"/>
        </dgm:presLayoutVars>
      </dgm:prSet>
      <dgm:spPr/>
    </dgm:pt>
    <dgm:pt modelId="{EF131C5E-D22C-4DAA-AEF6-516F8BB927C9}" type="pres">
      <dgm:prSet presAssocID="{17F81C08-DAE8-4C14-805A-1447A36CB193}" presName="centerShape" presStyleLbl="vennNode1" presStyleIdx="0" presStyleCnt="15"/>
      <dgm:spPr/>
      <dgm:t>
        <a:bodyPr/>
        <a:lstStyle/>
        <a:p>
          <a:endParaRPr lang="ru-RU"/>
        </a:p>
      </dgm:t>
    </dgm:pt>
    <dgm:pt modelId="{96F09DD8-3693-4F5E-8C86-BBD2EE42226F}" type="pres">
      <dgm:prSet presAssocID="{7A0FE3F1-5294-4AC9-8644-357229E42F72}" presName="node" presStyleLbl="vennNode1" presStyleIdx="1" presStyleCnt="15" custScaleY="170248" custRadScaleRad="76926" custRadScaleInc="2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DF32E-D268-4241-8A30-849BA06BB28D}" type="pres">
      <dgm:prSet presAssocID="{AD9AF918-2266-4B81-A3F1-C264A7586729}" presName="node" presStyleLbl="vennNode1" presStyleIdx="2" presStyleCnt="15" custAng="837183" custScaleY="170248" custRadScaleRad="78416" custRadScaleInc="12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6DDBB3-B3C7-44B2-9025-8903BD6D0697}" type="pres">
      <dgm:prSet presAssocID="{A60C09D9-A35F-40F3-98BF-20D1C5916E08}" presName="node" presStyleLbl="vennNode1" presStyleIdx="3" presStyleCnt="15" custAng="1781142" custScaleY="170248" custRadScaleRad="81747" custRadScaleInc="12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09C7A-4C6D-4F65-B9C3-B47D844CEBFA}" type="pres">
      <dgm:prSet presAssocID="{12290A81-AB05-47BB-9585-3DEFFC015083}" presName="node" presStyleLbl="vennNode1" presStyleIdx="4" presStyleCnt="15" custAng="4188615" custScaleY="170248" custRadScaleRad="85094" custRadScaleInc="90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D3E9A-FC2A-46EA-A74A-7E97483FBA89}" type="pres">
      <dgm:prSet presAssocID="{16979FC3-0AAC-4ABF-9A40-E1E2DDB8BD58}" presName="node" presStyleLbl="vennNode1" presStyleIdx="5" presStyleCnt="15" custAng="5400000" custScaleY="170248" custRadScaleRad="81258" custRadScaleInc="3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8DB7E9-EB25-4B07-AA1C-8AF16114C4A8}" type="pres">
      <dgm:prSet presAssocID="{EE097D6C-A37F-4731-8ECB-2D6E15921550}" presName="node" presStyleLbl="vennNode1" presStyleIdx="6" presStyleCnt="15" custAng="17442783" custScaleY="170248" custRadScaleRad="81080" custRadScaleInc="-3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96FA2-562D-4EE8-BBE5-D6A6861F6E72}" type="pres">
      <dgm:prSet presAssocID="{FD62BE0D-4CE2-4208-8C7B-81D40A7771B2}" presName="node" presStyleLbl="vennNode1" presStyleIdx="7" presStyleCnt="15" custAng="20353565" custScaleY="170248" custRadScaleRad="84738" custRadScaleInc="-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D30A3-288F-4B13-B659-A7A140754E73}" type="pres">
      <dgm:prSet presAssocID="{D549771E-B79E-4959-8B05-195E9EF84F56}" presName="node" presStyleLbl="vennNode1" presStyleIdx="8" presStyleCnt="15" custAng="21192844" custScaleY="170248" custRadScaleRad="81562" custRadScaleInc="-9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2D645-CADC-47B9-82C6-985E384A7C53}" type="pres">
      <dgm:prSet presAssocID="{8F07F968-AED8-4E1D-B6AB-EB6CE6AC1E59}" presName="node" presStyleLbl="vennNode1" presStyleIdx="9" presStyleCnt="15" custAng="1367537" custScaleY="170248" custRadScaleRad="84408" custRadScaleInc="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5789B-7808-4982-BC31-5A0EE73D596A}" type="pres">
      <dgm:prSet presAssocID="{E379688D-EFCF-468D-B3EC-92DC9785908D}" presName="node" presStyleLbl="vennNode1" presStyleIdx="10" presStyleCnt="15" custAng="3334029" custScaleY="170248" custRadScaleRad="82676" custRadScaleInc="50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9C20A-7858-4F13-94A7-B01A8188464A}" type="pres">
      <dgm:prSet presAssocID="{428A78C5-E371-49C0-8644-5C3355634DD2}" presName="node" presStyleLbl="vennNode1" presStyleIdx="11" presStyleCnt="15" custAng="5400000" custScaleY="170248" custRadScaleRad="82538" custRadScaleInc="1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5A603-1137-4E15-8FA9-617DE068C365}" type="pres">
      <dgm:prSet presAssocID="{18E55DC6-E132-4FB5-9D38-3F1FBC8A470E}" presName="node" presStyleLbl="vennNode1" presStyleIdx="12" presStyleCnt="15" custAng="17009078" custScaleY="170248" custRadScaleRad="83219" custRadScaleInc="-2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D1FF3-009E-49F6-97C6-AAD318CDD2AA}" type="pres">
      <dgm:prSet presAssocID="{8379EF9C-A2DA-4D74-BCA5-45D66B4B6344}" presName="node" presStyleLbl="vennNode1" presStyleIdx="13" presStyleCnt="15" custAng="19165933" custScaleY="170248" custRadScaleRad="82547" custRadScaleInc="-15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01CE2-1309-459C-B7B5-A4DF57A1C53D}" type="pres">
      <dgm:prSet presAssocID="{99EDC6F5-1306-40F4-881B-F521AC13891C}" presName="node" presStyleLbl="vennNode1" presStyleIdx="14" presStyleCnt="15" custAng="20426951" custScaleY="170248" custRadScaleRad="78048" custRadScaleInc="-8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A9C25-947B-4152-B567-8E2176C5692C}" srcId="{17F81C08-DAE8-4C14-805A-1447A36CB193}" destId="{FD62BE0D-4CE2-4208-8C7B-81D40A7771B2}" srcOrd="6" destOrd="0" parTransId="{755CC473-8FDC-4C5A-9581-0459AFB66E27}" sibTransId="{8AD22685-5C04-4613-897B-6853E0EC6786}"/>
    <dgm:cxn modelId="{D7B5CDB7-38B6-4D36-997C-0D2542409887}" type="presOf" srcId="{D549771E-B79E-4959-8B05-195E9EF84F56}" destId="{026D30A3-288F-4B13-B659-A7A140754E73}" srcOrd="0" destOrd="0" presId="urn:microsoft.com/office/officeart/2005/8/layout/radial3"/>
    <dgm:cxn modelId="{6FBA7691-ADD7-4AF4-B0E6-64499488E726}" type="presOf" srcId="{8379EF9C-A2DA-4D74-BCA5-45D66B4B6344}" destId="{248D1FF3-009E-49F6-97C6-AAD318CDD2AA}" srcOrd="0" destOrd="0" presId="urn:microsoft.com/office/officeart/2005/8/layout/radial3"/>
    <dgm:cxn modelId="{C557C8EB-E615-4C60-B57F-3C1FF8F0553E}" srcId="{17F81C08-DAE8-4C14-805A-1447A36CB193}" destId="{E379688D-EFCF-468D-B3EC-92DC9785908D}" srcOrd="9" destOrd="0" parTransId="{9B1E2AD7-3940-4060-A785-278290515B5C}" sibTransId="{15D6D1C9-7C28-4270-BF16-0B5DCCB3E741}"/>
    <dgm:cxn modelId="{1E977C4C-7461-4D5C-AC13-23B6CA650353}" type="presOf" srcId="{18E55DC6-E132-4FB5-9D38-3F1FBC8A470E}" destId="{B0D5A603-1137-4E15-8FA9-617DE068C365}" srcOrd="0" destOrd="0" presId="urn:microsoft.com/office/officeart/2005/8/layout/radial3"/>
    <dgm:cxn modelId="{0F36585C-6DC3-4EB4-81C3-52520087976B}" type="presOf" srcId="{EE097D6C-A37F-4731-8ECB-2D6E15921550}" destId="{5A8DB7E9-EB25-4B07-AA1C-8AF16114C4A8}" srcOrd="0" destOrd="0" presId="urn:microsoft.com/office/officeart/2005/8/layout/radial3"/>
    <dgm:cxn modelId="{15E7B0BD-1155-42B4-9746-7F06A48E7FF3}" type="presOf" srcId="{16979FC3-0AAC-4ABF-9A40-E1E2DDB8BD58}" destId="{F29D3E9A-FC2A-46EA-A74A-7E97483FBA89}" srcOrd="0" destOrd="0" presId="urn:microsoft.com/office/officeart/2005/8/layout/radial3"/>
    <dgm:cxn modelId="{EE494309-E74B-4532-A972-0119F7309C3B}" type="presOf" srcId="{12290A81-AB05-47BB-9585-3DEFFC015083}" destId="{69709C7A-4C6D-4F65-B9C3-B47D844CEBFA}" srcOrd="0" destOrd="0" presId="urn:microsoft.com/office/officeart/2005/8/layout/radial3"/>
    <dgm:cxn modelId="{AA264429-9C6D-4219-9DAC-5DEEC98828A3}" srcId="{17F81C08-DAE8-4C14-805A-1447A36CB193}" destId="{18E55DC6-E132-4FB5-9D38-3F1FBC8A470E}" srcOrd="11" destOrd="0" parTransId="{42C47934-2E08-4275-A871-C1DFFB24597D}" sibTransId="{13A3EF63-E0B9-4A9C-895B-37047EFB1DFD}"/>
    <dgm:cxn modelId="{77A0F589-4DBC-476F-8604-32D2F0B4458F}" srcId="{17F81C08-DAE8-4C14-805A-1447A36CB193}" destId="{D549771E-B79E-4959-8B05-195E9EF84F56}" srcOrd="7" destOrd="0" parTransId="{2FA64036-1602-44E4-892A-1D287739C83D}" sibTransId="{172E423A-E24A-4A41-92F8-B4C87B4A3D99}"/>
    <dgm:cxn modelId="{E4AF73D5-2249-4FED-B1DA-848283763A35}" type="presOf" srcId="{A60C09D9-A35F-40F3-98BF-20D1C5916E08}" destId="{AA6DDBB3-B3C7-44B2-9025-8903BD6D0697}" srcOrd="0" destOrd="0" presId="urn:microsoft.com/office/officeart/2005/8/layout/radial3"/>
    <dgm:cxn modelId="{3B0FCB6F-DE07-4E62-952E-5B94FD2305F4}" srcId="{17F81C08-DAE8-4C14-805A-1447A36CB193}" destId="{AD9AF918-2266-4B81-A3F1-C264A7586729}" srcOrd="1" destOrd="0" parTransId="{DBD1E564-4144-46AA-8264-B1586A0DF275}" sibTransId="{22DBE713-0004-4EAB-A326-A53C7B9241E2}"/>
    <dgm:cxn modelId="{447708D1-2C92-41A0-9554-B809E5FB302D}" srcId="{17F81C08-DAE8-4C14-805A-1447A36CB193}" destId="{7A0FE3F1-5294-4AC9-8644-357229E42F72}" srcOrd="0" destOrd="0" parTransId="{B427C89A-D042-47C8-BB72-61E6467E7A80}" sibTransId="{0BDE2695-797A-4363-9B6B-D0427BBBCF44}"/>
    <dgm:cxn modelId="{779B21BF-EFBF-4F59-97DA-64A5337B6CB6}" srcId="{17F81C08-DAE8-4C14-805A-1447A36CB193}" destId="{16979FC3-0AAC-4ABF-9A40-E1E2DDB8BD58}" srcOrd="4" destOrd="0" parTransId="{610D546E-C1FC-4720-BBF6-C5B400843227}" sibTransId="{E4EC94C0-4AB3-4BA2-B9D4-9CAFD444ECF3}"/>
    <dgm:cxn modelId="{DF2D8EF0-3835-44AA-BC2C-F91D38BFDB92}" type="presOf" srcId="{FD62BE0D-4CE2-4208-8C7B-81D40A7771B2}" destId="{B0F96FA2-562D-4EE8-BBE5-D6A6861F6E72}" srcOrd="0" destOrd="0" presId="urn:microsoft.com/office/officeart/2005/8/layout/radial3"/>
    <dgm:cxn modelId="{F4247DCF-38AC-49FD-8539-E773FF27B83C}" srcId="{17F81C08-DAE8-4C14-805A-1447A36CB193}" destId="{8379EF9C-A2DA-4D74-BCA5-45D66B4B6344}" srcOrd="12" destOrd="0" parTransId="{BA73062D-8255-463A-BBC2-74366AEEFBED}" sibTransId="{75A4FD20-0342-4173-A17D-CE59FB33D12F}"/>
    <dgm:cxn modelId="{6AA26117-E2E1-4568-9501-EA42E38D038B}" type="presOf" srcId="{E379688D-EFCF-468D-B3EC-92DC9785908D}" destId="{6735789B-7808-4982-BC31-5A0EE73D596A}" srcOrd="0" destOrd="0" presId="urn:microsoft.com/office/officeart/2005/8/layout/radial3"/>
    <dgm:cxn modelId="{7DBBBFC8-9F0E-4A35-91C2-818EA1BEA5F8}" srcId="{17F81C08-DAE8-4C14-805A-1447A36CB193}" destId="{EE097D6C-A37F-4731-8ECB-2D6E15921550}" srcOrd="5" destOrd="0" parTransId="{BB3A9837-9132-44D5-9E90-15C24A521834}" sibTransId="{A728011E-D3E6-4C5A-BD9B-5CE3B2AB1486}"/>
    <dgm:cxn modelId="{0F2547C0-E2F2-4F24-BCBD-51992F9D20A6}" srcId="{17F81C08-DAE8-4C14-805A-1447A36CB193}" destId="{428A78C5-E371-49C0-8644-5C3355634DD2}" srcOrd="10" destOrd="0" parTransId="{FC3722C0-0788-4573-AD07-770D1E49EA1C}" sibTransId="{2E46E939-3965-4185-B93F-24AF42072B68}"/>
    <dgm:cxn modelId="{13C7920D-54EB-400A-8B73-9C9912197DA4}" type="presOf" srcId="{7A0FE3F1-5294-4AC9-8644-357229E42F72}" destId="{96F09DD8-3693-4F5E-8C86-BBD2EE42226F}" srcOrd="0" destOrd="0" presId="urn:microsoft.com/office/officeart/2005/8/layout/radial3"/>
    <dgm:cxn modelId="{30001B00-3E27-4A5B-B66E-F9E1D9BAB41B}" type="presOf" srcId="{8F07F968-AED8-4E1D-B6AB-EB6CE6AC1E59}" destId="{56E2D645-CADC-47B9-82C6-985E384A7C53}" srcOrd="0" destOrd="0" presId="urn:microsoft.com/office/officeart/2005/8/layout/radial3"/>
    <dgm:cxn modelId="{8D45EB0B-3415-4B3E-8918-A85BD5BE64A0}" type="presOf" srcId="{99EDC6F5-1306-40F4-881B-F521AC13891C}" destId="{F0801CE2-1309-459C-B7B5-A4DF57A1C53D}" srcOrd="0" destOrd="0" presId="urn:microsoft.com/office/officeart/2005/8/layout/radial3"/>
    <dgm:cxn modelId="{B1111951-F8F9-437A-A282-1091CF6CAD5E}" type="presOf" srcId="{44ACF09E-E966-4C62-94B1-FABBD70F6CA9}" destId="{791EFC39-1103-4FC9-8C6E-18C9E8A2EBAC}" srcOrd="0" destOrd="0" presId="urn:microsoft.com/office/officeart/2005/8/layout/radial3"/>
    <dgm:cxn modelId="{903C47AC-8CCF-4A8A-9E0C-139AD07CDD48}" srcId="{17F81C08-DAE8-4C14-805A-1447A36CB193}" destId="{99EDC6F5-1306-40F4-881B-F521AC13891C}" srcOrd="13" destOrd="0" parTransId="{A65C6EBD-3221-42B1-A5F7-0F0A8AF4714A}" sibTransId="{F645584A-DF47-4FE0-9B35-AA810C9B1F1E}"/>
    <dgm:cxn modelId="{454278CE-C9E1-4E15-89A1-1F72082AD83F}" type="presOf" srcId="{17F81C08-DAE8-4C14-805A-1447A36CB193}" destId="{EF131C5E-D22C-4DAA-AEF6-516F8BB927C9}" srcOrd="0" destOrd="0" presId="urn:microsoft.com/office/officeart/2005/8/layout/radial3"/>
    <dgm:cxn modelId="{7126FA69-03D6-4CF5-9ADD-4D11304B6E96}" srcId="{17F81C08-DAE8-4C14-805A-1447A36CB193}" destId="{8F07F968-AED8-4E1D-B6AB-EB6CE6AC1E59}" srcOrd="8" destOrd="0" parTransId="{B02938EF-C323-462C-AFA3-EB24BC456E89}" sibTransId="{B10B855E-1ECF-49E1-BD5D-E049BC5A8AA4}"/>
    <dgm:cxn modelId="{1617B8F8-2AA7-4529-A06E-B1F416E48DFB}" srcId="{17F81C08-DAE8-4C14-805A-1447A36CB193}" destId="{12290A81-AB05-47BB-9585-3DEFFC015083}" srcOrd="3" destOrd="0" parTransId="{8FA2C36E-3039-4167-9E5B-F350BDF78FF9}" sibTransId="{64E93FA4-EEB1-4E22-B075-2B50F6900C0B}"/>
    <dgm:cxn modelId="{B6889A9B-9CAC-408E-94CC-270899DA0BF7}" srcId="{17F81C08-DAE8-4C14-805A-1447A36CB193}" destId="{A60C09D9-A35F-40F3-98BF-20D1C5916E08}" srcOrd="2" destOrd="0" parTransId="{228BBFB8-4A13-4D20-AE09-63D69F20B9E6}" sibTransId="{3F77332D-8857-45E3-8441-4CD093FBAA2B}"/>
    <dgm:cxn modelId="{84B745B5-D256-4933-BEBF-594D65E99385}" srcId="{44ACF09E-E966-4C62-94B1-FABBD70F6CA9}" destId="{17F81C08-DAE8-4C14-805A-1447A36CB193}" srcOrd="0" destOrd="0" parTransId="{653A3A60-6EB8-4C2E-BFA8-4FAEE2EDB714}" sibTransId="{FF07DD7E-8E70-4ED3-9371-1796CBF35AAD}"/>
    <dgm:cxn modelId="{CC66DE29-F5AC-48FC-90F5-0E18082A73E8}" type="presOf" srcId="{428A78C5-E371-49C0-8644-5C3355634DD2}" destId="{11F9C20A-7858-4F13-94A7-B01A8188464A}" srcOrd="0" destOrd="0" presId="urn:microsoft.com/office/officeart/2005/8/layout/radial3"/>
    <dgm:cxn modelId="{FA8C116E-5CC4-4287-BF3D-B3649E25AECB}" type="presOf" srcId="{AD9AF918-2266-4B81-A3F1-C264A7586729}" destId="{F7DDF32E-D268-4241-8A30-849BA06BB28D}" srcOrd="0" destOrd="0" presId="urn:microsoft.com/office/officeart/2005/8/layout/radial3"/>
    <dgm:cxn modelId="{A9A54363-57A4-4FCC-9545-97E65884483D}" type="presParOf" srcId="{791EFC39-1103-4FC9-8C6E-18C9E8A2EBAC}" destId="{6DBBAE5F-1C0A-44EC-9E58-E898947A509F}" srcOrd="0" destOrd="0" presId="urn:microsoft.com/office/officeart/2005/8/layout/radial3"/>
    <dgm:cxn modelId="{56DCBE02-26E1-4A4B-9F9C-33786ABD93DB}" type="presParOf" srcId="{6DBBAE5F-1C0A-44EC-9E58-E898947A509F}" destId="{EF131C5E-D22C-4DAA-AEF6-516F8BB927C9}" srcOrd="0" destOrd="0" presId="urn:microsoft.com/office/officeart/2005/8/layout/radial3"/>
    <dgm:cxn modelId="{AF069681-67C6-4664-A19B-5EA651BBC6A6}" type="presParOf" srcId="{6DBBAE5F-1C0A-44EC-9E58-E898947A509F}" destId="{96F09DD8-3693-4F5E-8C86-BBD2EE42226F}" srcOrd="1" destOrd="0" presId="urn:microsoft.com/office/officeart/2005/8/layout/radial3"/>
    <dgm:cxn modelId="{6C26AD92-2ED6-4C0D-876F-2D51049BC50C}" type="presParOf" srcId="{6DBBAE5F-1C0A-44EC-9E58-E898947A509F}" destId="{F7DDF32E-D268-4241-8A30-849BA06BB28D}" srcOrd="2" destOrd="0" presId="urn:microsoft.com/office/officeart/2005/8/layout/radial3"/>
    <dgm:cxn modelId="{F6506BF2-2325-44CD-AE82-65E0E2729141}" type="presParOf" srcId="{6DBBAE5F-1C0A-44EC-9E58-E898947A509F}" destId="{AA6DDBB3-B3C7-44B2-9025-8903BD6D0697}" srcOrd="3" destOrd="0" presId="urn:microsoft.com/office/officeart/2005/8/layout/radial3"/>
    <dgm:cxn modelId="{D4E54626-8B03-421F-A27C-0DEA8F6A0926}" type="presParOf" srcId="{6DBBAE5F-1C0A-44EC-9E58-E898947A509F}" destId="{69709C7A-4C6D-4F65-B9C3-B47D844CEBFA}" srcOrd="4" destOrd="0" presId="urn:microsoft.com/office/officeart/2005/8/layout/radial3"/>
    <dgm:cxn modelId="{BFD55431-B40D-4D37-91A3-605889658B0D}" type="presParOf" srcId="{6DBBAE5F-1C0A-44EC-9E58-E898947A509F}" destId="{F29D3E9A-FC2A-46EA-A74A-7E97483FBA89}" srcOrd="5" destOrd="0" presId="urn:microsoft.com/office/officeart/2005/8/layout/radial3"/>
    <dgm:cxn modelId="{3205620A-E7BC-4826-BB6E-E47622278A30}" type="presParOf" srcId="{6DBBAE5F-1C0A-44EC-9E58-E898947A509F}" destId="{5A8DB7E9-EB25-4B07-AA1C-8AF16114C4A8}" srcOrd="6" destOrd="0" presId="urn:microsoft.com/office/officeart/2005/8/layout/radial3"/>
    <dgm:cxn modelId="{B3874841-F2FA-4196-A9D6-D1E2A200A96D}" type="presParOf" srcId="{6DBBAE5F-1C0A-44EC-9E58-E898947A509F}" destId="{B0F96FA2-562D-4EE8-BBE5-D6A6861F6E72}" srcOrd="7" destOrd="0" presId="urn:microsoft.com/office/officeart/2005/8/layout/radial3"/>
    <dgm:cxn modelId="{B47254B2-40BA-48E5-9403-DCD9F86D7FCB}" type="presParOf" srcId="{6DBBAE5F-1C0A-44EC-9E58-E898947A509F}" destId="{026D30A3-288F-4B13-B659-A7A140754E73}" srcOrd="8" destOrd="0" presId="urn:microsoft.com/office/officeart/2005/8/layout/radial3"/>
    <dgm:cxn modelId="{6B35622E-1014-4AA7-8912-98CF4B1EF30C}" type="presParOf" srcId="{6DBBAE5F-1C0A-44EC-9E58-E898947A509F}" destId="{56E2D645-CADC-47B9-82C6-985E384A7C53}" srcOrd="9" destOrd="0" presId="urn:microsoft.com/office/officeart/2005/8/layout/radial3"/>
    <dgm:cxn modelId="{3F8E00F3-B8D1-462B-A6A3-7AFDEBBDC2D2}" type="presParOf" srcId="{6DBBAE5F-1C0A-44EC-9E58-E898947A509F}" destId="{6735789B-7808-4982-BC31-5A0EE73D596A}" srcOrd="10" destOrd="0" presId="urn:microsoft.com/office/officeart/2005/8/layout/radial3"/>
    <dgm:cxn modelId="{B0593EA4-9E88-4E97-AABB-2F405FAB4483}" type="presParOf" srcId="{6DBBAE5F-1C0A-44EC-9E58-E898947A509F}" destId="{11F9C20A-7858-4F13-94A7-B01A8188464A}" srcOrd="11" destOrd="0" presId="urn:microsoft.com/office/officeart/2005/8/layout/radial3"/>
    <dgm:cxn modelId="{3E024129-EDFB-434E-8F1B-D2989066AB54}" type="presParOf" srcId="{6DBBAE5F-1C0A-44EC-9E58-E898947A509F}" destId="{B0D5A603-1137-4E15-8FA9-617DE068C365}" srcOrd="12" destOrd="0" presId="urn:microsoft.com/office/officeart/2005/8/layout/radial3"/>
    <dgm:cxn modelId="{6087506C-B1AA-4548-9D44-133F7C763DCB}" type="presParOf" srcId="{6DBBAE5F-1C0A-44EC-9E58-E898947A509F}" destId="{248D1FF3-009E-49F6-97C6-AAD318CDD2AA}" srcOrd="13" destOrd="0" presId="urn:microsoft.com/office/officeart/2005/8/layout/radial3"/>
    <dgm:cxn modelId="{93FB1AE1-9F20-4841-8586-4316A473A016}" type="presParOf" srcId="{6DBBAE5F-1C0A-44EC-9E58-E898947A509F}" destId="{F0801CE2-1309-459C-B7B5-A4DF57A1C53D}" srcOrd="1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79D2F-9811-4D67-90ED-2420E468095D}">
      <dsp:nvSpPr>
        <dsp:cNvPr id="0" name=""/>
        <dsp:cNvSpPr/>
      </dsp:nvSpPr>
      <dsp:spPr>
        <a:xfrm>
          <a:off x="18735" y="0"/>
          <a:ext cx="1963204" cy="5148262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Клуб директоров бережливых школ и д</a:t>
          </a:r>
          <a:r>
            <a:rPr lang="en-US" sz="2200" kern="1200" dirty="0"/>
            <a:t>/c</a:t>
          </a:r>
          <a:endParaRPr lang="ru-RU" sz="2200" kern="1200" dirty="0"/>
        </a:p>
      </dsp:txBody>
      <dsp:txXfrm>
        <a:off x="18735" y="0"/>
        <a:ext cx="1963204" cy="1544478"/>
      </dsp:txXfrm>
    </dsp:sp>
    <dsp:sp modelId="{D035AE1D-D3F4-4340-BAFF-4D17BCFEA49B}">
      <dsp:nvSpPr>
        <dsp:cNvPr id="0" name=""/>
        <dsp:cNvSpPr/>
      </dsp:nvSpPr>
      <dsp:spPr>
        <a:xfrm>
          <a:off x="2209821" y="0"/>
          <a:ext cx="1963204" cy="5148262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Лига бережливых колледжей</a:t>
          </a:r>
        </a:p>
      </dsp:txBody>
      <dsp:txXfrm>
        <a:off x="2209821" y="0"/>
        <a:ext cx="1963204" cy="1544478"/>
      </dsp:txXfrm>
    </dsp:sp>
    <dsp:sp modelId="{6286275B-558F-4C6B-9160-043DCE6E97EA}">
      <dsp:nvSpPr>
        <dsp:cNvPr id="0" name=""/>
        <dsp:cNvSpPr/>
      </dsp:nvSpPr>
      <dsp:spPr>
        <a:xfrm>
          <a:off x="4456309" y="0"/>
          <a:ext cx="1963204" cy="5148262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Ассоциация бережливых ВУЗов</a:t>
          </a:r>
        </a:p>
      </dsp:txBody>
      <dsp:txXfrm>
        <a:off x="4456309" y="0"/>
        <a:ext cx="1963204" cy="1544478"/>
      </dsp:txXfrm>
    </dsp:sp>
    <dsp:sp modelId="{427589A9-4789-4C10-8483-F231C89DBBAC}">
      <dsp:nvSpPr>
        <dsp:cNvPr id="0" name=""/>
        <dsp:cNvSpPr/>
      </dsp:nvSpPr>
      <dsp:spPr>
        <a:xfrm>
          <a:off x="4595099" y="2755836"/>
          <a:ext cx="1644025" cy="82201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ВУЗы</a:t>
          </a:r>
        </a:p>
      </dsp:txBody>
      <dsp:txXfrm>
        <a:off x="4619175" y="2779912"/>
        <a:ext cx="1595873" cy="773860"/>
      </dsp:txXfrm>
    </dsp:sp>
    <dsp:sp modelId="{4F8E2FF2-56F5-4A5C-B481-692AE3581B8C}">
      <dsp:nvSpPr>
        <dsp:cNvPr id="0" name=""/>
        <dsp:cNvSpPr/>
      </dsp:nvSpPr>
      <dsp:spPr>
        <a:xfrm rot="11345429">
          <a:off x="141370" y="2667723"/>
          <a:ext cx="6136290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6136290" y="1437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3056107" y="2528686"/>
        <a:ext cx="306814" cy="306814"/>
      </dsp:txXfrm>
    </dsp:sp>
    <dsp:sp modelId="{13624B81-9162-406B-912A-8F7D55E73A07}">
      <dsp:nvSpPr>
        <dsp:cNvPr id="0" name=""/>
        <dsp:cNvSpPr/>
      </dsp:nvSpPr>
      <dsp:spPr>
        <a:xfrm>
          <a:off x="179905" y="1786338"/>
          <a:ext cx="1644025" cy="82201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Лицей, гимназия, школа</a:t>
          </a:r>
        </a:p>
      </dsp:txBody>
      <dsp:txXfrm>
        <a:off x="203981" y="1810414"/>
        <a:ext cx="1595873" cy="773860"/>
      </dsp:txXfrm>
    </dsp:sp>
    <dsp:sp modelId="{3BBB7D27-0415-4172-800A-73C79E5AAA59}">
      <dsp:nvSpPr>
        <dsp:cNvPr id="0" name=""/>
        <dsp:cNvSpPr/>
      </dsp:nvSpPr>
      <dsp:spPr>
        <a:xfrm rot="10800000">
          <a:off x="2396199" y="3152472"/>
          <a:ext cx="3842925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3842925" y="1437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4221588" y="3070769"/>
        <a:ext cx="192146" cy="192146"/>
      </dsp:txXfrm>
    </dsp:sp>
    <dsp:sp modelId="{C27B7725-181D-478F-8D64-E57B89B3E815}">
      <dsp:nvSpPr>
        <dsp:cNvPr id="0" name=""/>
        <dsp:cNvSpPr/>
      </dsp:nvSpPr>
      <dsp:spPr>
        <a:xfrm>
          <a:off x="2396199" y="2755836"/>
          <a:ext cx="1644025" cy="82201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Колледжи</a:t>
          </a:r>
        </a:p>
      </dsp:txBody>
      <dsp:txXfrm>
        <a:off x="2420275" y="2779912"/>
        <a:ext cx="1595873" cy="773860"/>
      </dsp:txXfrm>
    </dsp:sp>
    <dsp:sp modelId="{92C72874-A45E-447A-9692-6CA8C96173BA}">
      <dsp:nvSpPr>
        <dsp:cNvPr id="0" name=""/>
        <dsp:cNvSpPr/>
      </dsp:nvSpPr>
      <dsp:spPr>
        <a:xfrm rot="10736292">
          <a:off x="179557" y="3188246"/>
          <a:ext cx="3860998" cy="28740"/>
        </a:xfrm>
        <a:custGeom>
          <a:avLst/>
          <a:gdLst/>
          <a:ahLst/>
          <a:cxnLst/>
          <a:rect l="0" t="0" r="0" b="0"/>
          <a:pathLst>
            <a:path>
              <a:moveTo>
                <a:pt x="0" y="14370"/>
              </a:moveTo>
              <a:lnTo>
                <a:pt x="3860998" y="1437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2013532" y="3106091"/>
        <a:ext cx="193049" cy="193049"/>
      </dsp:txXfrm>
    </dsp:sp>
    <dsp:sp modelId="{EAD53448-EEC2-41E1-A853-830FB11F7418}">
      <dsp:nvSpPr>
        <dsp:cNvPr id="0" name=""/>
        <dsp:cNvSpPr/>
      </dsp:nvSpPr>
      <dsp:spPr>
        <a:xfrm>
          <a:off x="179889" y="2827384"/>
          <a:ext cx="1644025" cy="82201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Детский сад</a:t>
          </a:r>
        </a:p>
      </dsp:txBody>
      <dsp:txXfrm>
        <a:off x="203965" y="2851460"/>
        <a:ext cx="1595873" cy="773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131C5E-D22C-4DAA-AEF6-516F8BB927C9}">
      <dsp:nvSpPr>
        <dsp:cNvPr id="0" name=""/>
        <dsp:cNvSpPr/>
      </dsp:nvSpPr>
      <dsp:spPr>
        <a:xfrm>
          <a:off x="2977498" y="1925909"/>
          <a:ext cx="2960379" cy="296037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Портрет ребенка</a:t>
          </a:r>
          <a:br>
            <a:rPr lang="ru-RU" sz="2000" b="1" kern="1200" dirty="0"/>
          </a:br>
          <a:r>
            <a:rPr lang="ru-RU" sz="2000" b="1" kern="1200" dirty="0"/>
            <a:t>с бережливым мышлением</a:t>
          </a:r>
          <a:endParaRPr lang="ru-RU" sz="2000" kern="1200" dirty="0"/>
        </a:p>
      </dsp:txBody>
      <dsp:txXfrm>
        <a:off x="3411035" y="2359446"/>
        <a:ext cx="2093305" cy="2093305"/>
      </dsp:txXfrm>
    </dsp:sp>
    <dsp:sp modelId="{96F09DD8-3693-4F5E-8C86-BBD2EE42226F}">
      <dsp:nvSpPr>
        <dsp:cNvPr id="0" name=""/>
        <dsp:cNvSpPr/>
      </dsp:nvSpPr>
      <dsp:spPr>
        <a:xfrm>
          <a:off x="3738081" y="97205"/>
          <a:ext cx="1480189" cy="251999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954850" y="466249"/>
        <a:ext cx="1046651" cy="1781905"/>
      </dsp:txXfrm>
    </dsp:sp>
    <dsp:sp modelId="{F7DDF32E-D268-4241-8A30-849BA06BB28D}">
      <dsp:nvSpPr>
        <dsp:cNvPr id="0" name=""/>
        <dsp:cNvSpPr/>
      </dsp:nvSpPr>
      <dsp:spPr>
        <a:xfrm rot="837183">
          <a:off x="4727439" y="317762"/>
          <a:ext cx="1480189" cy="251999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944208" y="686806"/>
        <a:ext cx="1046651" cy="1781905"/>
      </dsp:txXfrm>
    </dsp:sp>
    <dsp:sp modelId="{AA6DDBB3-B3C7-44B2-9025-8903BD6D0697}">
      <dsp:nvSpPr>
        <dsp:cNvPr id="0" name=""/>
        <dsp:cNvSpPr/>
      </dsp:nvSpPr>
      <dsp:spPr>
        <a:xfrm rot="1781142">
          <a:off x="5496194" y="890037"/>
          <a:ext cx="1480189" cy="251999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712963" y="1259081"/>
        <a:ext cx="1046651" cy="1781905"/>
      </dsp:txXfrm>
    </dsp:sp>
    <dsp:sp modelId="{69709C7A-4C6D-4F65-B9C3-B47D844CEBFA}">
      <dsp:nvSpPr>
        <dsp:cNvPr id="0" name=""/>
        <dsp:cNvSpPr/>
      </dsp:nvSpPr>
      <dsp:spPr>
        <a:xfrm rot="4188615">
          <a:off x="5945911" y="1731487"/>
          <a:ext cx="1480189" cy="251999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162680" y="2100531"/>
        <a:ext cx="1046651" cy="1781905"/>
      </dsp:txXfrm>
    </dsp:sp>
    <dsp:sp modelId="{F29D3E9A-FC2A-46EA-A74A-7E97483FBA89}">
      <dsp:nvSpPr>
        <dsp:cNvPr id="0" name=""/>
        <dsp:cNvSpPr/>
      </dsp:nvSpPr>
      <dsp:spPr>
        <a:xfrm rot="5400000">
          <a:off x="5821014" y="2656194"/>
          <a:ext cx="1480189" cy="251999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037783" y="3025238"/>
        <a:ext cx="1046651" cy="1781905"/>
      </dsp:txXfrm>
    </dsp:sp>
    <dsp:sp modelId="{5A8DB7E9-EB25-4B07-AA1C-8AF16114C4A8}">
      <dsp:nvSpPr>
        <dsp:cNvPr id="0" name=""/>
        <dsp:cNvSpPr/>
      </dsp:nvSpPr>
      <dsp:spPr>
        <a:xfrm rot="17442783">
          <a:off x="5429115" y="3463207"/>
          <a:ext cx="1480189" cy="251999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645884" y="3832251"/>
        <a:ext cx="1046651" cy="1781905"/>
      </dsp:txXfrm>
    </dsp:sp>
    <dsp:sp modelId="{B0F96FA2-562D-4EE8-BBE5-D6A6861F6E72}">
      <dsp:nvSpPr>
        <dsp:cNvPr id="0" name=""/>
        <dsp:cNvSpPr/>
      </dsp:nvSpPr>
      <dsp:spPr>
        <a:xfrm rot="20353565">
          <a:off x="4715217" y="4170740"/>
          <a:ext cx="1480189" cy="251999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931986" y="4539784"/>
        <a:ext cx="1046651" cy="1781905"/>
      </dsp:txXfrm>
    </dsp:sp>
    <dsp:sp modelId="{026D30A3-288F-4B13-B659-A7A140754E73}">
      <dsp:nvSpPr>
        <dsp:cNvPr id="0" name=""/>
        <dsp:cNvSpPr/>
      </dsp:nvSpPr>
      <dsp:spPr>
        <a:xfrm rot="21192844">
          <a:off x="3808058" y="4316702"/>
          <a:ext cx="1480189" cy="251999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024827" y="4685746"/>
        <a:ext cx="1046651" cy="1781905"/>
      </dsp:txXfrm>
    </dsp:sp>
    <dsp:sp modelId="{56E2D645-CADC-47B9-82C6-985E384A7C53}">
      <dsp:nvSpPr>
        <dsp:cNvPr id="0" name=""/>
        <dsp:cNvSpPr/>
      </dsp:nvSpPr>
      <dsp:spPr>
        <a:xfrm rot="1367537">
          <a:off x="2738580" y="4170045"/>
          <a:ext cx="1480189" cy="251999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955349" y="4539089"/>
        <a:ext cx="1046651" cy="1781905"/>
      </dsp:txXfrm>
    </dsp:sp>
    <dsp:sp modelId="{6735789B-7808-4982-BC31-5A0EE73D596A}">
      <dsp:nvSpPr>
        <dsp:cNvPr id="0" name=""/>
        <dsp:cNvSpPr/>
      </dsp:nvSpPr>
      <dsp:spPr>
        <a:xfrm rot="3334029">
          <a:off x="1964922" y="3479384"/>
          <a:ext cx="1480189" cy="251999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181691" y="3848428"/>
        <a:ext cx="1046651" cy="1781905"/>
      </dsp:txXfrm>
    </dsp:sp>
    <dsp:sp modelId="{11F9C20A-7858-4F13-94A7-B01A8188464A}">
      <dsp:nvSpPr>
        <dsp:cNvPr id="0" name=""/>
        <dsp:cNvSpPr/>
      </dsp:nvSpPr>
      <dsp:spPr>
        <a:xfrm rot="5400000">
          <a:off x="1571768" y="2624386"/>
          <a:ext cx="1480189" cy="251999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788537" y="2993430"/>
        <a:ext cx="1046651" cy="1781905"/>
      </dsp:txXfrm>
    </dsp:sp>
    <dsp:sp modelId="{B0D5A603-1137-4E15-8FA9-617DE068C365}">
      <dsp:nvSpPr>
        <dsp:cNvPr id="0" name=""/>
        <dsp:cNvSpPr/>
      </dsp:nvSpPr>
      <dsp:spPr>
        <a:xfrm rot="17009078">
          <a:off x="1551458" y="1675716"/>
          <a:ext cx="1480189" cy="251999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768227" y="2044760"/>
        <a:ext cx="1046651" cy="1781905"/>
      </dsp:txXfrm>
    </dsp:sp>
    <dsp:sp modelId="{248D1FF3-009E-49F6-97C6-AAD318CDD2AA}">
      <dsp:nvSpPr>
        <dsp:cNvPr id="0" name=""/>
        <dsp:cNvSpPr/>
      </dsp:nvSpPr>
      <dsp:spPr>
        <a:xfrm rot="19165933">
          <a:off x="1906220" y="899787"/>
          <a:ext cx="1480189" cy="251999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122989" y="1268831"/>
        <a:ext cx="1046651" cy="1781905"/>
      </dsp:txXfrm>
    </dsp:sp>
    <dsp:sp modelId="{F0801CE2-1309-459C-B7B5-A4DF57A1C53D}">
      <dsp:nvSpPr>
        <dsp:cNvPr id="0" name=""/>
        <dsp:cNvSpPr/>
      </dsp:nvSpPr>
      <dsp:spPr>
        <a:xfrm rot="20426951">
          <a:off x="2746355" y="308043"/>
          <a:ext cx="1480189" cy="251999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963124" y="677087"/>
        <a:ext cx="1046651" cy="1781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112E5-3616-4541-B310-7415A876E94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DD4C7-9352-47D7-8DD1-0EED4FB934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47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93" indent="-28572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13" indent="-2285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77" indent="-2285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43" indent="-22858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408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72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738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903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182C41-F6CB-4803-B032-6CF8C1FD84AA}" type="slidenum">
              <a:rPr lang="ru-RU" altLang="ru-RU">
                <a:solidFill>
                  <a:srgbClr val="000000"/>
                </a:solidFill>
              </a:rPr>
              <a:pPr eaLnBrk="1" hangingPunct="1"/>
              <a:t>1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669925"/>
            <a:ext cx="6559550" cy="49212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091" y="5784572"/>
            <a:ext cx="5874010" cy="36300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3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5A2EFE13-521B-4015-922A-E4F56D43B4DA}" type="slidenum">
              <a:rPr lang="ru-RU" smtClean="0"/>
              <a:pPr eaLnBrk="1" hangingPunct="1">
                <a:defRPr/>
              </a:pPr>
              <a:t>14</a:t>
            </a:fld>
            <a:endParaRPr lang="ru-RU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4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15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26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396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9C7379C-6154-464E-A720-59087EBA5CC4}" type="slidenum">
              <a:rPr lang="ru-RU" altLang="ru-RU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6155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21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8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6E1DF2-F236-450B-88D3-D7B9F05F23DF}" type="slidenum">
              <a:rPr lang="ru-RU" altLang="ru-RU" smtClean="0">
                <a:latin typeface="Calibri" panose="020F0502020204030204" pitchFamily="34" charset="0"/>
              </a:rPr>
              <a:pPr/>
              <a:t>23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496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58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A7D6DB1-21DF-4954-9CDC-8EA473DEB2A8}" type="slidenum">
              <a:rPr lang="ru-RU" altLang="ru-RU">
                <a:solidFill>
                  <a:srgbClr val="000000"/>
                </a:solidFill>
              </a:rPr>
              <a:pPr/>
              <a:t>26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29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789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AF49ACB-3366-4854-9D33-54D3A36D662E}" type="slidenum">
              <a:rPr lang="ru-RU" altLang="ru-RU">
                <a:solidFill>
                  <a:srgbClr val="000000"/>
                </a:solidFill>
              </a:rPr>
              <a:pPr/>
              <a:t>27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06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0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EFFE795-3068-4F0E-98B9-D8833BA243D8}" type="slidenum">
              <a:rPr lang="ru-RU" altLang="ru-RU">
                <a:solidFill>
                  <a:srgbClr val="000000"/>
                </a:solidFill>
              </a:rPr>
              <a:pPr/>
              <a:t>29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56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325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9460A24-936B-4070-97AE-63AC63258D3E}" type="slidenum">
              <a:rPr lang="ru-RU" altLang="ru-RU">
                <a:solidFill>
                  <a:srgbClr val="000000"/>
                </a:solidFill>
              </a:rPr>
              <a:pPr/>
              <a:t>30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5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816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5300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EE6192B-9D4E-4EF4-A187-BD3D3A3BA219}" type="slidenum">
              <a:rPr lang="ru-RU" altLang="ru-RU">
                <a:solidFill>
                  <a:srgbClr val="000000"/>
                </a:solidFill>
              </a:rPr>
              <a:pPr/>
              <a:t>31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77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BE69-4257-4A25-9D17-436593617CB9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71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34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86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6811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4688" y="808038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81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93AA471-91FC-443C-B706-4DBE22D563ED}" type="slidenum">
              <a:rPr lang="ru-RU" altLang="ru-RU" sz="1200">
                <a:latin typeface="Calibri" pitchFamily="34" charset="0"/>
              </a:rPr>
              <a:pPr/>
              <a:t>54</a:t>
            </a:fld>
            <a:endParaRPr lang="ru-RU" alt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36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5B5CA-E614-42C4-975F-3D537D80B9A1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973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05B5CA-E614-42C4-975F-3D537D80B9A1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80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60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0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61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27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62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3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6A1825-C593-42EB-8B24-D71C3DC6A22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565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63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941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8740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8165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66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58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7BE69-4257-4A25-9D17-436593617CB9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7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167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E642B-1748-4407-B77E-63C39C5AA21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17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BCA11629-CA84-44E1-AC4D-C61EA73381A1}" type="slidenum">
              <a:rPr lang="ru-RU" smtClean="0"/>
              <a:pPr eaLnBrk="1" hangingPunct="1">
                <a:defRPr/>
              </a:pPr>
              <a:t>8</a:t>
            </a:fld>
            <a:endParaRPr lang="ru-RU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97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DA5B1F62-D85A-41E4-B2F3-EC6E5D1E6EA1}" type="slidenum">
              <a:rPr lang="ru-RU" smtClean="0"/>
              <a:pPr eaLnBrk="1" hangingPunct="1">
                <a:defRPr/>
              </a:pPr>
              <a:t>9</a:t>
            </a:fld>
            <a:endParaRPr lang="ru-RU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7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33A4E95-E018-47E0-9445-53E21B3559CE}" type="slidenum">
              <a:rPr lang="ru-RU" smtClean="0"/>
              <a:pPr eaLnBrk="1" hangingPunct="1">
                <a:defRPr/>
              </a:pPr>
              <a:t>10</a:t>
            </a:fld>
            <a:endParaRPr lang="ru-RU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4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FE2016CF-E88F-465B-80C8-C8F47506C1B6}" type="slidenum">
              <a:rPr lang="ru-RU" smtClean="0"/>
              <a:pPr eaLnBrk="1" hangingPunct="1">
                <a:defRPr/>
              </a:pPr>
              <a:t>11</a:t>
            </a:fld>
            <a:endParaRPr lang="ru-RU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8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209A1184-55F7-48C1-9867-0982CABF9E5E}" type="slidenum">
              <a:rPr lang="ru-RU" smtClean="0"/>
              <a:pPr eaLnBrk="1" hangingPunct="1">
                <a:defRPr/>
              </a:pPr>
              <a:t>13</a:t>
            </a:fld>
            <a:endParaRPr lang="ru-RU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6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9760" t="20378" r="11069" b="63089"/>
          <a:stretch>
            <a:fillRect/>
          </a:stretch>
        </p:blipFill>
        <p:spPr bwMode="auto">
          <a:xfrm>
            <a:off x="11724" y="190502"/>
            <a:ext cx="9132277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43388" t="65187" r="11069" b="12440"/>
          <a:stretch>
            <a:fillRect/>
          </a:stretch>
        </p:blipFill>
        <p:spPr bwMode="auto">
          <a:xfrm>
            <a:off x="3864221" y="4676778"/>
            <a:ext cx="5292969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4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8981" y="300445"/>
            <a:ext cx="1516207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066531"/>
      </p:ext>
    </p:extLst>
  </p:cSld>
  <p:clrMapOvr>
    <a:masterClrMapping/>
  </p:clrMapOvr>
  <p:transition/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FF8DFED8-8161-4931-83FA-B14457E5DBF1}" type="datetime1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03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20114"/>
            <a:ext cx="6817285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02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9760" t="20378" r="11069" b="63089"/>
          <a:stretch>
            <a:fillRect/>
          </a:stretch>
        </p:blipFill>
        <p:spPr bwMode="auto">
          <a:xfrm>
            <a:off x="11724" y="190502"/>
            <a:ext cx="9132277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43388" t="65187" r="11069" b="12440"/>
          <a:stretch>
            <a:fillRect/>
          </a:stretch>
        </p:blipFill>
        <p:spPr bwMode="auto">
          <a:xfrm>
            <a:off x="3864221" y="4676778"/>
            <a:ext cx="5292969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4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8981" y="300445"/>
            <a:ext cx="1516207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0665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05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05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7" y="274639"/>
            <a:ext cx="603152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293688"/>
            <a:ext cx="167493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41"/>
            <a:ext cx="7866062" cy="1223963"/>
          </a:xfrm>
          <a:prstGeom prst="rect">
            <a:avLst/>
          </a:prstGeo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8229600" cy="7905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9760" t="20378" r="11069" b="63089"/>
          <a:stretch>
            <a:fillRect/>
          </a:stretch>
        </p:blipFill>
        <p:spPr bwMode="auto">
          <a:xfrm>
            <a:off x="11724" y="190502"/>
            <a:ext cx="9132277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43388" t="65187" r="11069" b="12440"/>
          <a:stretch>
            <a:fillRect/>
          </a:stretch>
        </p:blipFill>
        <p:spPr bwMode="auto">
          <a:xfrm>
            <a:off x="3864221" y="4676778"/>
            <a:ext cx="5292969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4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8981" y="300445"/>
            <a:ext cx="1516207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D8FA1F5F-4F54-40F1-BFB5-B33C6404146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25.06.2020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EA98992F-70A8-48C3-9DA6-90F4BE45F6A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36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03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6" y="320114"/>
            <a:ext cx="6817285" cy="33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02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94203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DFED8-8161-4931-83FA-B14457E5DBF1}" type="datetime1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43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6466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80385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0862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1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61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75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323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57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rgbClr val="09758A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28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/>
          </p:nvPr>
        </p:nvSpPr>
        <p:spPr>
          <a:xfrm>
            <a:off x="450503" y="5304699"/>
            <a:ext cx="8239127" cy="238868"/>
          </a:xfrm>
          <a:prstGeom prst="rect">
            <a:avLst/>
          </a:prstGeom>
        </p:spPr>
        <p:txBody>
          <a:bodyPr lIns="24383" tIns="24383" rIns="24383" bIns="24383"/>
          <a:lstStyle>
            <a:lvl1pPr defTabSz="342570">
              <a:defRPr sz="140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" name="Номер слайда">
            <a:extLst>
              <a:ext uri="{FF2B5EF4-FFF2-40B4-BE49-F238E27FC236}">
                <a16:creationId xmlns:a16="http://schemas.microsoft.com/office/drawing/2014/main" xmlns="" id="{31F83096-6ACF-49AB-9E53-7616BE55609A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CA860E7-CED2-475B-B46E-C69D4E79EF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197429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25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3284538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60909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9614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3210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051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2920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8949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5142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1651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092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563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2473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73025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4138612" cy="5029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1850" y="914400"/>
            <a:ext cx="4140200" cy="5029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sr-Latn-C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Откройте возможности пользовательских макетов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0B2DB-13CB-46D0-8F4D-69570AFA7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6844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4" y="0"/>
            <a:ext cx="7632700" cy="962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27"/>
            <a:ext cx="627062" cy="377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675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8229600" cy="7905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7" y="274640"/>
            <a:ext cx="603152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293691"/>
            <a:ext cx="1674934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2613" y="2181241"/>
            <a:ext cx="7866062" cy="1223963"/>
          </a:xfrm>
          <a:prstGeom prst="rect">
            <a:avLst/>
          </a:prstGeom>
          <a:ln/>
          <a:effectLst/>
        </p:spPr>
        <p:txBody>
          <a:bodyPr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2613" y="3789363"/>
            <a:ext cx="6653212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9760" t="20378" r="11069" b="63089"/>
          <a:stretch>
            <a:fillRect/>
          </a:stretch>
        </p:blipFill>
        <p:spPr bwMode="auto">
          <a:xfrm>
            <a:off x="11724" y="190502"/>
            <a:ext cx="9132277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43388" t="65187" r="11069" b="12440"/>
          <a:stretch>
            <a:fillRect/>
          </a:stretch>
        </p:blipFill>
        <p:spPr bwMode="auto">
          <a:xfrm>
            <a:off x="3864221" y="4676778"/>
            <a:ext cx="5292969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4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8981" y="300445"/>
            <a:ext cx="1516207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77364" cy="74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Rectangle 11" hidden="1"/>
          <p:cNvGraphicFramePr>
            <a:graphicFrameLocks/>
          </p:cNvGraphicFramePr>
          <p:nvPr>
            <p:custDataLst>
              <p:tags r:id="rId14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think-cell Slide" r:id="rId17" imgW="0" imgH="0" progId="">
                  <p:embed/>
                </p:oleObj>
              </mc:Choice>
              <mc:Fallback>
                <p:oleObj name="think-cell Slide" r:id="rId17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8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31" name="Line 16"/>
          <p:cNvSpPr>
            <a:spLocks noChangeShapeType="1"/>
          </p:cNvSpPr>
          <p:nvPr/>
        </p:nvSpPr>
        <p:spPr bwMode="auto">
          <a:xfrm flipV="1">
            <a:off x="470263" y="710655"/>
            <a:ext cx="8039686" cy="7802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68154" y="6724650"/>
            <a:ext cx="175846" cy="133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fld id="{B2FEFD62-06D1-4FF0-804A-6E2A5566B577}" type="slidenum">
              <a:rPr lang="ru-RU" sz="900" b="0" smtClean="0"/>
              <a:pPr algn="r" eaLnBrk="1" hangingPunct="1">
                <a:defRPr/>
              </a:pPr>
              <a:t>‹#›</a:t>
            </a:fld>
            <a:endParaRPr lang="ru-RU" sz="900" b="0" dirty="0"/>
          </a:p>
        </p:txBody>
      </p:sp>
      <p:pic>
        <p:nvPicPr>
          <p:cNvPr id="1033" name="navigation8" descr="ujkm,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11953" y="39191"/>
            <a:ext cx="780281" cy="69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358775" indent="-358775" algn="l" rtl="0" eaLnBrk="1" fontAlgn="base" hangingPunct="1">
        <a:spcBef>
          <a:spcPct val="40000"/>
        </a:spcBef>
        <a:spcAft>
          <a:spcPct val="20000"/>
        </a:spcAft>
        <a:buBlip>
          <a:blip r:embed="rId19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1" fontAlgn="base" hangingPunct="1">
        <a:spcBef>
          <a:spcPct val="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cs typeface="+mn-cs"/>
        </a:defRPr>
      </a:lvl2pPr>
      <a:lvl3pPr marL="892175" indent="-268288" algn="l" rtl="0" eaLnBrk="1" fontAlgn="base" hangingPunct="1">
        <a:spcBef>
          <a:spcPct val="0"/>
        </a:spcBef>
        <a:spcAft>
          <a:spcPct val="30000"/>
        </a:spcAft>
        <a:buBlip>
          <a:blip r:embed="rId20"/>
        </a:buBlip>
        <a:defRPr sz="16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77364" cy="74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Rectangle 11" hidden="1"/>
          <p:cNvGraphicFramePr>
            <a:graphicFrameLocks/>
          </p:cNvGraphicFramePr>
          <p:nvPr>
            <p:custDataLst>
              <p:tags r:id="rId14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think-cell Slide" r:id="rId17" imgW="0" imgH="0" progId="">
                  <p:embed/>
                </p:oleObj>
              </mc:Choice>
              <mc:Fallback>
                <p:oleObj name="think-cell Slide" r:id="rId17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8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31" name="Line 16"/>
          <p:cNvSpPr>
            <a:spLocks noChangeShapeType="1"/>
          </p:cNvSpPr>
          <p:nvPr/>
        </p:nvSpPr>
        <p:spPr bwMode="auto">
          <a:xfrm flipV="1">
            <a:off x="470263" y="710655"/>
            <a:ext cx="8039686" cy="7802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 type="none" w="lg" len="lg"/>
            <a:tailEnd type="none" w="lg" len="lg"/>
          </a:ln>
        </p:spPr>
        <p:txBody>
          <a:bodyPr wrap="none" tIns="91440" bIns="91440" anchor="ctr"/>
          <a:lstStyle/>
          <a:p>
            <a:endParaRPr lang="ru-RU"/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68154" y="6724650"/>
            <a:ext cx="175846" cy="1333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fld id="{B2FEFD62-06D1-4FF0-804A-6E2A5566B577}" type="slidenum">
              <a:rPr lang="ru-RU" sz="900" b="0" smtClean="0"/>
              <a:pPr algn="r" eaLnBrk="1" hangingPunct="1">
                <a:defRPr/>
              </a:pPr>
              <a:t>‹#›</a:t>
            </a:fld>
            <a:endParaRPr lang="ru-RU" sz="900" b="0" dirty="0"/>
          </a:p>
        </p:txBody>
      </p:sp>
      <p:pic>
        <p:nvPicPr>
          <p:cNvPr id="1033" name="navigation8" descr="ujkm,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411953" y="39191"/>
            <a:ext cx="780281" cy="69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358775" indent="-358775" algn="l" rtl="0" eaLnBrk="1" fontAlgn="base" hangingPunct="1">
        <a:spcBef>
          <a:spcPct val="40000"/>
        </a:spcBef>
        <a:spcAft>
          <a:spcPct val="20000"/>
        </a:spcAft>
        <a:buBlip>
          <a:blip r:embed="rId19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1938" algn="l" rtl="0" eaLnBrk="1" fontAlgn="base" hangingPunct="1">
        <a:spcBef>
          <a:spcPct val="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cs typeface="+mn-cs"/>
        </a:defRPr>
      </a:lvl2pPr>
      <a:lvl3pPr marL="892175" indent="-268288" algn="l" rtl="0" eaLnBrk="1" fontAlgn="base" hangingPunct="1">
        <a:spcBef>
          <a:spcPct val="0"/>
        </a:spcBef>
        <a:spcAft>
          <a:spcPct val="30000"/>
        </a:spcAft>
        <a:buBlip>
          <a:blip r:embed="rId20"/>
        </a:buBlip>
        <a:defRPr sz="16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D5B0C-FBA0-4D1F-ADA9-F136DC185C39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87C2E-9AB8-42EF-A7C9-B75C61E85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39" r:id="rId12"/>
    <p:sldLayoutId id="214748374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68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1" r:id="rId12"/>
    <p:sldLayoutId id="2147483742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tmp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11" Type="http://schemas.openxmlformats.org/officeDocument/2006/relationships/image" Target="../media/image34.tmp"/><Relationship Id="rId5" Type="http://schemas.openxmlformats.org/officeDocument/2006/relationships/image" Target="../media/image29.JPG"/><Relationship Id="rId10" Type="http://schemas.openxmlformats.org/officeDocument/2006/relationships/image" Target="../media/image33.emf"/><Relationship Id="rId4" Type="http://schemas.openxmlformats.org/officeDocument/2006/relationships/image" Target="../media/image10.jpe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eg"/><Relationship Id="rId12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3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jpeg"/><Relationship Id="rId1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0.jpeg"/><Relationship Id="rId12" Type="http://schemas.openxmlformats.org/officeDocument/2006/relationships/image" Target="../media/image4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3.xml"/><Relationship Id="rId11" Type="http://schemas.openxmlformats.org/officeDocument/2006/relationships/image" Target="../media/image4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4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57.png"/><Relationship Id="rId1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2.png"/><Relationship Id="rId4" Type="http://schemas.openxmlformats.org/officeDocument/2006/relationships/image" Target="../media/image48.jpe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8.jpe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8.jpe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7.png"/><Relationship Id="rId4" Type="http://schemas.openxmlformats.org/officeDocument/2006/relationships/image" Target="../media/image48.jpe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8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92.png"/><Relationship Id="rId4" Type="http://schemas.openxmlformats.org/officeDocument/2006/relationships/image" Target="../media/image48.jpeg"/><Relationship Id="rId9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4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7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1.png"/><Relationship Id="rId7" Type="http://schemas.openxmlformats.org/officeDocument/2006/relationships/image" Target="../media/image11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3" Type="http://schemas.openxmlformats.org/officeDocument/2006/relationships/image" Target="../media/image148.png"/><Relationship Id="rId21" Type="http://schemas.openxmlformats.org/officeDocument/2006/relationships/image" Target="../media/image166.jpeg"/><Relationship Id="rId7" Type="http://schemas.openxmlformats.org/officeDocument/2006/relationships/image" Target="../media/image152.jpe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" Type="http://schemas.openxmlformats.org/officeDocument/2006/relationships/image" Target="../media/image147.jpeg"/><Relationship Id="rId16" Type="http://schemas.openxmlformats.org/officeDocument/2006/relationships/image" Target="../media/image161.png"/><Relationship Id="rId20" Type="http://schemas.openxmlformats.org/officeDocument/2006/relationships/image" Target="../media/image16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image" Target="../media/image165.jpeg"/><Relationship Id="rId21" Type="http://schemas.openxmlformats.org/officeDocument/2006/relationships/image" Target="../media/image185.png"/><Relationship Id="rId7" Type="http://schemas.openxmlformats.org/officeDocument/2006/relationships/image" Target="../media/image171.jpe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5" Type="http://schemas.openxmlformats.org/officeDocument/2006/relationships/image" Target="../media/image189.jpeg"/><Relationship Id="rId2" Type="http://schemas.openxmlformats.org/officeDocument/2006/relationships/image" Target="../media/image147.jpeg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0.png"/><Relationship Id="rId11" Type="http://schemas.openxmlformats.org/officeDocument/2006/relationships/image" Target="../media/image175.jpeg"/><Relationship Id="rId24" Type="http://schemas.openxmlformats.org/officeDocument/2006/relationships/image" Target="../media/image188.jpeg"/><Relationship Id="rId5" Type="http://schemas.openxmlformats.org/officeDocument/2006/relationships/image" Target="../media/image169.png"/><Relationship Id="rId15" Type="http://schemas.openxmlformats.org/officeDocument/2006/relationships/image" Target="../media/image179.jpeg"/><Relationship Id="rId23" Type="http://schemas.openxmlformats.org/officeDocument/2006/relationships/image" Target="../media/image187.jpeg"/><Relationship Id="rId10" Type="http://schemas.openxmlformats.org/officeDocument/2006/relationships/image" Target="../media/image174.jpeg"/><Relationship Id="rId19" Type="http://schemas.openxmlformats.org/officeDocument/2006/relationships/image" Target="../media/image183.jpeg"/><Relationship Id="rId4" Type="http://schemas.openxmlformats.org/officeDocument/2006/relationships/image" Target="../media/image152.jpeg"/><Relationship Id="rId9" Type="http://schemas.openxmlformats.org/officeDocument/2006/relationships/image" Target="../media/image173.jpeg"/><Relationship Id="rId14" Type="http://schemas.openxmlformats.org/officeDocument/2006/relationships/image" Target="../media/image178.png"/><Relationship Id="rId22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7.png"/><Relationship Id="rId18" Type="http://schemas.openxmlformats.org/officeDocument/2006/relationships/image" Target="../media/image201.jpeg"/><Relationship Id="rId3" Type="http://schemas.openxmlformats.org/officeDocument/2006/relationships/image" Target="../media/image147.jpeg"/><Relationship Id="rId21" Type="http://schemas.openxmlformats.org/officeDocument/2006/relationships/image" Target="../media/image204.png"/><Relationship Id="rId7" Type="http://schemas.openxmlformats.org/officeDocument/2006/relationships/image" Target="../media/image193.png"/><Relationship Id="rId12" Type="http://schemas.openxmlformats.org/officeDocument/2006/relationships/image" Target="../media/image196.png"/><Relationship Id="rId17" Type="http://schemas.openxmlformats.org/officeDocument/2006/relationships/image" Target="../media/image200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199.png"/><Relationship Id="rId20" Type="http://schemas.openxmlformats.org/officeDocument/2006/relationships/image" Target="../media/image203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2.png"/><Relationship Id="rId11" Type="http://schemas.openxmlformats.org/officeDocument/2006/relationships/image" Target="../media/image190.emf"/><Relationship Id="rId5" Type="http://schemas.openxmlformats.org/officeDocument/2006/relationships/image" Target="../media/image191.png"/><Relationship Id="rId15" Type="http://schemas.openxmlformats.org/officeDocument/2006/relationships/image" Target="../media/image198.jpeg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202.png"/><Relationship Id="rId4" Type="http://schemas.openxmlformats.org/officeDocument/2006/relationships/image" Target="../media/image177.png"/><Relationship Id="rId9" Type="http://schemas.openxmlformats.org/officeDocument/2006/relationships/image" Target="../media/image195.jpeg"/><Relationship Id="rId14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3" Type="http://schemas.openxmlformats.org/officeDocument/2006/relationships/image" Target="../media/image201.jpeg"/><Relationship Id="rId21" Type="http://schemas.openxmlformats.org/officeDocument/2006/relationships/image" Target="../media/image222.jpeg"/><Relationship Id="rId7" Type="http://schemas.openxmlformats.org/officeDocument/2006/relationships/image" Target="../media/image208.png"/><Relationship Id="rId12" Type="http://schemas.openxmlformats.org/officeDocument/2006/relationships/image" Target="../media/image213.jpeg"/><Relationship Id="rId17" Type="http://schemas.openxmlformats.org/officeDocument/2006/relationships/image" Target="../media/image218.png"/><Relationship Id="rId2" Type="http://schemas.openxmlformats.org/officeDocument/2006/relationships/image" Target="../media/image147.jpeg"/><Relationship Id="rId16" Type="http://schemas.openxmlformats.org/officeDocument/2006/relationships/image" Target="../media/image217.png"/><Relationship Id="rId20" Type="http://schemas.openxmlformats.org/officeDocument/2006/relationships/image" Target="../media/image2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jpe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31.png"/><Relationship Id="rId18" Type="http://schemas.openxmlformats.org/officeDocument/2006/relationships/image" Target="../media/image236.png"/><Relationship Id="rId3" Type="http://schemas.openxmlformats.org/officeDocument/2006/relationships/image" Target="../media/image212.png"/><Relationship Id="rId7" Type="http://schemas.openxmlformats.org/officeDocument/2006/relationships/image" Target="../media/image226.png"/><Relationship Id="rId12" Type="http://schemas.openxmlformats.org/officeDocument/2006/relationships/image" Target="../media/image230.png"/><Relationship Id="rId17" Type="http://schemas.openxmlformats.org/officeDocument/2006/relationships/image" Target="../media/image235.png"/><Relationship Id="rId2" Type="http://schemas.openxmlformats.org/officeDocument/2006/relationships/image" Target="../media/image147.jpeg"/><Relationship Id="rId16" Type="http://schemas.openxmlformats.org/officeDocument/2006/relationships/image" Target="../media/image234.jpeg"/><Relationship Id="rId20" Type="http://schemas.openxmlformats.org/officeDocument/2006/relationships/image" Target="../media/image2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5.png"/><Relationship Id="rId11" Type="http://schemas.openxmlformats.org/officeDocument/2006/relationships/image" Target="../media/image229.png"/><Relationship Id="rId5" Type="http://schemas.openxmlformats.org/officeDocument/2006/relationships/image" Target="../media/image224.png"/><Relationship Id="rId15" Type="http://schemas.openxmlformats.org/officeDocument/2006/relationships/image" Target="../media/image233.png"/><Relationship Id="rId10" Type="http://schemas.openxmlformats.org/officeDocument/2006/relationships/image" Target="../media/image228.jpeg"/><Relationship Id="rId19" Type="http://schemas.openxmlformats.org/officeDocument/2006/relationships/image" Target="../media/image237.png"/><Relationship Id="rId4" Type="http://schemas.openxmlformats.org/officeDocument/2006/relationships/image" Target="../media/image223.png"/><Relationship Id="rId9" Type="http://schemas.openxmlformats.org/officeDocument/2006/relationships/image" Target="../media/image227.jpeg"/><Relationship Id="rId14" Type="http://schemas.openxmlformats.org/officeDocument/2006/relationships/image" Target="../media/image23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13" Type="http://schemas.openxmlformats.org/officeDocument/2006/relationships/image" Target="../media/image247.jpeg"/><Relationship Id="rId18" Type="http://schemas.openxmlformats.org/officeDocument/2006/relationships/image" Target="../media/image251.png"/><Relationship Id="rId3" Type="http://schemas.openxmlformats.org/officeDocument/2006/relationships/image" Target="../media/image160.png"/><Relationship Id="rId7" Type="http://schemas.openxmlformats.org/officeDocument/2006/relationships/image" Target="../media/image242.jpeg"/><Relationship Id="rId12" Type="http://schemas.openxmlformats.org/officeDocument/2006/relationships/image" Target="../media/image170.png"/><Relationship Id="rId17" Type="http://schemas.openxmlformats.org/officeDocument/2006/relationships/image" Target="../media/image250.png"/><Relationship Id="rId2" Type="http://schemas.openxmlformats.org/officeDocument/2006/relationships/image" Target="../media/image147.jpeg"/><Relationship Id="rId16" Type="http://schemas.openxmlformats.org/officeDocument/2006/relationships/image" Target="../media/image24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5" Type="http://schemas.openxmlformats.org/officeDocument/2006/relationships/image" Target="../media/image240.png"/><Relationship Id="rId15" Type="http://schemas.openxmlformats.org/officeDocument/2006/relationships/image" Target="../media/image189.jpeg"/><Relationship Id="rId10" Type="http://schemas.openxmlformats.org/officeDocument/2006/relationships/image" Target="../media/image245.png"/><Relationship Id="rId19" Type="http://schemas.openxmlformats.org/officeDocument/2006/relationships/image" Target="../media/image252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Relationship Id="rId14" Type="http://schemas.openxmlformats.org/officeDocument/2006/relationships/image" Target="../media/image24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3.jpeg"/><Relationship Id="rId7" Type="http://schemas.openxmlformats.org/officeDocument/2006/relationships/image" Target="../media/image2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6.jpe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264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1.jpeg"/><Relationship Id="rId5" Type="http://schemas.openxmlformats.org/officeDocument/2006/relationships/image" Target="../media/image260.png"/><Relationship Id="rId4" Type="http://schemas.openxmlformats.org/officeDocument/2006/relationships/image" Target="../media/image2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68.jpeg"/><Relationship Id="rId7" Type="http://schemas.openxmlformats.org/officeDocument/2006/relationships/image" Target="../media/image261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0.pn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0.png"/><Relationship Id="rId7" Type="http://schemas.openxmlformats.org/officeDocument/2006/relationships/image" Target="../media/image2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1.png"/><Relationship Id="rId5" Type="http://schemas.openxmlformats.org/officeDocument/2006/relationships/image" Target="../media/image10.jpeg"/><Relationship Id="rId4" Type="http://schemas.openxmlformats.org/officeDocument/2006/relationships/image" Target="../media/image2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10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9.png"/><Relationship Id="rId4" Type="http://schemas.openxmlformats.org/officeDocument/2006/relationships/image" Target="../media/image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9.png"/><Relationship Id="rId4" Type="http://schemas.openxmlformats.org/officeDocument/2006/relationships/image" Target="../media/image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414142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99266" y="2168856"/>
            <a:ext cx="822120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3274"/>
                </a:solidFill>
              </a:rPr>
              <a:t>Применение методов бережливого производства в образовании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5445224"/>
            <a:ext cx="1822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3274"/>
                </a:solidFill>
              </a:rPr>
              <a:t>Москва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3274"/>
                </a:solidFill>
              </a:rPr>
              <a:t>25 июня 2020 г.</a:t>
            </a:r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E89B56CC-46CB-E84D-A181-986A710C98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081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806824" y="1348370"/>
            <a:ext cx="7142879" cy="212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Перемещение продукции, сырья, материалов, инструмента, информации на расстояния, большие, чем это требуется для эффективной работы. Любая транспортировка – потери.</a:t>
            </a:r>
          </a:p>
          <a:p>
            <a:pPr algn="just">
              <a:spcBef>
                <a:spcPct val="20000"/>
              </a:spcBef>
            </a:pPr>
            <a:endParaRPr lang="ru-RU" sz="1350" dirty="0">
              <a:solidFill>
                <a:srgbClr val="003B80"/>
              </a:solidFill>
            </a:endParaRP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71" y="2695856"/>
            <a:ext cx="2294766" cy="1410891"/>
          </a:xfrm>
          <a:prstGeom prst="rect">
            <a:avLst/>
          </a:prstGeom>
          <a:noFill/>
          <a:ln w="19050">
            <a:solidFill>
              <a:srgbClr val="003B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48" y="4060031"/>
            <a:ext cx="3214220" cy="1401366"/>
          </a:xfrm>
          <a:prstGeom prst="rect">
            <a:avLst/>
          </a:prstGeom>
          <a:noFill/>
          <a:ln w="19050">
            <a:solidFill>
              <a:srgbClr val="003B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Штриховая стрелка вправо 198"/>
          <p:cNvSpPr/>
          <p:nvPr/>
        </p:nvSpPr>
        <p:spPr>
          <a:xfrm rot="20684425">
            <a:off x="5851168" y="4372867"/>
            <a:ext cx="1723706" cy="421481"/>
          </a:xfrm>
          <a:prstGeom prst="stripedRightArrow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 w="9525">
            <a:solidFill>
              <a:srgbClr val="002060"/>
            </a:solidFill>
          </a:ln>
          <a:scene3d>
            <a:camera prst="orthographicFront">
              <a:rot lat="0" lon="600000" rev="0"/>
            </a:camera>
            <a:lightRig rig="threePt" dir="t"/>
          </a:scene3d>
          <a:sp3d extrusionH="12700" contourW="6350" prstMaterial="dkEdge">
            <a:bevelT w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50" b="1" dirty="0">
                <a:solidFill>
                  <a:srgbClr val="003B80"/>
                </a:solidFill>
              </a:rPr>
              <a:t>совершенствование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22934" y="167600"/>
            <a:ext cx="2441822" cy="8005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2100" dirty="0">
                <a:solidFill>
                  <a:schemeClr val="tx2"/>
                </a:solidFill>
              </a:rPr>
              <a:t>3.Транспортировка</a:t>
            </a:r>
          </a:p>
        </p:txBody>
      </p:sp>
      <p:pic>
        <p:nvPicPr>
          <p:cNvPr id="10" name="Picture 27" descr="MC900198569[1]"/>
          <p:cNvPicPr>
            <a:picLocks noChangeAspect="1" noChangeArrowheads="1"/>
          </p:cNvPicPr>
          <p:nvPr/>
        </p:nvPicPr>
        <p:blipFill>
          <a:blip r:embed="rId5" cstate="screen"/>
          <a:srcRect l="10001" t="10214" r="10001"/>
          <a:stretch>
            <a:fillRect/>
          </a:stretch>
        </p:blipFill>
        <p:spPr bwMode="auto">
          <a:xfrm>
            <a:off x="201614" y="3248796"/>
            <a:ext cx="23368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527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2847109" y="1426802"/>
            <a:ext cx="559031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Любое движение персонала в процессе производства. </a:t>
            </a:r>
          </a:p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Работники вынуждены совершать многочисленные перемещения, ходя на склад или на другой участок, меняя инструмент, забирая заготовки, обходя тару и оборудование,  затрачивая на эти перемещения существенное время и усилия. </a:t>
            </a:r>
          </a:p>
        </p:txBody>
      </p:sp>
      <p:pic>
        <p:nvPicPr>
          <p:cNvPr id="21508" name="Picture 10" descr="Untitle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39" y="3409170"/>
            <a:ext cx="5562712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65732" y="-316530"/>
            <a:ext cx="4771243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100" dirty="0">
                <a:solidFill>
                  <a:schemeClr val="tx2"/>
                </a:solidFill>
              </a:rPr>
              <a:t>4.Лишние действия и движения</a:t>
            </a:r>
          </a:p>
        </p:txBody>
      </p:sp>
      <p:pic>
        <p:nvPicPr>
          <p:cNvPr id="9" name="Picture 15" descr="MP900433147[1]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726" y="3551450"/>
            <a:ext cx="2452688" cy="178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16083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30132" y="-339498"/>
            <a:ext cx="2441822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2100" dirty="0">
                <a:solidFill>
                  <a:schemeClr val="tx2"/>
                </a:solidFill>
              </a:rPr>
              <a:t>5.Ожидание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7882" y="1557520"/>
            <a:ext cx="8151243" cy="234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Задержка, связанная с фактической не состыковкой времени завершения одной производственной операции и началом другой. </a:t>
            </a:r>
          </a:p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Необходимо определить места, где возникают потери от ожидания, и обеспечить выравнивание загрузки производственных линий в соответствие с тактом производства.  </a:t>
            </a:r>
          </a:p>
        </p:txBody>
      </p:sp>
      <p:pic>
        <p:nvPicPr>
          <p:cNvPr id="8" name="Picture 19" descr="MP900433182[1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1" y="3739753"/>
            <a:ext cx="3744913" cy="1633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46121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322729" y="1316799"/>
            <a:ext cx="8104298" cy="233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Производство продукции, частично или полностью не соответствующей необходимым спецификациям.</a:t>
            </a:r>
          </a:p>
          <a:p>
            <a:pPr algn="just">
              <a:spcBef>
                <a:spcPct val="20000"/>
              </a:spcBef>
            </a:pPr>
            <a:r>
              <a:rPr lang="ru-RU" sz="1350" dirty="0">
                <a:solidFill>
                  <a:srgbClr val="003B80"/>
                </a:solidFill>
              </a:rPr>
              <a:t>В связи с этим возникает потребность более частого контроля качества, что так же можно отнести к одному из видов потерь. </a:t>
            </a:r>
          </a:p>
        </p:txBody>
      </p:sp>
      <p:pic>
        <p:nvPicPr>
          <p:cNvPr id="23556" name="Picture 487" descr="T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99" y="3649234"/>
            <a:ext cx="5122334" cy="257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86423" y="-379491"/>
            <a:ext cx="2441822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ru-RU" sz="2100" dirty="0">
                <a:solidFill>
                  <a:schemeClr val="tx2"/>
                </a:solidFill>
              </a:rPr>
              <a:t>6. Брак</a:t>
            </a:r>
          </a:p>
        </p:txBody>
      </p:sp>
    </p:spTree>
    <p:extLst>
      <p:ext uri="{BB962C8B-B14F-4D97-AF65-F5344CB8AC3E}">
        <p14:creationId xmlns:p14="http://schemas.microsoft.com/office/powerpoint/2010/main" val="362057558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392427" y="1478757"/>
            <a:ext cx="8041711" cy="328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ru-RU" dirty="0">
                <a:solidFill>
                  <a:srgbClr val="003B80"/>
                </a:solidFill>
              </a:rPr>
              <a:t>Производство продукции или услуг с более высокими потребительскими качествами, чем это востребовано покупателем и за которые он согласен платить. </a:t>
            </a:r>
          </a:p>
          <a:p>
            <a:pPr algn="just">
              <a:spcBef>
                <a:spcPct val="20000"/>
              </a:spcBef>
            </a:pPr>
            <a:endParaRPr lang="ru-RU" dirty="0">
              <a:solidFill>
                <a:srgbClr val="003B80"/>
              </a:solidFill>
            </a:endParaRPr>
          </a:p>
          <a:p>
            <a:pPr algn="just">
              <a:spcBef>
                <a:spcPct val="20000"/>
              </a:spcBef>
            </a:pPr>
            <a:r>
              <a:rPr lang="ru-RU" dirty="0">
                <a:solidFill>
                  <a:srgbClr val="003B80"/>
                </a:solidFill>
              </a:rPr>
              <a:t>Добавление функциональных возможностей, не имеющих ценности в глазах потребителя, не улучшает ни продукт, ни процесс. </a:t>
            </a:r>
          </a:p>
          <a:p>
            <a:pPr algn="just">
              <a:spcBef>
                <a:spcPct val="20000"/>
              </a:spcBef>
            </a:pPr>
            <a:endParaRPr lang="ru-RU" dirty="0">
              <a:solidFill>
                <a:srgbClr val="003B80"/>
              </a:solidFill>
            </a:endParaRPr>
          </a:p>
          <a:p>
            <a:pPr algn="just">
              <a:spcBef>
                <a:spcPct val="20000"/>
              </a:spcBef>
            </a:pPr>
            <a:endParaRPr lang="ru-RU" sz="1200" dirty="0">
              <a:solidFill>
                <a:srgbClr val="003B8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871604" y="-276590"/>
            <a:ext cx="4502302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100" dirty="0">
                <a:solidFill>
                  <a:schemeClr val="tx2"/>
                </a:solidFill>
              </a:rPr>
              <a:t>7. Излишняя обработка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 r="1717" b="4240"/>
          <a:stretch>
            <a:fillRect/>
          </a:stretch>
        </p:blipFill>
        <p:spPr bwMode="auto">
          <a:xfrm>
            <a:off x="392427" y="4274479"/>
            <a:ext cx="2356834" cy="16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03235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89" y="1994356"/>
            <a:ext cx="2111790" cy="1057423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6576809" y="5366410"/>
            <a:ext cx="2150791" cy="108204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2441310" y="1098152"/>
            <a:ext cx="1986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/>
              <a:t>Межорганизационный</a:t>
            </a:r>
            <a:r>
              <a:rPr lang="ru-RU" sz="1200" b="1" dirty="0"/>
              <a:t> поток создания ценности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4431250" y="1109526"/>
            <a:ext cx="21001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Фабрика процессов</a:t>
            </a:r>
            <a:endParaRPr lang="ru-RU" sz="1200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6143344" y="4931209"/>
            <a:ext cx="32166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Целеполагание по </a:t>
            </a:r>
            <a:r>
              <a:rPr lang="en-US" sz="1200" b="1" dirty="0"/>
              <a:t>SQDCM</a:t>
            </a:r>
            <a:endParaRPr lang="ru-RU" sz="1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2"/>
          <a:stretch/>
        </p:blipFill>
        <p:spPr>
          <a:xfrm>
            <a:off x="215516" y="1139928"/>
            <a:ext cx="1656184" cy="149698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415" y1="85075" x2="28415" y2="85075"/>
                        <a14:foregroundMark x1="51913" y1="88806" x2="51913" y2="88806"/>
                        <a14:foregroundMark x1="45355" y1="83582" x2="45355" y2="83582"/>
                        <a14:foregroundMark x1="38251" y1="87313" x2="38251" y2="87313"/>
                        <a14:foregroundMark x1="19672" y1="88806" x2="19672" y2="88806"/>
                        <a14:foregroundMark x1="13661" y1="91791" x2="13661" y2="91791"/>
                        <a14:foregroundMark x1="47541" y1="91791" x2="47541" y2="91791"/>
                        <a14:foregroundMark x1="60656" y1="87313" x2="60656" y2="87313"/>
                        <a14:foregroundMark x1="60656" y1="82090" x2="60656" y2="82090"/>
                        <a14:foregroundMark x1="34973" y1="62687" x2="34973" y2="62687"/>
                        <a14:foregroundMark x1="74317" y1="68657" x2="74317" y2="68657"/>
                        <a14:foregroundMark x1="76503" y1="32090" x2="76503" y2="32090"/>
                        <a14:foregroundMark x1="54098" y1="42537" x2="54098" y2="42537"/>
                        <a14:foregroundMark x1="75410" y1="20149" x2="75410" y2="20149"/>
                        <a14:foregroundMark x1="89617" y1="24627" x2="89617" y2="24627"/>
                        <a14:foregroundMark x1="91803" y1="23134" x2="91803" y2="23134"/>
                        <a14:foregroundMark x1="87432" y1="49254" x2="87432" y2="49254"/>
                        <a14:foregroundMark x1="86339" y1="12687" x2="86339" y2="12687"/>
                        <a14:foregroundMark x1="74317" y1="5970" x2="74317" y2="5970"/>
                        <a14:foregroundMark x1="65027" y1="80597" x2="65027" y2="80597"/>
                        <a14:foregroundMark x1="74317" y1="59701" x2="74317" y2="59701"/>
                        <a14:foregroundMark x1="54645" y1="80597" x2="54645" y2="80597"/>
                        <a14:foregroundMark x1="37705" y1="94030" x2="37705" y2="94030"/>
                        <a14:foregroundMark x1="48634" y1="97015" x2="48634" y2="97015"/>
                        <a14:foregroundMark x1="30055" y1="96269" x2="30055" y2="96269"/>
                        <a14:foregroundMark x1="16393" y1="96269" x2="16393" y2="96269"/>
                        <a14:foregroundMark x1="37158" y1="50000" x2="37158" y2="50000"/>
                        <a14:foregroundMark x1="21311" y1="76119" x2="21311" y2="76119"/>
                        <a14:foregroundMark x1="25137" y1="67910" x2="25137" y2="6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3453">
            <a:off x="577604" y="1968020"/>
            <a:ext cx="466004" cy="3414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56883" y="1562889"/>
            <a:ext cx="4844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/>
              <a:t>=</a:t>
            </a:r>
            <a:endParaRPr lang="ru-RU" sz="4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895074" y="1958352"/>
            <a:ext cx="604850" cy="720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4895074" y="2078849"/>
            <a:ext cx="604850" cy="720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4880280" y="2214259"/>
            <a:ext cx="604850" cy="7200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Левая круглая скобка 24"/>
          <p:cNvSpPr/>
          <p:nvPr/>
        </p:nvSpPr>
        <p:spPr>
          <a:xfrm>
            <a:off x="4819806" y="1938031"/>
            <a:ext cx="45719" cy="360040"/>
          </a:xfrm>
          <a:prstGeom prst="leftBracke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283671" y="1560998"/>
            <a:ext cx="25410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/>
              <a:t>Образцы лучших практик, проекты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79" y="5419332"/>
            <a:ext cx="2047305" cy="907840"/>
          </a:xfrm>
          <a:prstGeom prst="rect">
            <a:avLst/>
          </a:prstGeom>
        </p:spPr>
      </p:pic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56730"/>
              </p:ext>
            </p:extLst>
          </p:nvPr>
        </p:nvGraphicFramePr>
        <p:xfrm>
          <a:off x="156036" y="2967885"/>
          <a:ext cx="5173088" cy="2815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6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775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6615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12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5ED"/>
                    </a:solidFill>
                  </a:tcPr>
                </a:tc>
                <a:tc>
                  <a:txBody>
                    <a:bodyPr/>
                    <a:lstStyle/>
                    <a:p>
                      <a:pPr marL="357188" indent="0"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marL="357188" indent="0"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marL="357188" indent="0"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marL="357188" indent="0" algn="ctr"/>
                      <a:endParaRPr lang="ru-RU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2972">
                <a:tc>
                  <a:txBody>
                    <a:bodyPr/>
                    <a:lstStyle/>
                    <a:p>
                      <a:pPr marL="0" marR="0" lvl="0" indent="0" algn="l" defTabSz="9116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aseline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36000" marR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1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000" marR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5E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36000" marR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1783" y="3530826"/>
            <a:ext cx="424499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БелГУ</a:t>
            </a:r>
            <a:r>
              <a:rPr lang="ru-RU" sz="1600" b="1" dirty="0"/>
              <a:t> – федеральный образец,</a:t>
            </a:r>
          </a:p>
          <a:p>
            <a:endParaRPr lang="ru-RU" sz="1600" b="1" dirty="0"/>
          </a:p>
          <a:p>
            <a:r>
              <a:rPr lang="ru-RU" sz="1600" b="1" dirty="0"/>
              <a:t>Белгородский правоохранительный </a:t>
            </a:r>
            <a:br>
              <a:rPr lang="ru-RU" sz="1600" b="1" dirty="0"/>
            </a:br>
            <a:r>
              <a:rPr lang="ru-RU" sz="1600" b="1" dirty="0"/>
              <a:t>колледж – региональный образец</a:t>
            </a:r>
          </a:p>
          <a:p>
            <a:endParaRPr lang="ru-RU" b="1" dirty="0"/>
          </a:p>
          <a:p>
            <a:pPr lvl="0" algn="ctr" defTabSz="91165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639" y="1578216"/>
            <a:ext cx="1130702" cy="8767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Прямая со стрелкой 7"/>
          <p:cNvCxnSpPr>
            <a:stCxn id="6" idx="3"/>
            <a:endCxn id="43" idx="2"/>
          </p:cNvCxnSpPr>
          <p:nvPr/>
        </p:nvCxnSpPr>
        <p:spPr>
          <a:xfrm>
            <a:off x="3941341" y="2016603"/>
            <a:ext cx="486643" cy="85035"/>
          </a:xfrm>
          <a:prstGeom prst="straightConnector1">
            <a:avLst/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>
            <a:off x="5585357" y="2113060"/>
            <a:ext cx="558286" cy="386750"/>
          </a:xfrm>
          <a:prstGeom prst="bentConnector3">
            <a:avLst>
              <a:gd name="adj1" fmla="val 50000"/>
            </a:avLst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93" idx="3"/>
            <a:endCxn id="45" idx="2"/>
          </p:cNvCxnSpPr>
          <p:nvPr/>
        </p:nvCxnSpPr>
        <p:spPr>
          <a:xfrm>
            <a:off x="5499924" y="2114853"/>
            <a:ext cx="811858" cy="1716161"/>
          </a:xfrm>
          <a:prstGeom prst="bentConnector3">
            <a:avLst/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>
            <a:lum bright="40000" contrast="20000"/>
          </a:blip>
          <a:srcRect l="9910"/>
          <a:stretch/>
        </p:blipFill>
        <p:spPr>
          <a:xfrm>
            <a:off x="6672993" y="3646208"/>
            <a:ext cx="2103207" cy="1082524"/>
          </a:xfrm>
          <a:prstGeom prst="rect">
            <a:avLst/>
          </a:prstGeom>
        </p:spPr>
      </p:pic>
      <p:cxnSp>
        <p:nvCxnSpPr>
          <p:cNvPr id="38" name="Соединительная линия уступом 37"/>
          <p:cNvCxnSpPr>
            <a:stCxn id="112" idx="3"/>
            <a:endCxn id="46" idx="2"/>
          </p:cNvCxnSpPr>
          <p:nvPr/>
        </p:nvCxnSpPr>
        <p:spPr>
          <a:xfrm>
            <a:off x="5485130" y="2250263"/>
            <a:ext cx="842569" cy="3342403"/>
          </a:xfrm>
          <a:prstGeom prst="bentConnector3">
            <a:avLst>
              <a:gd name="adj1" fmla="val 50000"/>
            </a:avLst>
          </a:prstGeom>
          <a:ln>
            <a:solidFill>
              <a:srgbClr val="00327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576809" y="3207660"/>
            <a:ext cx="2199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Конференции, семинары, методические рекомендации  </a:t>
            </a:r>
            <a:r>
              <a:rPr lang="ru-RU" sz="800" b="1" dirty="0"/>
              <a:t>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28622" y="199079"/>
            <a:ext cx="7798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tabLst>
                <a:tab pos="5649913" algn="l"/>
              </a:tabLst>
            </a:pPr>
            <a:r>
              <a:rPr lang="ru-RU" sz="2000" b="1" dirty="0">
                <a:latin typeface="+mj-lt"/>
                <a:ea typeface="+mj-ea"/>
                <a:cs typeface="+mj-cs"/>
              </a:rPr>
              <a:t>Образцы  в образовании. Методика </a:t>
            </a:r>
            <a:br>
              <a:rPr lang="ru-RU" sz="2000" b="1" dirty="0">
                <a:latin typeface="+mj-lt"/>
                <a:ea typeface="+mj-ea"/>
                <a:cs typeface="+mj-cs"/>
              </a:rPr>
            </a:br>
            <a:r>
              <a:rPr lang="ru-RU" sz="2000" b="1" dirty="0">
                <a:latin typeface="+mj-lt"/>
                <a:ea typeface="+mj-ea"/>
                <a:cs typeface="+mj-cs"/>
              </a:rPr>
              <a:t>партнерской проверки качества бережливого образца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10150" y="1086875"/>
            <a:ext cx="17467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Образец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15</a:t>
            </a:fld>
            <a:endParaRPr lang="ru-RU" altLang="ru-RU"/>
          </a:p>
        </p:txBody>
      </p:sp>
      <p:sp>
        <p:nvSpPr>
          <p:cNvPr id="41" name="Circle"/>
          <p:cNvSpPr/>
          <p:nvPr/>
        </p:nvSpPr>
        <p:spPr>
          <a:xfrm>
            <a:off x="2544153" y="1776549"/>
            <a:ext cx="361211" cy="3696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Circle"/>
          <p:cNvSpPr/>
          <p:nvPr/>
        </p:nvSpPr>
        <p:spPr>
          <a:xfrm>
            <a:off x="4427984" y="1916832"/>
            <a:ext cx="361211" cy="3696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Circle"/>
          <p:cNvSpPr/>
          <p:nvPr/>
        </p:nvSpPr>
        <p:spPr>
          <a:xfrm>
            <a:off x="6183598" y="2357863"/>
            <a:ext cx="361211" cy="3696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  <a:latin typeface="Arial"/>
                <a:cs typeface="+mn-cs"/>
              </a:rPr>
              <a:t>3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Circle"/>
          <p:cNvSpPr/>
          <p:nvPr/>
        </p:nvSpPr>
        <p:spPr>
          <a:xfrm>
            <a:off x="6311782" y="3646208"/>
            <a:ext cx="361211" cy="3696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  <a:latin typeface="Arial"/>
                <a:cs typeface="+mn-cs"/>
              </a:rPr>
              <a:t>4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Circle"/>
          <p:cNvSpPr/>
          <p:nvPr/>
        </p:nvSpPr>
        <p:spPr>
          <a:xfrm>
            <a:off x="6327699" y="5407860"/>
            <a:ext cx="361211" cy="3696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6565"/>
            </a:solidFill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noProof="0" dirty="0">
                <a:solidFill>
                  <a:srgbClr val="002060"/>
                </a:solidFill>
                <a:latin typeface="Arial"/>
                <a:cs typeface="+mn-cs"/>
              </a:rPr>
              <a:t>5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65" y="1562889"/>
            <a:ext cx="1214410" cy="8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695" y="210654"/>
            <a:ext cx="7820220" cy="667058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  <a:tabLst>
                <a:tab pos="5649913" algn="l"/>
              </a:tabLst>
            </a:pPr>
            <a:r>
              <a:rPr lang="ru-RU" sz="2400" b="1" dirty="0"/>
              <a:t>Формирование потока создания ценности в образовании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311930"/>
              </p:ext>
            </p:extLst>
          </p:nvPr>
        </p:nvGraphicFramePr>
        <p:xfrm>
          <a:off x="-1" y="1600200"/>
          <a:ext cx="9144001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19705"/>
            <a:ext cx="1883391" cy="1476629"/>
          </a:xfrm>
          <a:prstGeom prst="rect">
            <a:avLst/>
          </a:prstGeom>
          <a:noFill/>
          <a:ln w="412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560860" y="2629301"/>
            <a:ext cx="158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Непрерывное образование взрослых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91" y="4338661"/>
            <a:ext cx="2602741" cy="141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Сергей\Downloads\рсо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1" y="3904185"/>
            <a:ext cx="1856835" cy="204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69027" y="3359741"/>
            <a:ext cx="1882651" cy="1349662"/>
          </a:xfrm>
          <a:prstGeom prst="rect">
            <a:avLst/>
          </a:prstGeom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917839249"/>
              </p:ext>
            </p:extLst>
          </p:nvPr>
        </p:nvGraphicFramePr>
        <p:xfrm>
          <a:off x="300250" y="961738"/>
          <a:ext cx="3965046" cy="2038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978907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0316" y="0"/>
            <a:ext cx="7234434" cy="962025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  <a:tabLst>
                <a:tab pos="5649913" algn="l"/>
              </a:tabLst>
            </a:pPr>
            <a:r>
              <a:rPr lang="ru-RU" sz="2400" b="1" dirty="0"/>
              <a:t>Ассоциация, лига, клуб – сообщества в образовании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509561"/>
              </p:ext>
            </p:extLst>
          </p:nvPr>
        </p:nvGraphicFramePr>
        <p:xfrm>
          <a:off x="468313" y="1125538"/>
          <a:ext cx="6551959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8" name="Правая фигурная скобка 7"/>
          <p:cNvSpPr/>
          <p:nvPr/>
        </p:nvSpPr>
        <p:spPr>
          <a:xfrm>
            <a:off x="6948264" y="1628800"/>
            <a:ext cx="288032" cy="432048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36296" y="2911877"/>
            <a:ext cx="190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Влияние на реализацию национальных проектов «Образование», «Наука»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8" y="4931674"/>
            <a:ext cx="1912432" cy="1443500"/>
          </a:xfrm>
          <a:prstGeom prst="rect">
            <a:avLst/>
          </a:prstGeom>
          <a:noFill/>
          <a:ln w="412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08" y="2334891"/>
            <a:ext cx="1962025" cy="1473125"/>
          </a:xfrm>
          <a:prstGeom prst="rect">
            <a:avLst/>
          </a:prstGeom>
        </p:spPr>
      </p:pic>
      <p:pic>
        <p:nvPicPr>
          <p:cNvPr id="9218" name="Picture 2" descr="Модель и критерии бережливого вуза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44" y="2362524"/>
            <a:ext cx="1933575" cy="14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/>
          <a:srcRect t="6975"/>
          <a:stretch/>
        </p:blipFill>
        <p:spPr>
          <a:xfrm>
            <a:off x="4918644" y="4931673"/>
            <a:ext cx="1933575" cy="1443500"/>
          </a:xfrm>
          <a:prstGeom prst="rect">
            <a:avLst/>
          </a:prstGeom>
        </p:spPr>
      </p:pic>
      <p:pic>
        <p:nvPicPr>
          <p:cNvPr id="12" name="Picture 4" descr="https://www.mkgtu.ru/upload/images/7(464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01280" y="4931674"/>
            <a:ext cx="1966799" cy="14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963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560" y="-156752"/>
            <a:ext cx="8063445" cy="1232649"/>
          </a:xfrm>
        </p:spPr>
        <p:txBody>
          <a:bodyPr>
            <a:noAutofit/>
          </a:bodyPr>
          <a:lstStyle/>
          <a:p>
            <a:pPr algn="l">
              <a:tabLst>
                <a:tab pos="5649913" algn="l"/>
              </a:tabLst>
            </a:pPr>
            <a:r>
              <a:rPr lang="ru-RU" sz="2400" b="1" dirty="0"/>
              <a:t>Карта текущей деятельности и региональных интересов ГК «Росатом» по направлению «Эффективный регион»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/>
          <a:stretch/>
        </p:blipFill>
        <p:spPr>
          <a:xfrm>
            <a:off x="394810" y="992095"/>
            <a:ext cx="7181303" cy="3672408"/>
          </a:xfrm>
          <a:prstGeom prst="rect">
            <a:avLst/>
          </a:prstGeom>
        </p:spPr>
      </p:pic>
      <p:sp>
        <p:nvSpPr>
          <p:cNvPr id="131" name="Line 10"/>
          <p:cNvSpPr>
            <a:spLocks noChangeShapeType="1"/>
          </p:cNvSpPr>
          <p:nvPr/>
        </p:nvSpPr>
        <p:spPr bwMode="auto">
          <a:xfrm>
            <a:off x="2358460" y="1651015"/>
            <a:ext cx="1698625" cy="0"/>
          </a:xfrm>
          <a:prstGeom prst="line">
            <a:avLst/>
          </a:prstGeom>
          <a:noFill/>
          <a:ln w="19050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>
              <a:solidFill>
                <a:srgbClr val="808080">
                  <a:lumMod val="50000"/>
                </a:srgb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132" name="Овал 131"/>
          <p:cNvSpPr/>
          <p:nvPr/>
        </p:nvSpPr>
        <p:spPr>
          <a:xfrm>
            <a:off x="682842" y="2729126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</a:p>
        </p:txBody>
      </p:sp>
      <p:sp>
        <p:nvSpPr>
          <p:cNvPr id="133" name="Прямоугольник 132"/>
          <p:cNvSpPr/>
          <p:nvPr/>
        </p:nvSpPr>
        <p:spPr>
          <a:xfrm>
            <a:off x="154207" y="5059882"/>
            <a:ext cx="22107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indent="-163513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Белгородская обл.</a:t>
            </a:r>
          </a:p>
          <a:p>
            <a:pPr marL="163513" indent="-163513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Рязанская обл.</a:t>
            </a:r>
          </a:p>
          <a:p>
            <a:pPr marL="163513" indent="-163513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Кировская обл.</a:t>
            </a:r>
          </a:p>
          <a:p>
            <a:pPr marL="163513" indent="-163513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Нижегородская обл.</a:t>
            </a:r>
          </a:p>
          <a:p>
            <a:pPr marL="163513" indent="-163513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Кемеровская обл.</a:t>
            </a:r>
          </a:p>
          <a:p>
            <a:pPr marL="163513" indent="-163513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Респ. Адыгея</a:t>
            </a:r>
          </a:p>
        </p:txBody>
      </p:sp>
      <p:sp>
        <p:nvSpPr>
          <p:cNvPr id="134" name="Прямоугольник 133"/>
          <p:cNvSpPr/>
          <p:nvPr/>
        </p:nvSpPr>
        <p:spPr>
          <a:xfrm>
            <a:off x="2017369" y="5059882"/>
            <a:ext cx="20019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7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Респ. Башкортостан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7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Респ. Северная Осетия-Алания</a:t>
            </a:r>
          </a:p>
          <a:p>
            <a:pPr marL="257175" indent="-257175" fontAlgn="base">
              <a:spcBef>
                <a:spcPct val="0"/>
              </a:spcBef>
              <a:buFont typeface="+mj-lt"/>
              <a:buAutoNum type="arabicPeriod" startAt="7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Респ. Дагестан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7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Сахалинская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7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Липецкая обл.</a:t>
            </a:r>
          </a:p>
        </p:txBody>
      </p:sp>
      <p:sp>
        <p:nvSpPr>
          <p:cNvPr id="135" name="Овал 134"/>
          <p:cNvSpPr/>
          <p:nvPr/>
        </p:nvSpPr>
        <p:spPr>
          <a:xfrm>
            <a:off x="1148274" y="2631551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</a:p>
        </p:txBody>
      </p:sp>
      <p:sp>
        <p:nvSpPr>
          <p:cNvPr id="136" name="Овал 135"/>
          <p:cNvSpPr/>
          <p:nvPr/>
        </p:nvSpPr>
        <p:spPr>
          <a:xfrm>
            <a:off x="1838835" y="2631551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</a:p>
        </p:txBody>
      </p:sp>
      <p:sp>
        <p:nvSpPr>
          <p:cNvPr id="137" name="Овал 136"/>
          <p:cNvSpPr/>
          <p:nvPr/>
        </p:nvSpPr>
        <p:spPr>
          <a:xfrm>
            <a:off x="1433706" y="2729126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</a:p>
        </p:txBody>
      </p:sp>
      <p:sp>
        <p:nvSpPr>
          <p:cNvPr id="138" name="Овал 137"/>
          <p:cNvSpPr/>
          <p:nvPr/>
        </p:nvSpPr>
        <p:spPr>
          <a:xfrm>
            <a:off x="3491154" y="3796214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139" name="Овал 138"/>
          <p:cNvSpPr/>
          <p:nvPr/>
        </p:nvSpPr>
        <p:spPr>
          <a:xfrm>
            <a:off x="444094" y="3280782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</a:p>
        </p:txBody>
      </p:sp>
      <p:sp>
        <p:nvSpPr>
          <p:cNvPr id="140" name="Овал 139"/>
          <p:cNvSpPr/>
          <p:nvPr/>
        </p:nvSpPr>
        <p:spPr>
          <a:xfrm>
            <a:off x="1799823" y="3212492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</a:p>
        </p:txBody>
      </p:sp>
      <p:sp>
        <p:nvSpPr>
          <p:cNvPr id="141" name="Овал 140"/>
          <p:cNvSpPr/>
          <p:nvPr/>
        </p:nvSpPr>
        <p:spPr>
          <a:xfrm>
            <a:off x="426696" y="3576610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</a:p>
        </p:txBody>
      </p:sp>
      <p:sp>
        <p:nvSpPr>
          <p:cNvPr id="142" name="Овал 141"/>
          <p:cNvSpPr/>
          <p:nvPr/>
        </p:nvSpPr>
        <p:spPr>
          <a:xfrm>
            <a:off x="682842" y="3779121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</a:p>
        </p:txBody>
      </p:sp>
      <p:sp>
        <p:nvSpPr>
          <p:cNvPr id="143" name="Овал 142"/>
          <p:cNvSpPr/>
          <p:nvPr/>
        </p:nvSpPr>
        <p:spPr>
          <a:xfrm>
            <a:off x="6757809" y="3513274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7CBF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6670516" y="3474587"/>
            <a:ext cx="354585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45" name="Овал 144"/>
          <p:cNvSpPr/>
          <p:nvPr/>
        </p:nvSpPr>
        <p:spPr>
          <a:xfrm>
            <a:off x="1002308" y="2751842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930265" y="2700054"/>
            <a:ext cx="3431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47" name="Овал 146"/>
          <p:cNvSpPr/>
          <p:nvPr/>
        </p:nvSpPr>
        <p:spPr>
          <a:xfrm>
            <a:off x="1312130" y="1761848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1213828" y="1717967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3739679" y="5093160"/>
            <a:ext cx="272605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С.-Петербург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Мурманская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Краснодарский край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Смоленская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2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Воронежская обл.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5559655" y="5091342"/>
            <a:ext cx="186877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19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4"/>
            </a:pPr>
            <a:r>
              <a:rPr lang="ru-RU" sz="11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</a:t>
            </a:r>
          </a:p>
        </p:txBody>
      </p:sp>
      <p:sp>
        <p:nvSpPr>
          <p:cNvPr id="151" name="Прямоугольник 150"/>
          <p:cNvSpPr/>
          <p:nvPr/>
        </p:nvSpPr>
        <p:spPr>
          <a:xfrm>
            <a:off x="7415774" y="5083013"/>
            <a:ext cx="17770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6"/>
            </a:pPr>
            <a:r>
              <a:rPr lang="ru-RU" sz="11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Приморский край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6"/>
            </a:pPr>
            <a:r>
              <a:rPr lang="ru-RU" sz="11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Респ. Саха (Якутия)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6"/>
            </a:pPr>
            <a:r>
              <a:rPr lang="ru-RU" sz="11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Камчатский край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6"/>
            </a:pPr>
            <a:r>
              <a:rPr lang="ru-RU" sz="11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Удмуртская респ.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6"/>
            </a:pPr>
            <a:r>
              <a:rPr lang="ru-RU" sz="11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Чукотский АО</a:t>
            </a:r>
          </a:p>
          <a:p>
            <a:pPr marL="257175" indent="-257175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6"/>
            </a:pPr>
            <a:r>
              <a:rPr lang="ru-RU" sz="11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Тюменская обл.</a:t>
            </a:r>
          </a:p>
        </p:txBody>
      </p:sp>
      <p:sp>
        <p:nvSpPr>
          <p:cNvPr id="152" name="Овал 151"/>
          <p:cNvSpPr/>
          <p:nvPr/>
        </p:nvSpPr>
        <p:spPr>
          <a:xfrm>
            <a:off x="2026523" y="1509892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1928221" y="146601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54" name="Овал 153"/>
          <p:cNvSpPr/>
          <p:nvPr/>
        </p:nvSpPr>
        <p:spPr>
          <a:xfrm>
            <a:off x="1055848" y="2377561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960363" y="2321225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56" name="Овал 155"/>
          <p:cNvSpPr/>
          <p:nvPr/>
        </p:nvSpPr>
        <p:spPr>
          <a:xfrm>
            <a:off x="336696" y="3089574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7" name="Прямоугольник 156"/>
          <p:cNvSpPr/>
          <p:nvPr/>
        </p:nvSpPr>
        <p:spPr>
          <a:xfrm>
            <a:off x="249404" y="3045448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58" name="Овал 157"/>
          <p:cNvSpPr/>
          <p:nvPr/>
        </p:nvSpPr>
        <p:spPr>
          <a:xfrm>
            <a:off x="840604" y="2241395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753312" y="2186002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60" name="Овал 159"/>
          <p:cNvSpPr/>
          <p:nvPr/>
        </p:nvSpPr>
        <p:spPr>
          <a:xfrm>
            <a:off x="689153" y="2522758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01861" y="2467365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62" name="Овал 161"/>
          <p:cNvSpPr/>
          <p:nvPr/>
        </p:nvSpPr>
        <p:spPr>
          <a:xfrm>
            <a:off x="822799" y="2677165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735507" y="2621772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64" name="Овал 163"/>
          <p:cNvSpPr/>
          <p:nvPr/>
        </p:nvSpPr>
        <p:spPr>
          <a:xfrm>
            <a:off x="689153" y="3036505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601861" y="2981112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66" name="Овал 165"/>
          <p:cNvSpPr/>
          <p:nvPr/>
        </p:nvSpPr>
        <p:spPr>
          <a:xfrm>
            <a:off x="2044598" y="3356585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7" name="Прямоугольник 166"/>
          <p:cNvSpPr/>
          <p:nvPr/>
        </p:nvSpPr>
        <p:spPr>
          <a:xfrm>
            <a:off x="1957305" y="3301192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68" name="Овал 167"/>
          <p:cNvSpPr/>
          <p:nvPr/>
        </p:nvSpPr>
        <p:spPr>
          <a:xfrm>
            <a:off x="2304313" y="3036956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9" name="Прямоугольник 168"/>
          <p:cNvSpPr/>
          <p:nvPr/>
        </p:nvSpPr>
        <p:spPr>
          <a:xfrm>
            <a:off x="2224598" y="2993441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70" name="Овал 169"/>
          <p:cNvSpPr/>
          <p:nvPr/>
        </p:nvSpPr>
        <p:spPr>
          <a:xfrm>
            <a:off x="2282805" y="3403979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1" name="Прямоугольник 170"/>
          <p:cNvSpPr/>
          <p:nvPr/>
        </p:nvSpPr>
        <p:spPr>
          <a:xfrm>
            <a:off x="2203090" y="3360464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72" name="Овал 171"/>
          <p:cNvSpPr/>
          <p:nvPr/>
        </p:nvSpPr>
        <p:spPr>
          <a:xfrm>
            <a:off x="3018338" y="3680978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2938623" y="3637463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74" name="Овал 173"/>
          <p:cNvSpPr/>
          <p:nvPr/>
        </p:nvSpPr>
        <p:spPr>
          <a:xfrm>
            <a:off x="3222949" y="3370782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5" name="Прямоугольник 174"/>
          <p:cNvSpPr/>
          <p:nvPr/>
        </p:nvSpPr>
        <p:spPr>
          <a:xfrm>
            <a:off x="3143234" y="3327267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6" name="Овал 175"/>
          <p:cNvSpPr/>
          <p:nvPr/>
        </p:nvSpPr>
        <p:spPr>
          <a:xfrm>
            <a:off x="5256967" y="3916652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7" name="Прямоугольник 176"/>
          <p:cNvSpPr/>
          <p:nvPr/>
        </p:nvSpPr>
        <p:spPr>
          <a:xfrm>
            <a:off x="5177252" y="3873137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78" name="Овал 177"/>
          <p:cNvSpPr/>
          <p:nvPr/>
        </p:nvSpPr>
        <p:spPr>
          <a:xfrm>
            <a:off x="5434259" y="2344998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5354544" y="2301483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80" name="Овал 179"/>
          <p:cNvSpPr/>
          <p:nvPr/>
        </p:nvSpPr>
        <p:spPr>
          <a:xfrm>
            <a:off x="6554392" y="4278538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6474677" y="4235023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82" name="Овал 181"/>
          <p:cNvSpPr/>
          <p:nvPr/>
        </p:nvSpPr>
        <p:spPr>
          <a:xfrm>
            <a:off x="7017524" y="2398067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6937809" y="2354552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84" name="Овал 183"/>
          <p:cNvSpPr/>
          <p:nvPr/>
        </p:nvSpPr>
        <p:spPr>
          <a:xfrm>
            <a:off x="1847583" y="2884859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5" name="Прямоугольник 184"/>
          <p:cNvSpPr/>
          <p:nvPr/>
        </p:nvSpPr>
        <p:spPr>
          <a:xfrm>
            <a:off x="1767868" y="2841344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370704" y="4694454"/>
            <a:ext cx="3477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Регионы 2018 года. Инициатива губернаторов</a:t>
            </a:r>
          </a:p>
        </p:txBody>
      </p:sp>
      <p:sp>
        <p:nvSpPr>
          <p:cNvPr id="187" name="Овал 186"/>
          <p:cNvSpPr/>
          <p:nvPr/>
        </p:nvSpPr>
        <p:spPr>
          <a:xfrm>
            <a:off x="6635828" y="1367772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8" name="Прямоугольник 187"/>
          <p:cNvSpPr/>
          <p:nvPr/>
        </p:nvSpPr>
        <p:spPr>
          <a:xfrm>
            <a:off x="6556113" y="1324257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89" name="Овал 188"/>
          <p:cNvSpPr/>
          <p:nvPr/>
        </p:nvSpPr>
        <p:spPr>
          <a:xfrm>
            <a:off x="2549086" y="3313955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0" name="Прямоугольник 189"/>
          <p:cNvSpPr/>
          <p:nvPr/>
        </p:nvSpPr>
        <p:spPr>
          <a:xfrm>
            <a:off x="2469371" y="3270440"/>
            <a:ext cx="354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91" name="Левая круглая скобка 190"/>
          <p:cNvSpPr/>
          <p:nvPr/>
        </p:nvSpPr>
        <p:spPr>
          <a:xfrm rot="5400000">
            <a:off x="1911482" y="3359210"/>
            <a:ext cx="72488" cy="3340570"/>
          </a:xfrm>
          <a:prstGeom prst="leftBracket">
            <a:avLst/>
          </a:prstGeom>
          <a:noFill/>
          <a:ln w="12700" cap="flat" cmpd="sng" algn="ctr">
            <a:solidFill>
              <a:srgbClr val="80808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3848194" y="4718030"/>
            <a:ext cx="54123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4141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Регионы с 2019 года. Проактивный подход ГК «Росатом» </a:t>
            </a:r>
          </a:p>
        </p:txBody>
      </p:sp>
      <p:sp>
        <p:nvSpPr>
          <p:cNvPr id="193" name="Овал 192"/>
          <p:cNvSpPr/>
          <p:nvPr/>
        </p:nvSpPr>
        <p:spPr>
          <a:xfrm>
            <a:off x="165613" y="4723460"/>
            <a:ext cx="180000" cy="180000"/>
          </a:xfrm>
          <a:prstGeom prst="ellipse">
            <a:avLst/>
          </a:prstGeom>
          <a:solidFill>
            <a:srgbClr val="7CBF33"/>
          </a:solidFill>
          <a:ln w="3175" cap="flat" cmpd="sng" algn="ctr">
            <a:solidFill>
              <a:srgbClr val="7CBF3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#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7415774" y="961780"/>
            <a:ext cx="17282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региона</a:t>
            </a:r>
            <a:endParaRPr lang="ru-RU" sz="1100" i="1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Левая круглая скобка 194"/>
          <p:cNvSpPr/>
          <p:nvPr/>
        </p:nvSpPr>
        <p:spPr>
          <a:xfrm rot="5400000">
            <a:off x="6383147" y="2375126"/>
            <a:ext cx="46388" cy="5305674"/>
          </a:xfrm>
          <a:prstGeom prst="leftBracket">
            <a:avLst/>
          </a:prstGeom>
          <a:noFill/>
          <a:ln w="12700" cap="flat" cmpd="sng" algn="ctr">
            <a:solidFill>
              <a:srgbClr val="808080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6" name="Овал 195"/>
          <p:cNvSpPr/>
          <p:nvPr/>
        </p:nvSpPr>
        <p:spPr>
          <a:xfrm>
            <a:off x="4256773" y="4757411"/>
            <a:ext cx="180000" cy="180000"/>
          </a:xfrm>
          <a:prstGeom prst="ellipse">
            <a:avLst/>
          </a:prstGeom>
          <a:solidFill>
            <a:srgbClr val="F37D07"/>
          </a:solidFill>
          <a:ln w="3175" cap="flat" cmpd="sng" algn="ctr">
            <a:solidFill>
              <a:srgbClr val="F37D0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4211960" y="4716252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endParaRPr lang="ru-RU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8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998538" y="-140933"/>
            <a:ext cx="8064500" cy="1231901"/>
          </a:xfrm>
        </p:spPr>
        <p:txBody>
          <a:bodyPr/>
          <a:lstStyle/>
          <a:p>
            <a:pPr eaLnBrk="1" hangingPunct="1">
              <a:tabLst>
                <a:tab pos="5649913" algn="l"/>
              </a:tabLst>
            </a:pPr>
            <a:r>
              <a:rPr lang="ru-RU" altLang="ru-RU" sz="2400" b="1" dirty="0"/>
              <a:t>Клуб директоров бережливых школ </a:t>
            </a:r>
            <a:br>
              <a:rPr lang="ru-RU" altLang="ru-RU" sz="2400" b="1" dirty="0"/>
            </a:br>
            <a:r>
              <a:rPr lang="ru-RU" altLang="ru-RU" sz="2400" b="1" dirty="0"/>
              <a:t>и детских садов России</a:t>
            </a:r>
          </a:p>
        </p:txBody>
      </p:sp>
      <p:sp>
        <p:nvSpPr>
          <p:cNvPr id="18435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7F6EEE3-18EC-4F13-92DC-032465471C8B}" type="slidenum">
              <a:rPr lang="ru-RU" altLang="ru-RU" sz="1200">
                <a:solidFill>
                  <a:srgbClr val="898989"/>
                </a:solidFill>
              </a:rPr>
              <a:pPr/>
              <a:t>19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18436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00D80EA6-52C3-4F74-930D-B3C931A75780}"/>
              </a:ext>
            </a:extLst>
          </p:cNvPr>
          <p:cNvSpPr/>
          <p:nvPr/>
        </p:nvSpPr>
        <p:spPr>
          <a:xfrm>
            <a:off x="319088" y="920750"/>
            <a:ext cx="2970212" cy="1879600"/>
          </a:xfrm>
          <a:prstGeom prst="rect">
            <a:avLst/>
          </a:prstGeom>
          <a:solidFill>
            <a:srgbClr val="4596D1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438" name="Прямоугольник 51"/>
          <p:cNvSpPr>
            <a:spLocks noChangeArrowheads="1"/>
          </p:cNvSpPr>
          <p:nvPr/>
        </p:nvSpPr>
        <p:spPr bwMode="auto">
          <a:xfrm>
            <a:off x="1127125" y="1038225"/>
            <a:ext cx="2019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altLang="ru-RU" sz="1400">
              <a:solidFill>
                <a:srgbClr val="414142"/>
              </a:solidFill>
            </a:endParaRPr>
          </a:p>
        </p:txBody>
      </p:sp>
      <p:sp>
        <p:nvSpPr>
          <p:cNvPr id="18439" name="Прямоугольник 52"/>
          <p:cNvSpPr>
            <a:spLocks noChangeArrowheads="1"/>
          </p:cNvSpPr>
          <p:nvPr/>
        </p:nvSpPr>
        <p:spPr bwMode="auto">
          <a:xfrm>
            <a:off x="320675" y="920750"/>
            <a:ext cx="755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4000" b="1">
                <a:solidFill>
                  <a:srgbClr val="414142"/>
                </a:solidFill>
              </a:rPr>
              <a:t>10</a:t>
            </a:r>
            <a:endParaRPr lang="ru-RU" altLang="ru-RU" sz="4000">
              <a:solidFill>
                <a:srgbClr val="414142"/>
              </a:solidFill>
            </a:endParaRPr>
          </a:p>
        </p:txBody>
      </p:sp>
      <p:sp>
        <p:nvSpPr>
          <p:cNvPr id="18440" name="Прямоугольник 67"/>
          <p:cNvSpPr>
            <a:spLocks noChangeArrowheads="1"/>
          </p:cNvSpPr>
          <p:nvPr/>
        </p:nvSpPr>
        <p:spPr bwMode="auto">
          <a:xfrm>
            <a:off x="1127125" y="1606550"/>
            <a:ext cx="201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414142"/>
                </a:solidFill>
              </a:rPr>
              <a:t>Организация вошла в Клуб в апреле 2020</a:t>
            </a:r>
          </a:p>
        </p:txBody>
      </p:sp>
      <p:sp>
        <p:nvSpPr>
          <p:cNvPr id="18441" name="Прямоугольник 68"/>
          <p:cNvSpPr>
            <a:spLocks noChangeArrowheads="1"/>
          </p:cNvSpPr>
          <p:nvPr/>
        </p:nvSpPr>
        <p:spPr bwMode="auto">
          <a:xfrm>
            <a:off x="476250" y="1606550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800" b="1">
                <a:solidFill>
                  <a:srgbClr val="414142"/>
                </a:solidFill>
              </a:rPr>
              <a:t>1</a:t>
            </a:r>
            <a:endParaRPr lang="ru-RU" altLang="ru-RU" sz="2800">
              <a:solidFill>
                <a:srgbClr val="414142"/>
              </a:solidFill>
            </a:endParaRPr>
          </a:p>
        </p:txBody>
      </p:sp>
      <p:sp>
        <p:nvSpPr>
          <p:cNvPr id="18442" name="Прямоугольник 69"/>
          <p:cNvSpPr>
            <a:spLocks noChangeArrowheads="1"/>
          </p:cNvSpPr>
          <p:nvPr/>
        </p:nvSpPr>
        <p:spPr bwMode="auto">
          <a:xfrm>
            <a:off x="939800" y="2128838"/>
            <a:ext cx="201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414142"/>
                </a:solidFill>
              </a:rPr>
              <a:t>Организаций – кандидаты в Клуб</a:t>
            </a:r>
          </a:p>
        </p:txBody>
      </p:sp>
      <p:sp>
        <p:nvSpPr>
          <p:cNvPr id="18443" name="Прямоугольник 70"/>
          <p:cNvSpPr>
            <a:spLocks noChangeArrowheads="1"/>
          </p:cNvSpPr>
          <p:nvPr/>
        </p:nvSpPr>
        <p:spPr bwMode="auto">
          <a:xfrm>
            <a:off x="504825" y="2124075"/>
            <a:ext cx="327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>
                <a:solidFill>
                  <a:srgbClr val="414142"/>
                </a:solidFill>
              </a:rPr>
              <a:t>5</a:t>
            </a:r>
          </a:p>
        </p:txBody>
      </p:sp>
      <p:sp>
        <p:nvSpPr>
          <p:cNvPr id="18444" name="Прямоугольник 33"/>
          <p:cNvSpPr>
            <a:spLocks noChangeArrowheads="1"/>
          </p:cNvSpPr>
          <p:nvPr/>
        </p:nvSpPr>
        <p:spPr bwMode="auto">
          <a:xfrm>
            <a:off x="1079500" y="998538"/>
            <a:ext cx="201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1400">
                <a:solidFill>
                  <a:srgbClr val="414142"/>
                </a:solidFill>
              </a:rPr>
              <a:t>Организаций – члены Клуба с 12.09.2019 г.</a:t>
            </a:r>
          </a:p>
        </p:txBody>
      </p:sp>
      <p:pic>
        <p:nvPicPr>
          <p:cNvPr id="184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3013"/>
            <a:ext cx="6472238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Rectangle 3"/>
          <p:cNvSpPr txBox="1">
            <a:spLocks noChangeArrowheads="1"/>
          </p:cNvSpPr>
          <p:nvPr/>
        </p:nvSpPr>
        <p:spPr bwMode="auto">
          <a:xfrm>
            <a:off x="6326188" y="5910263"/>
            <a:ext cx="2565400" cy="352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/>
            <a:r>
              <a:rPr lang="ru-RU" altLang="ru-RU" sz="1700">
                <a:solidFill>
                  <a:srgbClr val="222222"/>
                </a:solidFill>
                <a:latin typeface="Arial" pitchFamily="34" charset="0"/>
              </a:rPr>
              <a:t> </a:t>
            </a:r>
            <a:r>
              <a:rPr lang="ru-RU" altLang="ru-RU" sz="1700">
                <a:solidFill>
                  <a:srgbClr val="0070C0"/>
                </a:solidFill>
                <a:latin typeface="Arial" pitchFamily="34" charset="0"/>
              </a:rPr>
              <a:t>http://kdbsh.kemgmli.</a:t>
            </a:r>
            <a:r>
              <a:rPr lang="en-US" altLang="ru-RU" sz="1700">
                <a:solidFill>
                  <a:srgbClr val="0070C0"/>
                </a:solidFill>
                <a:latin typeface="Arial" pitchFamily="34" charset="0"/>
              </a:rPr>
              <a:t>ru/</a:t>
            </a:r>
            <a:endParaRPr lang="ru-RU" altLang="ru-RU" sz="170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18447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30213"/>
            <a:ext cx="647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37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Номер слайда 57"/>
          <p:cNvSpPr>
            <a:spLocks noGrp="1"/>
          </p:cNvSpPr>
          <p:nvPr>
            <p:ph type="sldNum" sz="quarter" idx="4294967295"/>
          </p:nvPr>
        </p:nvSpPr>
        <p:spPr>
          <a:xfrm>
            <a:off x="6761730" y="6387360"/>
            <a:ext cx="2133600" cy="365125"/>
          </a:xfrm>
          <a:prstGeom prst="rect">
            <a:avLst/>
          </a:prstGeom>
        </p:spPr>
        <p:txBody>
          <a:bodyPr/>
          <a:lstStyle/>
          <a:p>
            <a:fld id="{266048B4-E1F6-4B7C-B5CF-B726961A650C}" type="slidenum">
              <a:rPr lang="ru-RU" altLang="ru-RU" smtClean="0"/>
              <a:pPr/>
              <a:t>2</a:t>
            </a:fld>
            <a:endParaRPr lang="ru-RU" altLang="ru-RU"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1034079" y="13692"/>
            <a:ext cx="7225685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5649913" algn="l"/>
              </a:tabLst>
            </a:pPr>
            <a:r>
              <a:rPr lang="ru-RU" sz="2400" dirty="0">
                <a:solidFill>
                  <a:schemeClr val="tx1"/>
                </a:solidFill>
              </a:rPr>
              <a:t>Суть производственной системы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на принципах бережливого производства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71" name="Прямоугольник 70"/>
          <p:cNvSpPr/>
          <p:nvPr/>
        </p:nvSpPr>
        <p:spPr>
          <a:xfrm>
            <a:off x="1258078" y="5336041"/>
            <a:ext cx="1425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ja-JP" sz="20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Работать </a:t>
            </a:r>
            <a:br>
              <a:rPr kumimoji="1" lang="ru-RU" altLang="ja-JP" sz="20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ru-RU" altLang="ja-JP" sz="20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над:</a:t>
            </a:r>
            <a:endParaRPr kumimoji="1" lang="ru-RU" sz="2000" b="1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99" y="5456199"/>
            <a:ext cx="1122561" cy="1401801"/>
          </a:xfrm>
          <a:prstGeom prst="rect">
            <a:avLst/>
          </a:prstGeom>
        </p:spPr>
      </p:pic>
      <p:cxnSp>
        <p:nvCxnSpPr>
          <p:cNvPr id="73" name="Прямая со стрелкой 72"/>
          <p:cNvCxnSpPr/>
          <p:nvPr/>
        </p:nvCxnSpPr>
        <p:spPr>
          <a:xfrm>
            <a:off x="2564814" y="4873870"/>
            <a:ext cx="774441" cy="464148"/>
          </a:xfrm>
          <a:prstGeom prst="straightConnector1">
            <a:avLst/>
          </a:prstGeom>
          <a:noFill/>
          <a:ln w="9525" cap="flat" cmpd="sng" algn="ctr">
            <a:solidFill>
              <a:srgbClr val="808080">
                <a:lumMod val="50000"/>
              </a:srgbClr>
            </a:solidFill>
            <a:prstDash val="solid"/>
            <a:tailEnd type="triangle"/>
          </a:ln>
          <a:effectLst/>
        </p:spPr>
      </p:cxnSp>
      <p:sp>
        <p:nvSpPr>
          <p:cNvPr id="74" name="Rectangle 70"/>
          <p:cNvSpPr>
            <a:spLocks noChangeArrowheads="1"/>
          </p:cNvSpPr>
          <p:nvPr/>
        </p:nvSpPr>
        <p:spPr bwMode="auto">
          <a:xfrm>
            <a:off x="1265743" y="1298302"/>
            <a:ext cx="431702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76200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7620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7620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7620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ja-JP" sz="20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Увидеть </a:t>
            </a:r>
            <a:r>
              <a:rPr lang="en-US" altLang="ja-JP" sz="20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ja-JP" sz="16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потери и резервы в потоке</a:t>
            </a:r>
            <a:endParaRPr lang="en-US" altLang="ja-JP" sz="1600" b="1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547664" y="2075387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7  </a:t>
            </a:r>
            <a:r>
              <a:rPr lang="en-US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    </a:t>
            </a:r>
            <a:r>
              <a:rPr lang="ru-RU" sz="4000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+</a:t>
            </a:r>
            <a:r>
              <a:rPr lang="ru-RU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     3   </a:t>
            </a:r>
            <a:r>
              <a:rPr lang="en-US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    </a:t>
            </a:r>
            <a:r>
              <a:rPr lang="ru-RU" sz="4000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+</a:t>
            </a:r>
            <a:r>
              <a:rPr lang="ru-RU" sz="4000" b="1" dirty="0">
                <a:solidFill>
                  <a:srgbClr val="808080">
                    <a:lumMod val="50000"/>
                  </a:srgbClr>
                </a:solidFill>
                <a:latin typeface="Arial"/>
                <a:cs typeface="Arial" panose="020B0604020202020204" pitchFamily="34" charset="0"/>
              </a:rPr>
              <a:t>       1</a:t>
            </a:r>
            <a:endParaRPr lang="ru-RU" sz="3600" b="1" dirty="0">
              <a:solidFill>
                <a:srgbClr val="808080">
                  <a:lumMod val="50000"/>
                </a:srgbClr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27912" y="2661359"/>
            <a:ext cx="30963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видов потерь</a:t>
            </a:r>
            <a:r>
              <a:rPr lang="ru-RU" altLang="ja-JP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 транспортировка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лишняя обработка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складирование (запасы)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 (отделить человека от станка)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лишние движения (эргономика)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Брак (передается на следующие стадии)</a:t>
            </a:r>
          </a:p>
          <a:p>
            <a:pPr marL="249238" indent="-249238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перепроизводство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3623631" y="2683893"/>
            <a:ext cx="21281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Резервы производительности</a:t>
            </a: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1920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</a:t>
            </a:r>
          </a:p>
          <a:p>
            <a:pPr marL="285750" indent="-1920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 </a:t>
            </a:r>
          </a:p>
          <a:p>
            <a:pPr marL="285750" indent="-1920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6374680" y="2671623"/>
            <a:ext cx="2422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Неиспользованный потенциал человека</a:t>
            </a:r>
            <a:endParaRPr lang="ru-RU" sz="1400" dirty="0">
              <a:solidFill>
                <a:srgbClr val="808080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6" y="1216264"/>
            <a:ext cx="853202" cy="1080582"/>
          </a:xfrm>
          <a:prstGeom prst="rect">
            <a:avLst/>
          </a:prstGeom>
        </p:spPr>
      </p:pic>
      <p:sp>
        <p:nvSpPr>
          <p:cNvPr id="80" name="Овал 79"/>
          <p:cNvSpPr/>
          <p:nvPr/>
        </p:nvSpPr>
        <p:spPr>
          <a:xfrm>
            <a:off x="1255111" y="5069337"/>
            <a:ext cx="1428165" cy="1241293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 cap="flat" cmpd="sng" algn="ctr">
            <a:solidFill>
              <a:srgbClr val="4596D1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" name="Блок-схема: ручное управление 80"/>
          <p:cNvSpPr/>
          <p:nvPr/>
        </p:nvSpPr>
        <p:spPr>
          <a:xfrm rot="3400905" flipH="1">
            <a:off x="2886298" y="4660136"/>
            <a:ext cx="131471" cy="891614"/>
          </a:xfrm>
          <a:prstGeom prst="flowChartManualOperation">
            <a:avLst/>
          </a:prstGeom>
          <a:solidFill>
            <a:srgbClr val="4596D1">
              <a:lumMod val="50000"/>
            </a:srgbClr>
          </a:solidFill>
          <a:ln w="25400" cap="flat" cmpd="sng" algn="ctr">
            <a:solidFill>
              <a:srgbClr val="4596D1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Овал 81"/>
          <p:cNvSpPr/>
          <p:nvPr/>
        </p:nvSpPr>
        <p:spPr>
          <a:xfrm>
            <a:off x="1217353" y="928671"/>
            <a:ext cx="1266469" cy="1117696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 cap="flat" cmpd="sng" algn="ctr">
            <a:solidFill>
              <a:srgbClr val="4596D1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3" name="Блок-схема: ручное управление 82"/>
          <p:cNvSpPr/>
          <p:nvPr/>
        </p:nvSpPr>
        <p:spPr>
          <a:xfrm rot="8346165" flipH="1">
            <a:off x="2417878" y="1844195"/>
            <a:ext cx="131886" cy="737363"/>
          </a:xfrm>
          <a:prstGeom prst="flowChartManualOperation">
            <a:avLst/>
          </a:prstGeom>
          <a:solidFill>
            <a:srgbClr val="4596D1">
              <a:lumMod val="50000"/>
            </a:srgbClr>
          </a:solidFill>
          <a:ln w="25400" cap="flat" cmpd="sng" algn="ctr">
            <a:solidFill>
              <a:srgbClr val="4596D1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5" y="3286318"/>
            <a:ext cx="2227609" cy="1484144"/>
          </a:xfrm>
          <a:prstGeom prst="rect">
            <a:avLst/>
          </a:prstGeom>
        </p:spPr>
      </p:pic>
      <p:cxnSp>
        <p:nvCxnSpPr>
          <p:cNvPr id="85" name="Прямая со стрелкой 84"/>
          <p:cNvCxnSpPr/>
          <p:nvPr/>
        </p:nvCxnSpPr>
        <p:spPr>
          <a:xfrm flipH="1">
            <a:off x="4788024" y="4152521"/>
            <a:ext cx="0" cy="1000237"/>
          </a:xfrm>
          <a:prstGeom prst="straightConnector1">
            <a:avLst/>
          </a:prstGeom>
          <a:noFill/>
          <a:ln w="9525" cap="flat" cmpd="sng" algn="ctr">
            <a:solidFill>
              <a:srgbClr val="808080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86" name="Прямая со стрелкой 85"/>
          <p:cNvCxnSpPr/>
          <p:nvPr/>
        </p:nvCxnSpPr>
        <p:spPr>
          <a:xfrm flipH="1">
            <a:off x="6569245" y="4923616"/>
            <a:ext cx="665146" cy="414402"/>
          </a:xfrm>
          <a:prstGeom prst="straightConnector1">
            <a:avLst/>
          </a:prstGeom>
          <a:noFill/>
          <a:ln w="9525" cap="flat" cmpd="sng" algn="ctr">
            <a:solidFill>
              <a:srgbClr val="808080">
                <a:lumMod val="50000"/>
              </a:srgbClr>
            </a:solidFill>
            <a:prstDash val="solid"/>
            <a:tailEnd type="triangle"/>
          </a:ln>
          <a:effectLst/>
        </p:spPr>
      </p:cxnSp>
      <p:sp>
        <p:nvSpPr>
          <p:cNvPr id="87" name="Прямоугольник 86"/>
          <p:cNvSpPr/>
          <p:nvPr/>
        </p:nvSpPr>
        <p:spPr>
          <a:xfrm>
            <a:off x="5791211" y="5469469"/>
            <a:ext cx="1556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Мобилизацией </a:t>
            </a:r>
            <a:b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потенциала</a:t>
            </a:r>
            <a:endParaRPr lang="ru-RU" sz="1400" b="1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4197321" y="5469469"/>
            <a:ext cx="1245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Вскрытием </a:t>
            </a:r>
            <a:b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резервов</a:t>
            </a:r>
            <a:endParaRPr lang="ru-RU" sz="1400" b="1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2687752" y="5449668"/>
            <a:ext cx="1389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Устранением </a:t>
            </a:r>
            <a:b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потерь</a:t>
            </a:r>
            <a:endParaRPr lang="ru-RU" sz="1400" b="1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923928" y="5456199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800" b="1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396551" y="5442707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800" b="1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796497" y="811449"/>
            <a:ext cx="1428165" cy="1241293"/>
          </a:xfrm>
          <a:prstGeom prst="ellipse">
            <a:avLst/>
          </a:prstGeom>
          <a:solidFill>
            <a:srgbClr val="CCECFF">
              <a:alpha val="18039"/>
            </a:srgbClr>
          </a:solidFill>
          <a:ln w="57150" cap="flat" cmpd="sng" algn="ctr">
            <a:solidFill>
              <a:srgbClr val="4596D1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04657" y="1048669"/>
            <a:ext cx="14850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altLang="ja-JP" sz="16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Добавление </a:t>
            </a:r>
            <a:br>
              <a:rPr kumimoji="1" lang="ru-RU" altLang="ja-JP" sz="16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ru-RU" altLang="ja-JP" sz="16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1600" b="1" dirty="0">
                <a:solidFill>
                  <a:srgbClr val="808080">
                    <a:lumMod val="50000"/>
                  </a:srgbClr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клиенту</a:t>
            </a:r>
          </a:p>
        </p:txBody>
      </p:sp>
      <p:sp>
        <p:nvSpPr>
          <p:cNvPr id="28" name="Блок-схема: ручное управление 27"/>
          <p:cNvSpPr/>
          <p:nvPr/>
        </p:nvSpPr>
        <p:spPr>
          <a:xfrm rot="8346165" flipH="1">
            <a:off x="8158718" y="1844195"/>
            <a:ext cx="131886" cy="737363"/>
          </a:xfrm>
          <a:prstGeom prst="flowChartManualOperation">
            <a:avLst/>
          </a:prstGeom>
          <a:solidFill>
            <a:srgbClr val="4596D1">
              <a:lumMod val="50000"/>
            </a:srgbClr>
          </a:solidFill>
          <a:ln w="25400" cap="flat" cmpd="sng" algn="ctr">
            <a:solidFill>
              <a:srgbClr val="4596D1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819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6B1699-F7BE-451B-878A-EC948DFC0A8D}"/>
              </a:ext>
            </a:extLst>
          </p:cNvPr>
          <p:cNvSpPr txBox="1"/>
          <p:nvPr/>
        </p:nvSpPr>
        <p:spPr>
          <a:xfrm>
            <a:off x="692150" y="3582988"/>
            <a:ext cx="6157913" cy="971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14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905" dirty="0">
              <a:solidFill>
                <a:srgbClr val="3B4555"/>
              </a:solidFill>
              <a:latin typeface="Futura PT Book" pitchFamily="34" charset="-52"/>
              <a:cs typeface="+mn-cs"/>
            </a:endParaRPr>
          </a:p>
          <a:p>
            <a:pPr defTabSz="8114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905" dirty="0">
              <a:solidFill>
                <a:srgbClr val="3B4555"/>
              </a:solidFill>
              <a:latin typeface="Futura PT Book" pitchFamily="34" charset="-52"/>
              <a:cs typeface="+mn-cs"/>
            </a:endParaRPr>
          </a:p>
          <a:p>
            <a:pPr marL="216692" indent="-216692" defTabSz="811442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905" dirty="0">
              <a:solidFill>
                <a:srgbClr val="3B4555"/>
              </a:solidFill>
              <a:latin typeface="Futura PT Book" pitchFamily="34" charset="-52"/>
              <a:cs typeface="+mn-cs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B18CE48F-089C-4114-957A-40D00FE643A0}"/>
              </a:ext>
            </a:extLst>
          </p:cNvPr>
          <p:cNvCxnSpPr/>
          <p:nvPr/>
        </p:nvCxnSpPr>
        <p:spPr>
          <a:xfrm>
            <a:off x="1154113" y="933450"/>
            <a:ext cx="6034087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6046513-D894-456F-A843-A67E7C45373B}"/>
              </a:ext>
            </a:extLst>
          </p:cNvPr>
          <p:cNvCxnSpPr/>
          <p:nvPr/>
        </p:nvCxnSpPr>
        <p:spPr>
          <a:xfrm>
            <a:off x="1416050" y="2322513"/>
            <a:ext cx="6034088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Box 8">
            <a:extLst>
              <a:ext uri="{FF2B5EF4-FFF2-40B4-BE49-F238E27FC236}">
                <a16:creationId xmlns:a16="http://schemas.microsoft.com/office/drawing/2014/main" xmlns="" id="{FE2E7024-6903-48C9-B4B6-FDAC25F54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433" y="1009650"/>
            <a:ext cx="7311873" cy="159120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tabLst>
                <a:tab pos="5649913" algn="l"/>
              </a:tabLst>
              <a:defRPr/>
            </a:pPr>
            <a:r>
              <a:rPr lang="ru-RU" altLang="ru-RU" sz="2400" b="1" dirty="0">
                <a:latin typeface="+mj-lt"/>
                <a:ea typeface="+mj-ea"/>
                <a:cs typeface="+mj-cs"/>
              </a:rPr>
              <a:t>Свод состояния реализации проектов организациях, 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tabLst>
                <a:tab pos="5649913" algn="l"/>
              </a:tabLst>
              <a:defRPr/>
            </a:pPr>
            <a:r>
              <a:rPr lang="ru-RU" altLang="ru-RU" sz="2400" b="1" dirty="0">
                <a:latin typeface="+mj-lt"/>
                <a:ea typeface="+mj-ea"/>
                <a:cs typeface="+mj-cs"/>
              </a:rPr>
              <a:t>входящих в Клуб директоров бережливых школ</a:t>
            </a:r>
          </a:p>
          <a:p>
            <a:pPr algn="ctr" fontAlgn="auto">
              <a:spcBef>
                <a:spcPct val="0"/>
              </a:spcBef>
              <a:spcAft>
                <a:spcPts val="0"/>
              </a:spcAft>
              <a:tabLst>
                <a:tab pos="5649913" algn="l"/>
              </a:tabLst>
              <a:defRPr/>
            </a:pPr>
            <a:r>
              <a:rPr lang="ru-RU" altLang="ru-RU" sz="2400" b="1" dirty="0">
                <a:latin typeface="+mj-lt"/>
                <a:ea typeface="+mj-ea"/>
                <a:cs typeface="+mj-cs"/>
              </a:rPr>
              <a:t> и детских садов России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540" dirty="0">
                <a:solidFill>
                  <a:srgbClr val="3B4555"/>
                </a:solidFill>
                <a:latin typeface="Futura PT Book"/>
              </a:rPr>
              <a:t> </a:t>
            </a: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xmlns="" id="{94DEDD0D-7201-422D-A041-4611EC4C3C50}"/>
              </a:ext>
            </a:extLst>
          </p:cNvPr>
          <p:cNvSpPr/>
          <p:nvPr/>
        </p:nvSpPr>
        <p:spPr>
          <a:xfrm rot="10800000">
            <a:off x="4405313" y="2335213"/>
            <a:ext cx="454025" cy="1365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TextBox 12">
            <a:extLst>
              <a:ext uri="{FF2B5EF4-FFF2-40B4-BE49-F238E27FC236}">
                <a16:creationId xmlns:a16="http://schemas.microsoft.com/office/drawing/2014/main" xmlns="" id="{EF138120-0F97-4B27-812C-F45DA5B3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3370263"/>
            <a:ext cx="1400175" cy="825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762" b="1" dirty="0">
                <a:solidFill>
                  <a:srgbClr val="C00000"/>
                </a:solidFill>
              </a:rPr>
              <a:t>110</a:t>
            </a:r>
          </a:p>
        </p:txBody>
      </p:sp>
      <p:sp>
        <p:nvSpPr>
          <p:cNvPr id="4106" name="TextBox 10">
            <a:extLst>
              <a:ext uri="{FF2B5EF4-FFF2-40B4-BE49-F238E27FC236}">
                <a16:creationId xmlns:a16="http://schemas.microsoft.com/office/drawing/2014/main" xmlns="" id="{365D4DA6-D5BB-41B6-AF60-6C47313F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4057650"/>
            <a:ext cx="2376488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 ПРОЕКТОВ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53918E04-B7CB-435D-9A40-6E7D38DDA381}"/>
              </a:ext>
            </a:extLst>
          </p:cNvPr>
          <p:cNvCxnSpPr/>
          <p:nvPr/>
        </p:nvCxnSpPr>
        <p:spPr>
          <a:xfrm>
            <a:off x="857250" y="4400550"/>
            <a:ext cx="755015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xmlns="" id="{6843B60E-9301-47F0-A7EA-5BDC04923C92}"/>
              </a:ext>
            </a:extLst>
          </p:cNvPr>
          <p:cNvSpPr/>
          <p:nvPr/>
        </p:nvSpPr>
        <p:spPr>
          <a:xfrm rot="10800000">
            <a:off x="1028700" y="4572000"/>
            <a:ext cx="454025" cy="1238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xmlns="" id="{1043536D-9A45-4239-9F6B-2417E4F1EB94}"/>
              </a:ext>
            </a:extLst>
          </p:cNvPr>
          <p:cNvSpPr/>
          <p:nvPr/>
        </p:nvSpPr>
        <p:spPr>
          <a:xfrm rot="10800000">
            <a:off x="4343400" y="4572000"/>
            <a:ext cx="454025" cy="1238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xmlns="" id="{163B6ABB-CC71-43AF-A6DE-4D50702B40A3}"/>
              </a:ext>
            </a:extLst>
          </p:cNvPr>
          <p:cNvSpPr/>
          <p:nvPr/>
        </p:nvSpPr>
        <p:spPr>
          <a:xfrm rot="10800000">
            <a:off x="7429500" y="4514850"/>
            <a:ext cx="454025" cy="12382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TextBox 18">
            <a:extLst>
              <a:ext uri="{FF2B5EF4-FFF2-40B4-BE49-F238E27FC236}">
                <a16:creationId xmlns:a16="http://schemas.microsoft.com/office/drawing/2014/main" xmlns="" id="{95A854D1-E7E0-4F47-89ED-7942EBB03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86300"/>
            <a:ext cx="2143125" cy="327025"/>
          </a:xfrm>
          <a:prstGeom prst="rect">
            <a:avLst/>
          </a:prstGeom>
          <a:noFill/>
          <a:ln>
            <a:noFill/>
          </a:ln>
          <a:extLst/>
        </p:spPr>
        <p:txBody>
          <a:bodyPr lIns="82763" tIns="41382" rIns="82763" bIns="4138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Реализовано</a:t>
            </a:r>
          </a:p>
        </p:txBody>
      </p:sp>
      <p:sp>
        <p:nvSpPr>
          <p:cNvPr id="4112" name="TextBox 19">
            <a:extLst>
              <a:ext uri="{FF2B5EF4-FFF2-40B4-BE49-F238E27FC236}">
                <a16:creationId xmlns:a16="http://schemas.microsoft.com/office/drawing/2014/main" xmlns="" id="{67BEDDF7-8C06-4179-A0D3-CC542B285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4686300"/>
            <a:ext cx="2546350" cy="327025"/>
          </a:xfrm>
          <a:prstGeom prst="rect">
            <a:avLst/>
          </a:prstGeom>
          <a:noFill/>
          <a:ln>
            <a:noFill/>
          </a:ln>
          <a:extLst/>
        </p:spPr>
        <p:txBody>
          <a:bodyPr lIns="82763" tIns="41382" rIns="82763" bIns="4138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В стадии реализации</a:t>
            </a:r>
          </a:p>
        </p:txBody>
      </p:sp>
      <p:sp>
        <p:nvSpPr>
          <p:cNvPr id="4113" name="TextBox 20">
            <a:extLst>
              <a:ext uri="{FF2B5EF4-FFF2-40B4-BE49-F238E27FC236}">
                <a16:creationId xmlns:a16="http://schemas.microsoft.com/office/drawing/2014/main" xmlns="" id="{10A91E66-4AEF-44D3-AEA5-CAEA7AD0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686300"/>
            <a:ext cx="2297113" cy="327025"/>
          </a:xfrm>
          <a:prstGeom prst="rect">
            <a:avLst/>
          </a:prstGeom>
          <a:noFill/>
          <a:ln>
            <a:noFill/>
          </a:ln>
          <a:extLst/>
        </p:spPr>
        <p:txBody>
          <a:bodyPr lIns="82763" tIns="41382" rIns="82763" bIns="4138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В стадии проработки</a:t>
            </a:r>
          </a:p>
        </p:txBody>
      </p:sp>
      <p:sp>
        <p:nvSpPr>
          <p:cNvPr id="4114" name="TextBox 21">
            <a:extLst>
              <a:ext uri="{FF2B5EF4-FFF2-40B4-BE49-F238E27FC236}">
                <a16:creationId xmlns:a16="http://schemas.microsoft.com/office/drawing/2014/main" xmlns="" id="{2B43C79B-B2FA-4554-9A83-6E668A138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972050"/>
            <a:ext cx="1117600" cy="825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762" b="1" dirty="0">
                <a:solidFill>
                  <a:srgbClr val="C00000"/>
                </a:solidFill>
              </a:rPr>
              <a:t>71</a:t>
            </a:r>
          </a:p>
        </p:txBody>
      </p:sp>
      <p:sp>
        <p:nvSpPr>
          <p:cNvPr id="4115" name="TextBox 22">
            <a:extLst>
              <a:ext uri="{FF2B5EF4-FFF2-40B4-BE49-F238E27FC236}">
                <a16:creationId xmlns:a16="http://schemas.microsoft.com/office/drawing/2014/main" xmlns="" id="{5D3FE7CA-63D8-4C34-973C-F7FAEC0A9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4972050"/>
            <a:ext cx="866775" cy="825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762" b="1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4116" name="TextBox 23">
            <a:extLst>
              <a:ext uri="{FF2B5EF4-FFF2-40B4-BE49-F238E27FC236}">
                <a16:creationId xmlns:a16="http://schemas.microsoft.com/office/drawing/2014/main" xmlns="" id="{91391A4A-ACFA-4480-B642-F140CB74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4972050"/>
            <a:ext cx="868363" cy="825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762" b="1">
                <a:solidFill>
                  <a:srgbClr val="C00000"/>
                </a:solidFill>
              </a:rPr>
              <a:t>19</a:t>
            </a:r>
            <a:endParaRPr lang="ru-RU" altLang="ru-RU" sz="4762" b="1" dirty="0">
              <a:solidFill>
                <a:srgbClr val="C00000"/>
              </a:solidFill>
            </a:endParaRPr>
          </a:p>
        </p:txBody>
      </p:sp>
      <p:sp>
        <p:nvSpPr>
          <p:cNvPr id="4117" name="TextBox 10">
            <a:extLst>
              <a:ext uri="{FF2B5EF4-FFF2-40B4-BE49-F238E27FC236}">
                <a16:creationId xmlns:a16="http://schemas.microsoft.com/office/drawing/2014/main" xmlns="" id="{EAA02C1C-B3B9-4629-B227-038529DD7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600700"/>
            <a:ext cx="1385888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ПРОЕКТОВ</a:t>
            </a:r>
          </a:p>
        </p:txBody>
      </p:sp>
      <p:sp>
        <p:nvSpPr>
          <p:cNvPr id="4118" name="TextBox 10">
            <a:extLst>
              <a:ext uri="{FF2B5EF4-FFF2-40B4-BE49-F238E27FC236}">
                <a16:creationId xmlns:a16="http://schemas.microsoft.com/office/drawing/2014/main" xmlns="" id="{43446188-84A5-4081-ACBD-800FF8D82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5600700"/>
            <a:ext cx="1385888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ПРОЕКТОВ</a:t>
            </a:r>
          </a:p>
        </p:txBody>
      </p:sp>
      <p:sp>
        <p:nvSpPr>
          <p:cNvPr id="4119" name="TextBox 10">
            <a:extLst>
              <a:ext uri="{FF2B5EF4-FFF2-40B4-BE49-F238E27FC236}">
                <a16:creationId xmlns:a16="http://schemas.microsoft.com/office/drawing/2014/main" xmlns="" id="{0A948912-02FA-4EFD-A26F-CAC56217B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5683250"/>
            <a:ext cx="1384300" cy="3365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ПРОЕКТОВ</a:t>
            </a:r>
          </a:p>
        </p:txBody>
      </p:sp>
      <p:pic>
        <p:nvPicPr>
          <p:cNvPr id="20502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7163"/>
            <a:ext cx="75882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2460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316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9" name="Прямоугольник с двумя скругленными соседними углами 8"/>
          <p:cNvSpPr/>
          <p:nvPr/>
        </p:nvSpPr>
        <p:spPr>
          <a:xfrm rot="5400000">
            <a:off x="263897" y="3555557"/>
            <a:ext cx="866483" cy="1413018"/>
          </a:xfrm>
          <a:prstGeom prst="round2SameRect">
            <a:avLst>
              <a:gd name="adj1" fmla="val 10754"/>
              <a:gd name="adj2" fmla="val 0"/>
            </a:avLst>
          </a:prstGeom>
          <a:solidFill>
            <a:srgbClr val="324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6419" y="3915490"/>
            <a:ext cx="1882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Verdana"/>
              </a:rPr>
              <a:t>6 БЛОКОВ </a:t>
            </a:r>
          </a:p>
          <a:p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Verdana"/>
            </a:endParaRPr>
          </a:p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Verdana"/>
              </a:rPr>
              <a:t>27 критериев: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3553262" y="2652369"/>
            <a:ext cx="1905560" cy="10835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27" name="Прямоугольник с одним скругленным углом 26"/>
          <p:cNvSpPr/>
          <p:nvPr/>
        </p:nvSpPr>
        <p:spPr>
          <a:xfrm flipH="1">
            <a:off x="1560620" y="2652369"/>
            <a:ext cx="1905714" cy="1083565"/>
          </a:xfrm>
          <a:prstGeom prst="round1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28" name="Прямоугольник с одним скругленным углом 27"/>
          <p:cNvSpPr/>
          <p:nvPr/>
        </p:nvSpPr>
        <p:spPr>
          <a:xfrm>
            <a:off x="5534759" y="2671648"/>
            <a:ext cx="1925888" cy="1083565"/>
          </a:xfrm>
          <a:prstGeom prst="round1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29" name="Прямоугольник 28"/>
          <p:cNvSpPr/>
          <p:nvPr/>
        </p:nvSpPr>
        <p:spPr>
          <a:xfrm>
            <a:off x="1620229" y="4000306"/>
            <a:ext cx="1925888" cy="13519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30" name="Прямоугольник 29"/>
          <p:cNvSpPr/>
          <p:nvPr/>
        </p:nvSpPr>
        <p:spPr>
          <a:xfrm>
            <a:off x="3614393" y="4090580"/>
            <a:ext cx="1905560" cy="13341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590643" y="4090580"/>
            <a:ext cx="1925888" cy="13519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34" name="Прямоугольник 33"/>
          <p:cNvSpPr/>
          <p:nvPr/>
        </p:nvSpPr>
        <p:spPr>
          <a:xfrm>
            <a:off x="1558644" y="2340071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1</a:t>
            </a:r>
            <a:endParaRPr lang="ru-RU" sz="10500" dirty="0">
              <a:solidFill>
                <a:schemeClr val="bg1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46687" y="3822199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4</a:t>
            </a:r>
            <a:endParaRPr lang="ru-RU" sz="10500" dirty="0">
              <a:solidFill>
                <a:schemeClr val="bg1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566329" y="3836541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617814" y="2364595"/>
            <a:ext cx="5105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531586" y="2314143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550967" y="3796547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4231662"/>
            <a:ext cx="1368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Методы и инструменты </a:t>
            </a:r>
            <a:b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</a:b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БП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61722" y="2671850"/>
            <a:ext cx="1292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Arial" pitchFamily="34" charset="0"/>
              </a:rPr>
              <a:t>Организация работы с воспитанниками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235507" y="4242343"/>
            <a:ext cx="1610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200" b="1" dirty="0"/>
              <a:t>Организация </a:t>
            </a:r>
            <a:br>
              <a:rPr lang="ru-RU" sz="1200" b="1" dirty="0"/>
            </a:br>
            <a:r>
              <a:rPr lang="ru-RU" sz="1200" b="1" dirty="0"/>
              <a:t>среды ОО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167104" y="2851971"/>
            <a:ext cx="1230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Arial" pitchFamily="34" charset="0"/>
              </a:rPr>
              <a:t>Политика и цели</a:t>
            </a: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191672" y="1020354"/>
            <a:ext cx="8887360" cy="933155"/>
          </a:xfrm>
          <a:prstGeom prst="round2DiagRect">
            <a:avLst>
              <a:gd name="adj1" fmla="val 34851"/>
              <a:gd name="adj2" fmla="val 0"/>
            </a:avLst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569" tIns="91285" rIns="182569" bIns="91285" rtlCol="0" anchor="ctr"/>
          <a:lstStyle/>
          <a:p>
            <a:pPr algn="ctr"/>
            <a:endParaRPr lang="ru-RU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27785" y="1045568"/>
            <a:ext cx="6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/>
                </a:solidFill>
              </a:rPr>
              <a:t>Разработана первая редакция модели и критериев бережливого детского сада.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010" b="16011"/>
          <a:stretch/>
        </p:blipFill>
        <p:spPr>
          <a:xfrm>
            <a:off x="755577" y="1019357"/>
            <a:ext cx="1330206" cy="88800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063894" y="648220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mtClean="0"/>
              <a:pPr/>
              <a:t>21</a:t>
            </a:fld>
            <a:endParaRPr lang="ru-RU" alt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260522" y="4942627"/>
            <a:ext cx="137990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7 критериев</a:t>
            </a:r>
          </a:p>
          <a:p>
            <a:pPr marL="0" marR="0" lvl="0" indent="0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 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216071" y="3405396"/>
            <a:ext cx="131145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3 критерия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235507" y="4890222"/>
            <a:ext cx="1600309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3 критерия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161026" y="3439991"/>
            <a:ext cx="1673703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ea typeface="Gotham Pro"/>
                <a:sym typeface="Calibri"/>
              </a:rPr>
              <a:t>7 критериев</a:t>
            </a:r>
            <a:endParaRPr lang="ru-RU" sz="1200" b="1" dirty="0">
              <a:solidFill>
                <a:srgbClr val="F13E45"/>
              </a:solidFill>
              <a:latin typeface="Arial" panose="020B0604020202020204" pitchFamily="34" charset="0"/>
              <a:ea typeface="Gotham Pro"/>
              <a:cs typeface="Arial" panose="020B0604020202020204" pitchFamily="34" charset="0"/>
              <a:sym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188106" y="3382171"/>
            <a:ext cx="1241717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ea typeface="Gotham Pro"/>
                <a:sym typeface="Calibri"/>
              </a:rPr>
              <a:t>3</a:t>
            </a: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 критерия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128413" y="4942627"/>
            <a:ext cx="212240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ea typeface="Gotham Pro"/>
                <a:sym typeface="Calibri"/>
              </a:rPr>
              <a:t>4</a:t>
            </a: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 критерия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633527" y="1953509"/>
            <a:ext cx="1745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Воспитанники </a:t>
            </a:r>
            <a:br>
              <a:rPr lang="ru-RU" dirty="0"/>
            </a:br>
            <a:r>
              <a:rPr lang="ru-RU" dirty="0"/>
              <a:t>и родители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1566329" y="239947"/>
            <a:ext cx="6505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</a:pPr>
            <a:r>
              <a:rPr lang="ru-RU" sz="2400" b="1" dirty="0">
                <a:latin typeface="+mj-lt"/>
                <a:ea typeface="+mj-ea"/>
                <a:cs typeface="+mj-cs"/>
              </a:rPr>
              <a:t>Критерии бережливого детского сада 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E4FE73C8-8585-41D6-B1E3-ECF0DDC0D6C4}"/>
              </a:ext>
            </a:extLst>
          </p:cNvPr>
          <p:cNvSpPr/>
          <p:nvPr/>
        </p:nvSpPr>
        <p:spPr>
          <a:xfrm>
            <a:off x="7548325" y="2960840"/>
            <a:ext cx="15307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Пример: </a:t>
            </a:r>
            <a:r>
              <a:rPr lang="ru-RU" sz="1000" b="1" dirty="0"/>
              <a:t>Детский сад в Кемеровском районе «Волшебная страна»</a:t>
            </a:r>
          </a:p>
          <a:p>
            <a:endParaRPr lang="ru-RU" sz="1000" b="1" dirty="0"/>
          </a:p>
          <a:p>
            <a:r>
              <a:rPr lang="ru-RU" sz="1000" dirty="0"/>
              <a:t>Реализовано</a:t>
            </a:r>
            <a:r>
              <a:rPr lang="ru-RU" sz="1000" b="1" dirty="0"/>
              <a:t> 10 проектов </a:t>
            </a:r>
            <a:r>
              <a:rPr lang="ru-RU" sz="1000" dirty="0"/>
              <a:t>за 1 год. </a:t>
            </a:r>
          </a:p>
          <a:p>
            <a:endParaRPr lang="ru-RU" sz="1000" dirty="0"/>
          </a:p>
          <a:p>
            <a:r>
              <a:rPr lang="ru-RU" sz="1000" dirty="0"/>
              <a:t>Реализуется 6</a:t>
            </a:r>
            <a:r>
              <a:rPr lang="ru-RU" sz="1000" b="1" dirty="0"/>
              <a:t> проектов, в стадии проработки – 5 проектов.</a:t>
            </a:r>
            <a:endParaRPr lang="ru-RU" sz="1400" dirty="0"/>
          </a:p>
        </p:txBody>
      </p:sp>
      <p:sp>
        <p:nvSpPr>
          <p:cNvPr id="62" name="Прямоугольник с двумя скругленными соседними углами 61"/>
          <p:cNvSpPr/>
          <p:nvPr/>
        </p:nvSpPr>
        <p:spPr>
          <a:xfrm rot="5400000">
            <a:off x="6617863" y="3629201"/>
            <a:ext cx="3318620" cy="1486326"/>
          </a:xfrm>
          <a:prstGeom prst="round2SameRect">
            <a:avLst>
              <a:gd name="adj1" fmla="val 10754"/>
              <a:gd name="adj2" fmla="val 0"/>
            </a:avLst>
          </a:prstGeom>
          <a:noFill/>
          <a:ln>
            <a:solidFill>
              <a:srgbClr val="0032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4260522" y="4231663"/>
            <a:ext cx="1208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Arial" pitchFamily="34" charset="0"/>
              </a:rPr>
              <a:t>Организация работы с родителями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161026" y="2761344"/>
            <a:ext cx="1378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Организация работы с сотрудниками</a:t>
            </a:r>
          </a:p>
        </p:txBody>
      </p:sp>
    </p:spTree>
    <p:extLst>
      <p:ext uri="{BB962C8B-B14F-4D97-AF65-F5344CB8AC3E}">
        <p14:creationId xmlns:p14="http://schemas.microsoft.com/office/powerpoint/2010/main" val="2461232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https://apf.mail.ru/cgi-bin/readmsg/IMG_3328.JPG?id=15427826780000000726%3B0%3B35&amp;x-email=proshletsova6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 descr="https://apf.mail.ru/cgi-bin/readmsg/2018-11-21_17-42-21.png?id=15427970950000000352%3B0%3B5&amp;x-email=proshletsova6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D:\Users\Директор\Desktop\инновационная площадка\фото фабрика белгород\7c9838bb-9f74-4102-8676-827de1e0d8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065" y="-3267577"/>
            <a:ext cx="1450467" cy="10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Директор\Desktop\модель металл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64096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69863" y="7"/>
            <a:ext cx="6931150" cy="962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  <a:tabLst>
                <a:tab pos="5649913" algn="l"/>
              </a:tabLst>
            </a:pPr>
            <a:r>
              <a:rPr lang="ru-RU" sz="2400" b="1" dirty="0"/>
              <a:t>Процессная модель в детском саду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3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00B1E7-9B40-4428-A659-17267AA8AF9F}" type="slidenum">
              <a:rPr lang="ru-RU" altLang="ru-RU" smtClean="0">
                <a:solidFill>
                  <a:srgbClr val="262626"/>
                </a:solidFill>
              </a:rPr>
              <a:pPr/>
              <a:t>23</a:t>
            </a:fld>
            <a:endParaRPr lang="ru-RU" altLang="ru-RU">
              <a:solidFill>
                <a:srgbClr val="262626"/>
              </a:solidFill>
            </a:endParaRPr>
          </a:p>
        </p:txBody>
      </p:sp>
      <p:grpSp>
        <p:nvGrpSpPr>
          <p:cNvPr id="2" name="Группа 88"/>
          <p:cNvGrpSpPr>
            <a:grpSpLocks/>
          </p:cNvGrpSpPr>
          <p:nvPr/>
        </p:nvGrpSpPr>
        <p:grpSpPr bwMode="auto">
          <a:xfrm>
            <a:off x="228623" y="-298573"/>
            <a:ext cx="8915377" cy="7633488"/>
            <a:chOff x="38100" y="-297923"/>
            <a:chExt cx="9105900" cy="7633224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2678281770"/>
                </p:ext>
              </p:extLst>
            </p:nvPr>
          </p:nvGraphicFramePr>
          <p:xfrm>
            <a:off x="38100" y="0"/>
            <a:ext cx="9105900" cy="68119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1269" name="Picture 61" descr="http://xn----ctbegatfpllid4af0mua.xn--p1ai/wp-content/uploads/2015/04/15-225x30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5558" y="218224"/>
              <a:ext cx="1146532" cy="152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3" descr="C:\Users\User\Desktop\Надя\Картинки\png\детки\a6666613d3cb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089"/>
            <a:stretch>
              <a:fillRect/>
            </a:stretch>
          </p:blipFill>
          <p:spPr bwMode="auto">
            <a:xfrm>
              <a:off x="117576" y="2642017"/>
              <a:ext cx="953216" cy="1197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Picture 2" descr="C:\Users\User\Desktop\Надя\Картинки\png\детки\5b1be0bc2e16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8" t="16583" r="10786" b="18048"/>
            <a:stretch>
              <a:fillRect/>
            </a:stretch>
          </p:blipFill>
          <p:spPr bwMode="auto">
            <a:xfrm>
              <a:off x="7847666" y="2478030"/>
              <a:ext cx="1193077" cy="152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59" descr="http://s4.pic4you.ru/y2014/08-13/12216/4543969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0600" y="346491"/>
              <a:ext cx="804468" cy="1367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" descr="C:\Users\User\Desktop\Надя\Картинки\png\детки\2666c5ae0eef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60"/>
            <a:stretch>
              <a:fillRect/>
            </a:stretch>
          </p:blipFill>
          <p:spPr bwMode="auto">
            <a:xfrm>
              <a:off x="282198" y="5139491"/>
              <a:ext cx="1389576" cy="1407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Рисунок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24" b="16364"/>
            <a:stretch>
              <a:fillRect/>
            </a:stretch>
          </p:blipFill>
          <p:spPr bwMode="auto">
            <a:xfrm>
              <a:off x="7280027" y="4941003"/>
              <a:ext cx="1488421" cy="1498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Box 6"/>
            <p:cNvSpPr txBox="1">
              <a:spLocks noChangeArrowheads="1"/>
            </p:cNvSpPr>
            <p:nvPr/>
          </p:nvSpPr>
          <p:spPr bwMode="auto">
            <a:xfrm rot="449182">
              <a:off x="6715767" y="3804847"/>
              <a:ext cx="2154510" cy="33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600" dirty="0">
                  <a:solidFill>
                    <a:srgbClr val="C00000"/>
                  </a:solidFill>
                </a:rPr>
                <a:t>активный</a:t>
              </a:r>
            </a:p>
          </p:txBody>
        </p:sp>
        <p:sp>
          <p:nvSpPr>
            <p:cNvPr id="11276" name="TextBox 7"/>
            <p:cNvSpPr txBox="1">
              <a:spLocks noChangeArrowheads="1"/>
            </p:cNvSpPr>
            <p:nvPr/>
          </p:nvSpPr>
          <p:spPr bwMode="auto">
            <a:xfrm rot="20839910">
              <a:off x="5982905" y="2688398"/>
              <a:ext cx="2160007" cy="33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любознательный</a:t>
              </a:r>
            </a:p>
          </p:txBody>
        </p:sp>
        <p:sp>
          <p:nvSpPr>
            <p:cNvPr id="11277" name="TextBox 20"/>
            <p:cNvSpPr txBox="1">
              <a:spLocks noChangeArrowheads="1"/>
            </p:cNvSpPr>
            <p:nvPr/>
          </p:nvSpPr>
          <p:spPr bwMode="auto">
            <a:xfrm rot="1633511">
              <a:off x="5825209" y="4722536"/>
              <a:ext cx="1680961" cy="33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инициативный</a:t>
              </a:r>
            </a:p>
          </p:txBody>
        </p:sp>
        <p:sp>
          <p:nvSpPr>
            <p:cNvPr id="11278" name="TextBox 21"/>
            <p:cNvSpPr txBox="1">
              <a:spLocks noChangeArrowheads="1"/>
            </p:cNvSpPr>
            <p:nvPr/>
          </p:nvSpPr>
          <p:spPr bwMode="auto">
            <a:xfrm rot="16200000">
              <a:off x="3511121" y="612734"/>
              <a:ext cx="2159859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счастливый</a:t>
              </a:r>
            </a:p>
          </p:txBody>
        </p:sp>
        <p:sp>
          <p:nvSpPr>
            <p:cNvPr id="11279" name="TextBox 13"/>
            <p:cNvSpPr txBox="1">
              <a:spLocks noChangeArrowheads="1"/>
            </p:cNvSpPr>
            <p:nvPr/>
          </p:nvSpPr>
          <p:spPr bwMode="auto">
            <a:xfrm rot="4904092">
              <a:off x="3534593" y="5796049"/>
              <a:ext cx="249372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умеющий </a:t>
              </a:r>
            </a:p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планировать </a:t>
              </a:r>
            </a:p>
          </p:txBody>
        </p:sp>
        <p:sp>
          <p:nvSpPr>
            <p:cNvPr id="11280" name="TextBox 16"/>
            <p:cNvSpPr txBox="1">
              <a:spLocks noChangeArrowheads="1"/>
            </p:cNvSpPr>
            <p:nvPr/>
          </p:nvSpPr>
          <p:spPr bwMode="auto">
            <a:xfrm rot="17961394">
              <a:off x="5585759" y="1391543"/>
              <a:ext cx="2159859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думающий</a:t>
              </a:r>
            </a:p>
          </p:txBody>
        </p:sp>
        <p:sp>
          <p:nvSpPr>
            <p:cNvPr id="11281" name="TextBox 14"/>
            <p:cNvSpPr txBox="1">
              <a:spLocks noChangeArrowheads="1"/>
            </p:cNvSpPr>
            <p:nvPr/>
          </p:nvSpPr>
          <p:spPr bwMode="auto">
            <a:xfrm rot="17667991">
              <a:off x="2649839" y="5274866"/>
              <a:ext cx="215985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умеющий принимать решения</a:t>
              </a:r>
            </a:p>
            <a:p>
              <a:pPr algn="ctr"/>
              <a:endParaRPr lang="ru-RU" altLang="ru-RU" sz="1600" dirty="0">
                <a:solidFill>
                  <a:srgbClr val="C00000"/>
                </a:solidFill>
              </a:endParaRPr>
            </a:p>
          </p:txBody>
        </p:sp>
        <p:sp>
          <p:nvSpPr>
            <p:cNvPr id="11282" name="TextBox 25"/>
            <p:cNvSpPr txBox="1">
              <a:spLocks noChangeArrowheads="1"/>
            </p:cNvSpPr>
            <p:nvPr/>
          </p:nvSpPr>
          <p:spPr bwMode="auto">
            <a:xfrm rot="4205248">
              <a:off x="4668938" y="5419147"/>
              <a:ext cx="2159858" cy="338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целеустремленный</a:t>
              </a:r>
            </a:p>
          </p:txBody>
        </p:sp>
        <p:sp>
          <p:nvSpPr>
            <p:cNvPr id="11283" name="TextBox 24"/>
            <p:cNvSpPr txBox="1">
              <a:spLocks noChangeArrowheads="1"/>
            </p:cNvSpPr>
            <p:nvPr/>
          </p:nvSpPr>
          <p:spPr bwMode="auto">
            <a:xfrm rot="19515257">
              <a:off x="1595993" y="4713330"/>
              <a:ext cx="2159932" cy="33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социализированный</a:t>
              </a:r>
            </a:p>
          </p:txBody>
        </p:sp>
        <p:sp>
          <p:nvSpPr>
            <p:cNvPr id="11284" name="TextBox 8"/>
            <p:cNvSpPr txBox="1">
              <a:spLocks noChangeArrowheads="1"/>
            </p:cNvSpPr>
            <p:nvPr/>
          </p:nvSpPr>
          <p:spPr bwMode="auto">
            <a:xfrm rot="21383438">
              <a:off x="1121396" y="3731738"/>
              <a:ext cx="2067424" cy="33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коммуникативный</a:t>
              </a:r>
            </a:p>
          </p:txBody>
        </p:sp>
        <p:sp>
          <p:nvSpPr>
            <p:cNvPr id="11285" name="TextBox 22"/>
            <p:cNvSpPr txBox="1">
              <a:spLocks noChangeArrowheads="1"/>
            </p:cNvSpPr>
            <p:nvPr/>
          </p:nvSpPr>
          <p:spPr bwMode="auto">
            <a:xfrm rot="802994">
              <a:off x="797938" y="2609570"/>
              <a:ext cx="1908281" cy="338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волевой</a:t>
              </a:r>
            </a:p>
          </p:txBody>
        </p:sp>
        <p:sp>
          <p:nvSpPr>
            <p:cNvPr id="11286" name="TextBox 11"/>
            <p:cNvSpPr txBox="1">
              <a:spLocks noChangeArrowheads="1"/>
            </p:cNvSpPr>
            <p:nvPr/>
          </p:nvSpPr>
          <p:spPr bwMode="auto">
            <a:xfrm rot="17150034">
              <a:off x="4638122" y="850372"/>
              <a:ext cx="21544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здоровый</a:t>
              </a:r>
            </a:p>
          </p:txBody>
        </p:sp>
        <p:sp>
          <p:nvSpPr>
            <p:cNvPr id="11288" name="TextBox 27"/>
            <p:cNvSpPr txBox="1">
              <a:spLocks noChangeArrowheads="1"/>
            </p:cNvSpPr>
            <p:nvPr/>
          </p:nvSpPr>
          <p:spPr bwMode="auto">
            <a:xfrm rot="2930684">
              <a:off x="1374647" y="1508583"/>
              <a:ext cx="2159934" cy="338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dirty="0">
                  <a:solidFill>
                    <a:srgbClr val="C00000"/>
                  </a:solidFill>
                </a:rPr>
                <a:t>аккуратный</a:t>
              </a:r>
            </a:p>
          </p:txBody>
        </p:sp>
      </p:grpSp>
      <p:sp>
        <p:nvSpPr>
          <p:cNvPr id="33" name="TextBox 27"/>
          <p:cNvSpPr txBox="1">
            <a:spLocks noChangeArrowheads="1"/>
          </p:cNvSpPr>
          <p:nvPr/>
        </p:nvSpPr>
        <p:spPr bwMode="auto">
          <a:xfrm rot="4178465">
            <a:off x="2447684" y="1092868"/>
            <a:ext cx="2160009" cy="33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dirty="0">
                <a:solidFill>
                  <a:srgbClr val="C00000"/>
                </a:solidFill>
              </a:rPr>
              <a:t>самостоятельный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" y="18367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82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apf.mail.ru/cgi-bin/readmsg/IMG_2935.JPG?id=15430401150000000649%3B0%3B1&amp;x-email=proshletsova6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s://apf.mail.ru/cgi-bin/readmsg/IMG_2935.JPG?id=15430401150000000649%3B0%3B1&amp;x-email=proshletsova6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s://apf.mail.ru/cgi-bin/readmsg/IMG_2935.JPG?id=15430401150000000649%3B0%3B1&amp;x-email=proshletsova69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7" y="918775"/>
            <a:ext cx="8448939" cy="600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\Директор\Desktop\Бережливые проекты\проекты 2019 г\образ будущего 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918775"/>
            <a:ext cx="4512866" cy="60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Директор\Desktop\Бережливые проекты\проекты 2019 г\образ будущего 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42" y="918775"/>
            <a:ext cx="4475558" cy="60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13946" y="288676"/>
            <a:ext cx="7472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2800" b="1" dirty="0">
                <a:latin typeface="+mj-lt"/>
                <a:ea typeface="+mj-ea"/>
                <a:cs typeface="+mj-cs"/>
              </a:rPr>
              <a:t>Желаемый образ бережливого детского сада </a:t>
            </a:r>
          </a:p>
        </p:txBody>
      </p:sp>
    </p:spTree>
    <p:extLst>
      <p:ext uri="{BB962C8B-B14F-4D97-AF65-F5344CB8AC3E}">
        <p14:creationId xmlns:p14="http://schemas.microsoft.com/office/powerpoint/2010/main" val="1989058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2507"/>
            <a:ext cx="9144000" cy="385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66329" y="239947"/>
            <a:ext cx="65056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ru-RU" sz="2800" b="1" dirty="0">
                <a:latin typeface="+mj-lt"/>
                <a:ea typeface="+mj-ea"/>
                <a:cs typeface="+mj-cs"/>
              </a:rPr>
              <a:t>Создание эталонного детского сада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85" y="766808"/>
            <a:ext cx="5090615" cy="264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1" y="921100"/>
            <a:ext cx="3016155" cy="193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578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942976" y="578110"/>
            <a:ext cx="7097712" cy="788988"/>
          </a:xfrm>
        </p:spPr>
        <p:txBody>
          <a:bodyPr/>
          <a:lstStyle/>
          <a:p>
            <a:pPr eaLnBrk="1" hangingPunct="1">
              <a:tabLst>
                <a:tab pos="5649913" algn="l"/>
              </a:tabLst>
            </a:pPr>
            <a:r>
              <a:rPr lang="ru-RU" altLang="ru-RU" sz="2000" b="1" dirty="0">
                <a:solidFill>
                  <a:srgbClr val="000000"/>
                </a:solidFill>
              </a:rPr>
              <a:t>Проект «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Совершенствование работы ДОУ по снижению уровня заболеваемости воспитанников</a:t>
            </a:r>
            <a:r>
              <a:rPr lang="ru-RU" altLang="ru-RU" sz="2000" dirty="0">
                <a:solidFill>
                  <a:srgbClr val="000000"/>
                </a:solidFill>
              </a:rPr>
              <a:t>»</a:t>
            </a:r>
            <a:endParaRPr lang="ru-RU" altLang="ru-RU" sz="2000" b="1" dirty="0"/>
          </a:p>
        </p:txBody>
      </p:sp>
      <p:sp>
        <p:nvSpPr>
          <p:cNvPr id="34819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C45AC07-EE5C-41CF-8E27-00E275D520A8}" type="slidenum">
              <a:rPr lang="ru-RU" altLang="ru-RU" sz="1200">
                <a:solidFill>
                  <a:srgbClr val="898989"/>
                </a:solidFill>
              </a:rPr>
              <a:pPr/>
              <a:t>26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4820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4821" name="Диаграмма 21"/>
          <p:cNvGraphicFramePr>
            <a:graphicFrameLocks/>
          </p:cNvGraphicFramePr>
          <p:nvPr/>
        </p:nvGraphicFramePr>
        <p:xfrm>
          <a:off x="157163" y="2106613"/>
          <a:ext cx="2320925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0" r:id="rId5" imgW="2322777" imgH="2030144" progId="Excel.Chart.8">
                  <p:embed/>
                </p:oleObj>
              </mc:Choice>
              <mc:Fallback>
                <p:oleObj r:id="rId5" imgW="2322777" imgH="20301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2106613"/>
                        <a:ext cx="2320925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B94E8FB3-45FA-48C2-A188-F4E142EEFA7C}"/>
              </a:ext>
            </a:extLst>
          </p:cNvPr>
          <p:cNvCxnSpPr/>
          <p:nvPr/>
        </p:nvCxnSpPr>
        <p:spPr>
          <a:xfrm>
            <a:off x="1196975" y="2786063"/>
            <a:ext cx="884238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72B45554-4D79-446A-93FA-162375792824}"/>
              </a:ext>
            </a:extLst>
          </p:cNvPr>
          <p:cNvCxnSpPr/>
          <p:nvPr/>
        </p:nvCxnSpPr>
        <p:spPr>
          <a:xfrm>
            <a:off x="2047875" y="2786063"/>
            <a:ext cx="0" cy="53975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A626733-6D2B-41E2-B794-58C6E8EA7712}"/>
              </a:ext>
            </a:extLst>
          </p:cNvPr>
          <p:cNvSpPr/>
          <p:nvPr/>
        </p:nvSpPr>
        <p:spPr>
          <a:xfrm>
            <a:off x="712788" y="2235200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в 2 раза</a:t>
            </a:r>
          </a:p>
        </p:txBody>
      </p:sp>
      <p:sp>
        <p:nvSpPr>
          <p:cNvPr id="34825" name="Прямоугольник 35"/>
          <p:cNvSpPr>
            <a:spLocks noChangeArrowheads="1"/>
          </p:cNvSpPr>
          <p:nvPr/>
        </p:nvSpPr>
        <p:spPr bwMode="auto">
          <a:xfrm>
            <a:off x="242888" y="1095375"/>
            <a:ext cx="3465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613" eaLnBrk="1" hangingPunct="1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26" name="Rectangle 2"/>
          <p:cNvSpPr txBox="1">
            <a:spLocks noChangeArrowheads="1"/>
          </p:cNvSpPr>
          <p:nvPr/>
        </p:nvSpPr>
        <p:spPr bwMode="auto">
          <a:xfrm>
            <a:off x="1211263" y="4295775"/>
            <a:ext cx="28590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Динамика уровня заболеваемости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34828" name="TextBox 64"/>
          <p:cNvSpPr txBox="1">
            <a:spLocks noChangeArrowheads="1"/>
          </p:cNvSpPr>
          <p:nvPr/>
        </p:nvSpPr>
        <p:spPr bwMode="auto">
          <a:xfrm>
            <a:off x="314444" y="1762860"/>
            <a:ext cx="61198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Цель проекта: </a:t>
            </a:r>
            <a:r>
              <a:rPr lang="ru-RU" altLang="ru-RU" sz="1200" dirty="0"/>
              <a:t>Снижение уровня заболеваемости воспитанников</a:t>
            </a:r>
          </a:p>
        </p:txBody>
      </p:sp>
      <p:sp>
        <p:nvSpPr>
          <p:cNvPr id="34829" name="Rectangle 2"/>
          <p:cNvSpPr txBox="1">
            <a:spLocks noChangeArrowheads="1"/>
          </p:cNvSpPr>
          <p:nvPr/>
        </p:nvSpPr>
        <p:spPr bwMode="auto">
          <a:xfrm>
            <a:off x="5183188" y="4311650"/>
            <a:ext cx="28575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Было                                    Стало </a:t>
            </a:r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348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296" y="1736725"/>
            <a:ext cx="19050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5191125"/>
            <a:ext cx="2044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5089525"/>
            <a:ext cx="1928812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E458396-8DC2-4E4D-A4F9-004D3ECE1ECE}"/>
              </a:ext>
            </a:extLst>
          </p:cNvPr>
          <p:cNvSpPr/>
          <p:nvPr/>
        </p:nvSpPr>
        <p:spPr>
          <a:xfrm>
            <a:off x="7458869" y="1404487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Чек-лист</a:t>
            </a:r>
          </a:p>
        </p:txBody>
      </p:sp>
      <p:pic>
        <p:nvPicPr>
          <p:cNvPr id="3483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362200"/>
            <a:ext cx="26828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799013"/>
            <a:ext cx="292735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7EA9CDF-274F-4820-B75B-210CFEB401D3}"/>
              </a:ext>
            </a:extLst>
          </p:cNvPr>
          <p:cNvSpPr txBox="1"/>
          <p:nvPr/>
        </p:nvSpPr>
        <p:spPr>
          <a:xfrm>
            <a:off x="712788" y="1404487"/>
            <a:ext cx="5594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Детский сад «Волшебная Страна», Кемеровский район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19238" y="168832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5896055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788988" y="1095375"/>
            <a:ext cx="8156575" cy="962025"/>
          </a:xfrm>
        </p:spPr>
        <p:txBody>
          <a:bodyPr/>
          <a:lstStyle/>
          <a:p>
            <a:pPr eaLnBrk="1" hangingPunct="1">
              <a:tabLst>
                <a:tab pos="5649913" algn="l"/>
              </a:tabLst>
            </a:pPr>
            <a:r>
              <a:rPr lang="ru-RU" altLang="ru-RU" sz="2000" b="1" dirty="0"/>
              <a:t>Проект «Стандартизация процесса разработки образовательных  программ»</a:t>
            </a:r>
          </a:p>
        </p:txBody>
      </p:sp>
      <p:sp>
        <p:nvSpPr>
          <p:cNvPr id="36867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5CD58BF-80D3-4B15-B2B0-B860BAF7F2FA}" type="slidenum">
              <a:rPr lang="ru-RU" altLang="ru-RU" sz="1200">
                <a:solidFill>
                  <a:srgbClr val="898989"/>
                </a:solidFill>
              </a:rPr>
              <a:pPr/>
              <a:t>27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36868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9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675837"/>
              </p:ext>
            </p:extLst>
          </p:nvPr>
        </p:nvGraphicFramePr>
        <p:xfrm>
          <a:off x="133350" y="2281238"/>
          <a:ext cx="2806700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4" r:id="rId5" imgW="2804403" imgH="2036240" progId="Excel.Chart.8">
                  <p:embed/>
                </p:oleObj>
              </mc:Choice>
              <mc:Fallback>
                <p:oleObj r:id="rId5" imgW="2804403" imgH="203624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" y="2281238"/>
                        <a:ext cx="2806700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349F9944-7838-49F1-B013-C0834550AD9F}"/>
              </a:ext>
            </a:extLst>
          </p:cNvPr>
          <p:cNvCxnSpPr/>
          <p:nvPr/>
        </p:nvCxnSpPr>
        <p:spPr>
          <a:xfrm>
            <a:off x="1519238" y="2632075"/>
            <a:ext cx="885825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0A381C93-55CC-4DC2-B48D-B56F3E112F54}"/>
              </a:ext>
            </a:extLst>
          </p:cNvPr>
          <p:cNvCxnSpPr/>
          <p:nvPr/>
        </p:nvCxnSpPr>
        <p:spPr>
          <a:xfrm>
            <a:off x="2405063" y="2632075"/>
            <a:ext cx="0" cy="53975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C7EC12B-28E2-4193-9C68-9D51A959E548}"/>
              </a:ext>
            </a:extLst>
          </p:cNvPr>
          <p:cNvSpPr/>
          <p:nvPr/>
        </p:nvSpPr>
        <p:spPr>
          <a:xfrm>
            <a:off x="1392238" y="2281238"/>
            <a:ext cx="80486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в 2,2 раза</a:t>
            </a:r>
          </a:p>
        </p:txBody>
      </p:sp>
      <p:sp>
        <p:nvSpPr>
          <p:cNvPr id="36874" name="Rectangle 2"/>
          <p:cNvSpPr txBox="1">
            <a:spLocks noChangeArrowheads="1"/>
          </p:cNvSpPr>
          <p:nvPr/>
        </p:nvSpPr>
        <p:spPr bwMode="auto">
          <a:xfrm>
            <a:off x="1211263" y="4295775"/>
            <a:ext cx="28590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КПСЦ текущего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36876" name="TextBox 64"/>
          <p:cNvSpPr txBox="1">
            <a:spLocks noChangeArrowheads="1"/>
          </p:cNvSpPr>
          <p:nvPr/>
        </p:nvSpPr>
        <p:spPr bwMode="auto">
          <a:xfrm>
            <a:off x="3102331" y="3017907"/>
            <a:ext cx="4938357" cy="4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Цель проекта</a:t>
            </a:r>
            <a:r>
              <a:rPr lang="ru-RU" altLang="ru-RU" sz="1200" dirty="0"/>
              <a:t>: Сокращение временных затрат педагогов на разработку образовательных программ</a:t>
            </a:r>
          </a:p>
        </p:txBody>
      </p:sp>
      <p:sp>
        <p:nvSpPr>
          <p:cNvPr id="36877" name="Rectangle 2"/>
          <p:cNvSpPr txBox="1">
            <a:spLocks noChangeArrowheads="1"/>
          </p:cNvSpPr>
          <p:nvPr/>
        </p:nvSpPr>
        <p:spPr bwMode="auto">
          <a:xfrm>
            <a:off x="5183188" y="4311650"/>
            <a:ext cx="28575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КПСЦ целевого состояния </a:t>
            </a:r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368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4618038"/>
            <a:ext cx="28178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4648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4929188"/>
            <a:ext cx="19907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02B2586-97D3-4D97-89B7-532E20F0A405}"/>
              </a:ext>
            </a:extLst>
          </p:cNvPr>
          <p:cNvSpPr txBox="1"/>
          <p:nvPr/>
        </p:nvSpPr>
        <p:spPr>
          <a:xfrm>
            <a:off x="3227388" y="2125805"/>
            <a:ext cx="5594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Детский сад «Волшебная Страна», Кемеровский район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2238" y="386210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866459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D5C0DB-0EEA-4B6B-AB79-10854EC0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66" y="894236"/>
            <a:ext cx="8229600" cy="6953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tabLst>
                <a:tab pos="5649913" algn="l"/>
              </a:tabLst>
              <a:defRPr/>
            </a:pPr>
            <a:r>
              <a:rPr lang="ru-RU" sz="2000" b="1" dirty="0"/>
              <a:t>Проект: «Оптимизация работы педагогов в режиме дистанционного  развития дошкольников»</a:t>
            </a: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xmlns="" id="{D56A491B-C049-4A48-978A-65F254974E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0816910"/>
              </p:ext>
            </p:extLst>
          </p:nvPr>
        </p:nvGraphicFramePr>
        <p:xfrm>
          <a:off x="231775" y="3780691"/>
          <a:ext cx="8501063" cy="2909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46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89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13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561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цели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u="sng" dirty="0">
                          <a:solidFill>
                            <a:schemeClr val="tx1"/>
                          </a:solidFill>
                          <a:latin typeface="+mn-lt"/>
                        </a:rPr>
                        <a:t>Единица измерений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Текущий</a:t>
                      </a:r>
                      <a:r>
                        <a:rPr lang="ru-RU" sz="1200" b="1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показатель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Целевой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kern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Повышение</a:t>
                      </a:r>
                      <a:r>
                        <a:rPr lang="ru-RU" sz="1200" kern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 эффективности работы сайта ДОУ</a:t>
                      </a:r>
                      <a:endParaRPr lang="ru-RU" sz="1200" kern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35%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85%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kern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Сокращение</a:t>
                      </a:r>
                      <a:r>
                        <a:rPr lang="ru-RU" sz="1200" kern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времени на подготовку материала</a:t>
                      </a:r>
                      <a:endParaRPr lang="ru-RU" sz="1200" kern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от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2 до 4 дней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от  2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часов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до 1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дня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3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Повышение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удовлетворенности заказчика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Удовлетворенность заказчика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15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Удовлетворенность заказчика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65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52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Повышение уровня квалификации педагогов в 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оформлении видеоматериала 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75%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8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Повышение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квалификации педагогов в организации дистанционной работы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74" marR="685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25%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91432" marR="91432" marT="4680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307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b="1" kern="0" noProof="0" dirty="0">
                          <a:solidFill>
                            <a:srgbClr val="414142"/>
                          </a:solidFill>
                          <a:latin typeface="+mn-lt"/>
                          <a:ea typeface="+mn-ea"/>
                          <a:cs typeface="+mn-cs"/>
                        </a:rPr>
                        <a:t>Эффект: Повышение</a:t>
                      </a:r>
                      <a:r>
                        <a:rPr lang="ru-RU" sz="1200" b="1" kern="0" baseline="0" noProof="0" dirty="0">
                          <a:solidFill>
                            <a:srgbClr val="414142"/>
                          </a:solidFill>
                          <a:latin typeface="+mn-lt"/>
                          <a:ea typeface="+mn-ea"/>
                          <a:cs typeface="+mn-cs"/>
                        </a:rPr>
                        <a:t> уровня профессиональной компетенции сотрудников</a:t>
                      </a:r>
                      <a:endParaRPr lang="ru-RU" sz="1200" b="1" kern="0" noProof="0" dirty="0">
                        <a:solidFill>
                          <a:srgbClr val="41414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8954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A805D06-68C2-4356-A21F-356DAA895AC0}" type="slidenum">
              <a:rPr lang="ru-RU" altLang="ru-RU" sz="1200">
                <a:solidFill>
                  <a:srgbClr val="898989"/>
                </a:solidFill>
              </a:rPr>
              <a:pPr/>
              <a:t>28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30ADE8-D4ED-40AE-ABE5-E6D48B6FB269}"/>
              </a:ext>
            </a:extLst>
          </p:cNvPr>
          <p:cNvSpPr txBox="1"/>
          <p:nvPr/>
        </p:nvSpPr>
        <p:spPr>
          <a:xfrm>
            <a:off x="3821137" y="2271963"/>
            <a:ext cx="53228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Цель проекта: организовать работу педагогов в режиме дистанционного развития дошкольников.</a:t>
            </a:r>
          </a:p>
        </p:txBody>
      </p:sp>
      <p:pic>
        <p:nvPicPr>
          <p:cNvPr id="9" name="Рисунок 8" descr="C:\Users\1\Desktop\IMG_6186.JPG">
            <a:extLst>
              <a:ext uri="{FF2B5EF4-FFF2-40B4-BE49-F238E27FC236}">
                <a16:creationId xmlns:a16="http://schemas.microsoft.com/office/drawing/2014/main" xmlns="" id="{BFEFB6F1-622D-41E2-9C53-C7E0D46703A4}"/>
              </a:ext>
            </a:extLst>
          </p:cNvPr>
          <p:cNvPicPr/>
          <p:nvPr/>
        </p:nvPicPr>
        <p:blipFill>
          <a:blip r:embed="rId2"/>
          <a:srcRect r="16599" b="12195"/>
          <a:stretch>
            <a:fillRect/>
          </a:stretch>
        </p:blipFill>
        <p:spPr bwMode="auto">
          <a:xfrm>
            <a:off x="487362" y="1924927"/>
            <a:ext cx="3016250" cy="170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5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9" name="Rectangle 1"/>
          <p:cNvSpPr>
            <a:spLocks noChangeArrowheads="1"/>
          </p:cNvSpPr>
          <p:nvPr/>
        </p:nvSpPr>
        <p:spPr bwMode="auto">
          <a:xfrm>
            <a:off x="4686371" y="1924927"/>
            <a:ext cx="30194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ru-RU" altLang="ru-RU" sz="1300" dirty="0">
                <a:solidFill>
                  <a:srgbClr val="376092"/>
                </a:solidFill>
                <a:cs typeface="Times New Roman" pitchFamily="18" charset="0"/>
              </a:rPr>
              <a:t>МАДОУ "Детский Сад № 30", Рязань</a:t>
            </a:r>
            <a:endParaRPr lang="ru-RU" altLang="ru-RU" dirty="0">
              <a:solidFill>
                <a:srgbClr val="37609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9238" y="168832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825746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A23A7D-D8ED-44B0-B9D2-0AF5EF8C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13" y="806450"/>
            <a:ext cx="7097712" cy="5778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tabLst>
                <a:tab pos="5649913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</a:rPr>
              <a:t>Проект « Стандартизированная работа по подготовке к мероприятиям»</a:t>
            </a:r>
            <a:endParaRPr lang="ru-RU" sz="2000" b="1" dirty="0"/>
          </a:p>
        </p:txBody>
      </p:sp>
      <p:sp>
        <p:nvSpPr>
          <p:cNvPr id="50179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51E6A3C-7F61-42F4-A570-442FDAC85D0B}" type="slidenum">
              <a:rPr lang="ru-RU" altLang="ru-RU" sz="1200">
                <a:solidFill>
                  <a:srgbClr val="898989"/>
                </a:solidFill>
              </a:rPr>
              <a:pPr/>
              <a:t>29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50180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81" name="Диаграмма 21"/>
          <p:cNvGraphicFramePr>
            <a:graphicFrameLocks/>
          </p:cNvGraphicFramePr>
          <p:nvPr/>
        </p:nvGraphicFramePr>
        <p:xfrm>
          <a:off x="623888" y="1741488"/>
          <a:ext cx="2320925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r:id="rId5" imgW="2322777" imgH="2036240" progId="Excel.Chart.8">
                  <p:embed/>
                </p:oleObj>
              </mc:Choice>
              <mc:Fallback>
                <p:oleObj r:id="rId5" imgW="2322777" imgH="203624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1741488"/>
                        <a:ext cx="2320925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0936106B-D1E0-4399-B71E-10C4F98CDB1E}"/>
              </a:ext>
            </a:extLst>
          </p:cNvPr>
          <p:cNvCxnSpPr/>
          <p:nvPr/>
        </p:nvCxnSpPr>
        <p:spPr>
          <a:xfrm>
            <a:off x="1519238" y="2433638"/>
            <a:ext cx="885825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A1593B19-1D2E-4A7D-BF0A-945BE7FC47B5}"/>
              </a:ext>
            </a:extLst>
          </p:cNvPr>
          <p:cNvCxnSpPr/>
          <p:nvPr/>
        </p:nvCxnSpPr>
        <p:spPr>
          <a:xfrm>
            <a:off x="2427288" y="2489200"/>
            <a:ext cx="0" cy="53975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7E0BEADB-A9EA-4FE0-84FF-870821494AE2}"/>
              </a:ext>
            </a:extLst>
          </p:cNvPr>
          <p:cNvSpPr/>
          <p:nvPr/>
        </p:nvSpPr>
        <p:spPr>
          <a:xfrm>
            <a:off x="1784350" y="2154238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в 2 раза</a:t>
            </a:r>
          </a:p>
        </p:txBody>
      </p:sp>
      <p:sp>
        <p:nvSpPr>
          <p:cNvPr id="50185" name="Прямоугольник 35"/>
          <p:cNvSpPr>
            <a:spLocks noChangeArrowheads="1"/>
          </p:cNvSpPr>
          <p:nvPr/>
        </p:nvSpPr>
        <p:spPr bwMode="auto">
          <a:xfrm>
            <a:off x="242888" y="1095375"/>
            <a:ext cx="3465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613" eaLnBrk="1" hangingPunct="1"/>
            <a:r>
              <a:rPr lang="ru-RU" altLang="ru-RU" sz="1400" b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altLang="ru-RU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0186" name="Rectangle 2"/>
          <p:cNvSpPr txBox="1">
            <a:spLocks noChangeArrowheads="1"/>
          </p:cNvSpPr>
          <p:nvPr/>
        </p:nvSpPr>
        <p:spPr bwMode="auto">
          <a:xfrm>
            <a:off x="758031" y="3886342"/>
            <a:ext cx="28590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КПСЦ текущего состояния 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50188" name="TextBox 64"/>
          <p:cNvSpPr txBox="1">
            <a:spLocks noChangeArrowheads="1"/>
          </p:cNvSpPr>
          <p:nvPr/>
        </p:nvSpPr>
        <p:spPr bwMode="auto">
          <a:xfrm>
            <a:off x="242889" y="1403350"/>
            <a:ext cx="446559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Цель проекта: </a:t>
            </a:r>
            <a:r>
              <a:rPr lang="ru-RU" altLang="ru-RU" sz="1200" dirty="0"/>
              <a:t>Сокращение времени педагогического персонала на подготовку  к проведению мероприятия</a:t>
            </a:r>
          </a:p>
        </p:txBody>
      </p:sp>
      <p:pic>
        <p:nvPicPr>
          <p:cNvPr id="5018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0" y="4271064"/>
            <a:ext cx="3953882" cy="244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4429533"/>
            <a:ext cx="4224456" cy="22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Rectangle 2"/>
          <p:cNvSpPr txBox="1">
            <a:spLocks noChangeArrowheads="1"/>
          </p:cNvSpPr>
          <p:nvPr/>
        </p:nvSpPr>
        <p:spPr bwMode="auto">
          <a:xfrm>
            <a:off x="4855120" y="3886342"/>
            <a:ext cx="28575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0000"/>
                </a:solidFill>
              </a:rPr>
              <a:t>КПСЦ целевого состояния 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pic>
        <p:nvPicPr>
          <p:cNvPr id="5019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20" y="1095375"/>
            <a:ext cx="4086722" cy="277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779A099-F669-44FD-B1E7-FCB911D9E7DA}"/>
              </a:ext>
            </a:extLst>
          </p:cNvPr>
          <p:cNvSpPr txBox="1"/>
          <p:nvPr/>
        </p:nvSpPr>
        <p:spPr>
          <a:xfrm>
            <a:off x="3070521" y="2408238"/>
            <a:ext cx="20811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Детский сад «Волшебная Страна», Кемеровский район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9238" y="168832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30850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814741" y="1189140"/>
            <a:ext cx="6582335" cy="457200"/>
          </a:xfrm>
        </p:spPr>
        <p:txBody>
          <a:bodyPr/>
          <a:lstStyle/>
          <a:p>
            <a:pPr>
              <a:defRPr/>
            </a:pPr>
            <a:r>
              <a:rPr lang="ru-RU" sz="1950" kern="120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Определение. </a:t>
            </a:r>
            <a:r>
              <a:rPr lang="ru-RU" sz="1950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ГОСТ Р 56020-2014</a:t>
            </a:r>
          </a:p>
        </p:txBody>
      </p:sp>
      <p:sp>
        <p:nvSpPr>
          <p:cNvPr id="9221" name="Rectangle 3"/>
          <p:cNvSpPr txBox="1">
            <a:spLocks noChangeArrowheads="1"/>
          </p:cNvSpPr>
          <p:nvPr/>
        </p:nvSpPr>
        <p:spPr bwMode="auto">
          <a:xfrm>
            <a:off x="457200" y="2187287"/>
            <a:ext cx="8327091" cy="389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ru-RU" dirty="0">
                <a:solidFill>
                  <a:srgbClr val="003B80"/>
                </a:solidFill>
              </a:rPr>
              <a:t> </a:t>
            </a:r>
            <a:r>
              <a:rPr lang="ru-RU" sz="2000" dirty="0"/>
              <a:t>Философия БП основана на представлении бизнеса как потока создания ценности </a:t>
            </a:r>
            <a:r>
              <a:rPr lang="ru-RU" sz="2000" dirty="0">
                <a:solidFill>
                  <a:schemeClr val="accent5"/>
                </a:solidFill>
              </a:rPr>
              <a:t>для потребителя</a:t>
            </a:r>
            <a:r>
              <a:rPr lang="ru-RU" sz="2000" dirty="0"/>
              <a:t>, гибкости, выявлении и сокращении потерь, </a:t>
            </a:r>
            <a:r>
              <a:rPr lang="ru-RU" sz="2000" dirty="0">
                <a:solidFill>
                  <a:schemeClr val="accent5"/>
                </a:solidFill>
              </a:rPr>
              <a:t>постоянном улучшении всех видов деятельности на всех уровнях организации</a:t>
            </a:r>
            <a:r>
              <a:rPr lang="ru-RU" sz="2000" dirty="0"/>
              <a:t>, вовлечении и развитии персонала с целью повышения удовлетворенности потребителей и других заинтересованных сторон.</a:t>
            </a:r>
          </a:p>
          <a:p>
            <a:pPr algn="just" eaLnBrk="1" hangingPunct="1">
              <a:spcBef>
                <a:spcPct val="20000"/>
              </a:spcBef>
            </a:pPr>
            <a:r>
              <a:rPr lang="ru-RU" sz="2000" b="1" dirty="0"/>
              <a:t>бережливое производство -</a:t>
            </a:r>
            <a:r>
              <a:rPr lang="ru-RU" sz="2000" dirty="0"/>
              <a:t> концепция организации бизнеса, ориентированная на создание привлекательной ценности для Потребителя путем формирования непрерывного потока создания ценности с охватом всех процессов организации и их постоянного совершенствования через </a:t>
            </a:r>
            <a:r>
              <a:rPr lang="ru-RU" sz="2000" dirty="0">
                <a:solidFill>
                  <a:schemeClr val="accent5"/>
                </a:solidFill>
              </a:rPr>
              <a:t>вовлечение персонала </a:t>
            </a:r>
            <a:r>
              <a:rPr lang="ru-RU" sz="2000" dirty="0"/>
              <a:t>и устранение всех видов потерь.</a:t>
            </a:r>
          </a:p>
          <a:p>
            <a:pPr algn="just" eaLnBrk="1" hangingPunct="1">
              <a:spcBef>
                <a:spcPct val="20000"/>
              </a:spcBef>
            </a:pPr>
            <a:endParaRPr lang="ru-RU" dirty="0"/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None/>
            </a:pPr>
            <a:endParaRPr lang="ru-RU" dirty="0">
              <a:solidFill>
                <a:srgbClr val="003B8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05795" y="-1150648"/>
            <a:ext cx="6533840" cy="34508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  <a:tabLst>
                <a:tab pos="5649913" algn="l"/>
              </a:tabLst>
            </a:pPr>
            <a:r>
              <a:rPr lang="ru-RU" sz="2400" b="1" dirty="0">
                <a:solidFill>
                  <a:schemeClr val="tx1"/>
                </a:solidFill>
              </a:rPr>
              <a:t>Суть бережливого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52984183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265059" y="675481"/>
            <a:ext cx="8151812" cy="771182"/>
          </a:xfrm>
        </p:spPr>
        <p:txBody>
          <a:bodyPr/>
          <a:lstStyle/>
          <a:p>
            <a:pPr eaLnBrk="1" hangingPunct="1">
              <a:tabLst>
                <a:tab pos="5649913" algn="l"/>
              </a:tabLst>
            </a:pPr>
            <a:r>
              <a:rPr lang="ru-RU" altLang="ru-RU" sz="2000" b="1" dirty="0">
                <a:solidFill>
                  <a:srgbClr val="000000"/>
                </a:solidFill>
              </a:rPr>
              <a:t>Проект </a:t>
            </a:r>
            <a:r>
              <a:rPr lang="ru-RU" altLang="ru-RU" sz="2000" b="1" dirty="0"/>
              <a:t>«Сокращение времени  педагогического и медицинского персонала на оформление табелей посещаемости  детей»</a:t>
            </a:r>
          </a:p>
        </p:txBody>
      </p:sp>
      <p:sp>
        <p:nvSpPr>
          <p:cNvPr id="52227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136A332-0B20-4FDE-82F2-0F08EB892E24}" type="slidenum">
              <a:rPr lang="ru-RU" altLang="ru-RU" sz="1200">
                <a:solidFill>
                  <a:srgbClr val="898989"/>
                </a:solidFill>
              </a:rPr>
              <a:pPr/>
              <a:t>30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52228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29" name="Диаграмма 21"/>
          <p:cNvGraphicFramePr>
            <a:graphicFrameLocks/>
          </p:cNvGraphicFramePr>
          <p:nvPr/>
        </p:nvGraphicFramePr>
        <p:xfrm>
          <a:off x="623888" y="1741488"/>
          <a:ext cx="2320925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r:id="rId5" imgW="2322777" imgH="2036240" progId="Excel.Chart.8">
                  <p:embed/>
                </p:oleObj>
              </mc:Choice>
              <mc:Fallback>
                <p:oleObj r:id="rId5" imgW="2322777" imgH="203624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1741488"/>
                        <a:ext cx="2320925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31F70C3D-D168-40B8-AF8B-B75FBCF12705}"/>
              </a:ext>
            </a:extLst>
          </p:cNvPr>
          <p:cNvCxnSpPr/>
          <p:nvPr/>
        </p:nvCxnSpPr>
        <p:spPr>
          <a:xfrm>
            <a:off x="1704975" y="2154238"/>
            <a:ext cx="885825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02CA87E7-259B-4AB0-A6D4-5E276E200E99}"/>
              </a:ext>
            </a:extLst>
          </p:cNvPr>
          <p:cNvCxnSpPr/>
          <p:nvPr/>
        </p:nvCxnSpPr>
        <p:spPr>
          <a:xfrm>
            <a:off x="2570163" y="2166938"/>
            <a:ext cx="0" cy="541337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4ED7D772-E707-4E4B-A1E5-A6B78B3A2FCA}"/>
              </a:ext>
            </a:extLst>
          </p:cNvPr>
          <p:cNvSpPr/>
          <p:nvPr/>
        </p:nvSpPr>
        <p:spPr>
          <a:xfrm>
            <a:off x="1784350" y="2154238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в 3,3 раза</a:t>
            </a:r>
          </a:p>
        </p:txBody>
      </p:sp>
      <p:sp>
        <p:nvSpPr>
          <p:cNvPr id="52233" name="Rectangle 2"/>
          <p:cNvSpPr txBox="1">
            <a:spLocks noChangeArrowheads="1"/>
          </p:cNvSpPr>
          <p:nvPr/>
        </p:nvSpPr>
        <p:spPr bwMode="auto">
          <a:xfrm>
            <a:off x="351631" y="4164012"/>
            <a:ext cx="28590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0000"/>
                </a:solidFill>
              </a:rPr>
              <a:t>КПСЦ текущего состояния 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08E082B1-25B8-4663-9CAB-1F1532644720}"/>
              </a:ext>
            </a:extLst>
          </p:cNvPr>
          <p:cNvSpPr/>
          <p:nvPr/>
        </p:nvSpPr>
        <p:spPr>
          <a:xfrm>
            <a:off x="6384925" y="2901950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Стандарт</a:t>
            </a:r>
          </a:p>
        </p:txBody>
      </p:sp>
      <p:sp>
        <p:nvSpPr>
          <p:cNvPr id="52235" name="TextBox 64"/>
          <p:cNvSpPr txBox="1">
            <a:spLocks noChangeArrowheads="1"/>
          </p:cNvSpPr>
          <p:nvPr/>
        </p:nvSpPr>
        <p:spPr bwMode="auto">
          <a:xfrm>
            <a:off x="3217068" y="2325183"/>
            <a:ext cx="2247795" cy="84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287" tIns="52144" rIns="104287" bIns="5214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Цель проекта: </a:t>
            </a:r>
            <a:r>
              <a:rPr lang="ru-RU" altLang="ru-RU" sz="1200" dirty="0"/>
              <a:t>Сокращение времени педагогического персонала </a:t>
            </a:r>
          </a:p>
          <a:p>
            <a:pPr eaLnBrk="1" hangingPunct="1"/>
            <a:r>
              <a:rPr lang="ru-RU" altLang="ru-RU" sz="1200" dirty="0"/>
              <a:t>оформление и сдачу табелей </a:t>
            </a:r>
          </a:p>
        </p:txBody>
      </p:sp>
      <p:sp>
        <p:nvSpPr>
          <p:cNvPr id="52236" name="Rectangle 2"/>
          <p:cNvSpPr txBox="1">
            <a:spLocks noChangeArrowheads="1"/>
          </p:cNvSpPr>
          <p:nvPr/>
        </p:nvSpPr>
        <p:spPr bwMode="auto">
          <a:xfrm>
            <a:off x="3527425" y="4311650"/>
            <a:ext cx="28575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 dirty="0">
                <a:solidFill>
                  <a:srgbClr val="000000"/>
                </a:solidFill>
              </a:rPr>
              <a:t>КПСЦ целевого состояния </a:t>
            </a:r>
            <a:endParaRPr lang="ru-RU" altLang="ru-RU" sz="1400" dirty="0">
              <a:solidFill>
                <a:srgbClr val="000000"/>
              </a:solidFill>
            </a:endParaRPr>
          </a:p>
        </p:txBody>
      </p:sp>
      <p:pic>
        <p:nvPicPr>
          <p:cNvPr id="522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" y="4760913"/>
            <a:ext cx="264953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71" y="4684712"/>
            <a:ext cx="2897187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75" y="1658985"/>
            <a:ext cx="3972824" cy="27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7" y="4684712"/>
            <a:ext cx="2487613" cy="188436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3A0A1C-A348-4791-967D-99DEB86F23DD}"/>
              </a:ext>
            </a:extLst>
          </p:cNvPr>
          <p:cNvSpPr txBox="1"/>
          <p:nvPr/>
        </p:nvSpPr>
        <p:spPr>
          <a:xfrm>
            <a:off x="308769" y="1474041"/>
            <a:ext cx="5594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Детский сад «Волшебная Страна», Кемеровский район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9238" y="168832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2655020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372090" y="766763"/>
            <a:ext cx="8075874" cy="962025"/>
          </a:xfrm>
        </p:spPr>
        <p:txBody>
          <a:bodyPr/>
          <a:lstStyle/>
          <a:p>
            <a:pPr eaLnBrk="1" hangingPunct="1">
              <a:tabLst>
                <a:tab pos="5649913" algn="l"/>
              </a:tabLst>
            </a:pPr>
            <a:r>
              <a:rPr lang="ru-RU" altLang="ru-RU" sz="2000" b="1" dirty="0"/>
              <a:t>Проект «</a:t>
            </a:r>
            <a:r>
              <a:rPr lang="ru-RU" altLang="ru-RU" sz="2000" b="1" i="1" dirty="0"/>
              <a:t>Стандартизация процесса оформления документов </a:t>
            </a:r>
            <a:r>
              <a:rPr lang="ru-RU" altLang="ru-RU" sz="2000" b="1" dirty="0"/>
              <a:t>»</a:t>
            </a:r>
          </a:p>
        </p:txBody>
      </p:sp>
      <p:sp>
        <p:nvSpPr>
          <p:cNvPr id="54275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F55C3D-9E54-4455-92F6-25FF9E3A8E23}" type="slidenum">
              <a:rPr lang="ru-RU" altLang="ru-RU" sz="1200">
                <a:solidFill>
                  <a:srgbClr val="898989"/>
                </a:solidFill>
              </a:rPr>
              <a:pPr/>
              <a:t>31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54276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277" name="Диаграмма 21"/>
          <p:cNvGraphicFramePr>
            <a:graphicFrameLocks/>
          </p:cNvGraphicFramePr>
          <p:nvPr/>
        </p:nvGraphicFramePr>
        <p:xfrm>
          <a:off x="623888" y="2039938"/>
          <a:ext cx="2320925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r:id="rId5" imgW="2322777" imgH="2030144" progId="Excel.Chart.8">
                  <p:embed/>
                </p:oleObj>
              </mc:Choice>
              <mc:Fallback>
                <p:oleObj r:id="rId5" imgW="2322777" imgH="203014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888" y="2039938"/>
                        <a:ext cx="2320925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374C54EB-B878-4B50-B745-90FBE4D5FA53}"/>
              </a:ext>
            </a:extLst>
          </p:cNvPr>
          <p:cNvCxnSpPr/>
          <p:nvPr/>
        </p:nvCxnSpPr>
        <p:spPr>
          <a:xfrm>
            <a:off x="1519238" y="2433638"/>
            <a:ext cx="885825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87E5F527-BF05-4221-BCF9-51C344C076CD}"/>
              </a:ext>
            </a:extLst>
          </p:cNvPr>
          <p:cNvCxnSpPr/>
          <p:nvPr/>
        </p:nvCxnSpPr>
        <p:spPr>
          <a:xfrm>
            <a:off x="2427288" y="2489200"/>
            <a:ext cx="0" cy="539750"/>
          </a:xfrm>
          <a:prstGeom prst="straightConnector1">
            <a:avLst/>
          </a:prstGeom>
          <a:ln w="31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8AEC2B69-62A7-42D0-BEED-60D965614D91}"/>
              </a:ext>
            </a:extLst>
          </p:cNvPr>
          <p:cNvSpPr/>
          <p:nvPr/>
        </p:nvSpPr>
        <p:spPr>
          <a:xfrm>
            <a:off x="1784350" y="2154238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в 3 раза</a:t>
            </a:r>
          </a:p>
        </p:txBody>
      </p:sp>
      <p:sp>
        <p:nvSpPr>
          <p:cNvPr id="54281" name="Rectangle 2"/>
          <p:cNvSpPr txBox="1">
            <a:spLocks noChangeArrowheads="1"/>
          </p:cNvSpPr>
          <p:nvPr/>
        </p:nvSpPr>
        <p:spPr bwMode="auto">
          <a:xfrm>
            <a:off x="1211263" y="4295775"/>
            <a:ext cx="28590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КПСЦ текущего состояния </a:t>
            </a:r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F22639DC-CBD5-4A06-A38F-D7B9D446F350}"/>
              </a:ext>
            </a:extLst>
          </p:cNvPr>
          <p:cNvSpPr/>
          <p:nvPr/>
        </p:nvSpPr>
        <p:spPr>
          <a:xfrm>
            <a:off x="6384925" y="2901950"/>
            <a:ext cx="80645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prstClr val="black"/>
                </a:solidFill>
                <a:latin typeface="+mn-lt"/>
                <a:cs typeface="+mn-cs"/>
              </a:rPr>
              <a:t>Стандарт</a:t>
            </a:r>
          </a:p>
        </p:txBody>
      </p:sp>
      <p:sp>
        <p:nvSpPr>
          <p:cNvPr id="54283" name="TextBox 64"/>
          <p:cNvSpPr txBox="1">
            <a:spLocks noChangeArrowheads="1"/>
          </p:cNvSpPr>
          <p:nvPr/>
        </p:nvSpPr>
        <p:spPr bwMode="auto">
          <a:xfrm>
            <a:off x="622300" y="1855267"/>
            <a:ext cx="654843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b="1" dirty="0"/>
              <a:t>Цель проекта</a:t>
            </a:r>
            <a:r>
              <a:rPr lang="ru-RU" altLang="ru-RU" sz="1200" dirty="0"/>
              <a:t>: Сокращение  времени  на оформление документов</a:t>
            </a:r>
          </a:p>
        </p:txBody>
      </p:sp>
      <p:sp>
        <p:nvSpPr>
          <p:cNvPr id="54284" name="Rectangle 2"/>
          <p:cNvSpPr txBox="1">
            <a:spLocks noChangeArrowheads="1"/>
          </p:cNvSpPr>
          <p:nvPr/>
        </p:nvSpPr>
        <p:spPr bwMode="auto">
          <a:xfrm>
            <a:off x="5183188" y="4311650"/>
            <a:ext cx="28575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21761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21761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21761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21761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217613"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>
                <a:solidFill>
                  <a:srgbClr val="000000"/>
                </a:solidFill>
              </a:rPr>
              <a:t>КПСЦ целевого состояния </a:t>
            </a:r>
            <a:endParaRPr lang="ru-RU" altLang="ru-RU" sz="1400">
              <a:solidFill>
                <a:srgbClr val="000000"/>
              </a:solidFill>
            </a:endParaRPr>
          </a:p>
        </p:txBody>
      </p:sp>
      <p:pic>
        <p:nvPicPr>
          <p:cNvPr id="5428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575175"/>
            <a:ext cx="310832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575175"/>
            <a:ext cx="29718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8" y="2241550"/>
            <a:ext cx="25288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2281238"/>
            <a:ext cx="2649537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0FB0EB-ADA3-4ABD-A7E0-3430D571B085}"/>
              </a:ext>
            </a:extLst>
          </p:cNvPr>
          <p:cNvSpPr txBox="1"/>
          <p:nvPr/>
        </p:nvSpPr>
        <p:spPr>
          <a:xfrm>
            <a:off x="5106750" y="1507907"/>
            <a:ext cx="4169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Детский сад «Волшебная Страна», Кемеровский район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9238" y="168832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4294261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239571" y="793750"/>
            <a:ext cx="7942262" cy="708025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latin typeface="Microsoft YaHei UI" pitchFamily="34" charset="-122"/>
                <a:ea typeface="Microsoft YaHei UI" pitchFamily="34" charset="-122"/>
              </a:rPr>
              <a:t>Проект:  «Оптимизация процесса подготовки и сдачи отчетов в период работы ДОУ в дистанционном режиме».</a:t>
            </a:r>
          </a:p>
        </p:txBody>
      </p:sp>
      <p:graphicFrame>
        <p:nvGraphicFramePr>
          <p:cNvPr id="7" name="Содержимое 6">
            <a:extLst>
              <a:ext uri="{FF2B5EF4-FFF2-40B4-BE49-F238E27FC236}">
                <a16:creationId xmlns:a16="http://schemas.microsoft.com/office/drawing/2014/main" xmlns="" id="{195B72BF-F86E-4076-9EE2-A9FB4441AD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7063" y="3452813"/>
          <a:ext cx="8039101" cy="3106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7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0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98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367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44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Наименование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цели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u="sng" dirty="0">
                          <a:solidFill>
                            <a:schemeClr val="tx1"/>
                          </a:solidFill>
                          <a:latin typeface="+mn-lt"/>
                        </a:rPr>
                        <a:t>Единица измерений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Текущий</a:t>
                      </a:r>
                      <a:r>
                        <a:rPr lang="ru-RU" sz="1200" b="1" u="sng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показатель</a:t>
                      </a:r>
                      <a:endParaRPr lang="ru-RU" sz="1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Целевой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b="1" u="sng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4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kern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Объединение</a:t>
                      </a:r>
                      <a:r>
                        <a:rPr lang="ru-RU" sz="1200" kern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базы  в единую информационную структуру</a:t>
                      </a:r>
                      <a:endParaRPr lang="ru-RU" sz="1200" kern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91446" marR="91446" marT="4680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45%</a:t>
                      </a:r>
                    </a:p>
                  </a:txBody>
                  <a:tcPr marL="91446" marR="91446" marT="4680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kern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Сокращение</a:t>
                      </a:r>
                      <a:r>
                        <a:rPr lang="ru-RU" sz="1200" kern="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времени на подготовку отчета</a:t>
                      </a:r>
                      <a:endParaRPr lang="ru-RU" sz="1200" kern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время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от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2,5  до 5 часов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от  30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минут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до 2 часов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19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Повышение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удовлетворенности заказчика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Удовлетворенность заказчика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2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0%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680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Удовлетворенность заказчика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75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680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195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Повышение умений сотрудников в рациональном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использовании ИКТ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15%</a:t>
                      </a:r>
                    </a:p>
                  </a:txBody>
                  <a:tcPr marL="91446" marR="91446" marT="4680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65%</a:t>
                      </a:r>
                    </a:p>
                  </a:txBody>
                  <a:tcPr marL="91446" marR="91446" marT="46805" marB="457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735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200" b="1" kern="0" noProof="0" dirty="0">
                          <a:solidFill>
                            <a:srgbClr val="414142"/>
                          </a:solidFill>
                          <a:latin typeface="+mn-lt"/>
                          <a:ea typeface="+mn-ea"/>
                          <a:cs typeface="+mn-cs"/>
                        </a:rPr>
                        <a:t>Эффект: Повышение</a:t>
                      </a:r>
                      <a:r>
                        <a:rPr lang="ru-RU" sz="1200" b="1" kern="0" baseline="0" noProof="0" dirty="0">
                          <a:solidFill>
                            <a:srgbClr val="414142"/>
                          </a:solidFill>
                          <a:latin typeface="+mn-lt"/>
                          <a:ea typeface="+mn-ea"/>
                          <a:cs typeface="+mn-cs"/>
                        </a:rPr>
                        <a:t> уровня профессиональной компетенции сотрудников</a:t>
                      </a:r>
                      <a:endParaRPr lang="ru-RU" sz="1200" b="1" kern="0" noProof="0" dirty="0">
                        <a:solidFill>
                          <a:srgbClr val="41414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68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6357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67452BD-54D7-47EF-8943-8CCA2E02686A}" type="slidenum">
              <a:rPr lang="ru-RU" altLang="ru-RU" sz="1200">
                <a:solidFill>
                  <a:srgbClr val="898989"/>
                </a:solidFill>
              </a:rPr>
              <a:pPr/>
              <a:t>32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B7AC4B-A0E0-43B7-ACD2-07B998F9F008}"/>
              </a:ext>
            </a:extLst>
          </p:cNvPr>
          <p:cNvSpPr txBox="1"/>
          <p:nvPr/>
        </p:nvSpPr>
        <p:spPr>
          <a:xfrm>
            <a:off x="487362" y="1706633"/>
            <a:ext cx="50263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rPr>
              <a:t>Цель проекта: повышение качества и скорости сдачи отчетов.</a:t>
            </a:r>
          </a:p>
        </p:txBody>
      </p:sp>
      <p:pic>
        <p:nvPicPr>
          <p:cNvPr id="56360" name="Рисунок 7" descr="C:\Users\1\Desktop\IMG_6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48917" r="75401" b="30843"/>
          <a:stretch>
            <a:fillRect/>
          </a:stretch>
        </p:blipFill>
        <p:spPr bwMode="auto">
          <a:xfrm>
            <a:off x="5649534" y="1501775"/>
            <a:ext cx="308451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61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62" name="Rectangle 1"/>
          <p:cNvSpPr>
            <a:spLocks noChangeArrowheads="1"/>
          </p:cNvSpPr>
          <p:nvPr/>
        </p:nvSpPr>
        <p:spPr bwMode="auto">
          <a:xfrm>
            <a:off x="2014253" y="2593738"/>
            <a:ext cx="3095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ru-RU" altLang="ru-RU" sz="1300">
                <a:solidFill>
                  <a:srgbClr val="376092"/>
                </a:solidFill>
                <a:cs typeface="Times New Roman" pitchFamily="18" charset="0"/>
              </a:rPr>
              <a:t>МАДОУ "Детский Сад № 30» г.Рязань</a:t>
            </a:r>
            <a:endParaRPr lang="ru-RU" altLang="ru-RU">
              <a:solidFill>
                <a:srgbClr val="37609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9238" y="168832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503377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Суть концепции «Бережливая школа»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6579" y="3019694"/>
            <a:ext cx="2491636" cy="281387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Направленность проектов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25534" y="659811"/>
            <a:ext cx="1489631" cy="281387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Основная идея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23529" y="1052736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323529" y="3433677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омер слайда 24"/>
          <p:cNvSpPr txBox="1">
            <a:spLocks/>
          </p:cNvSpPr>
          <p:nvPr/>
        </p:nvSpPr>
        <p:spPr bwMode="auto">
          <a:xfrm>
            <a:off x="8388425" y="6309322"/>
            <a:ext cx="4429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A2DE08C5-46F1-4677-B4C9-6435BA293F3A}" type="slidenum">
              <a:rPr lang="ru-RU" altLang="ru-RU" sz="1200">
                <a:latin typeface="Arial" pitchFamily="34" charset="0"/>
                <a:cs typeface="Arial" pitchFamily="34" charset="0"/>
              </a:rPr>
              <a:pPr algn="ctr" eaLnBrk="1" hangingPunct="1"/>
              <a:t>33</a:t>
            </a:fld>
            <a:endParaRPr lang="ru-RU" alt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760" y="1163883"/>
            <a:ext cx="8484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Концепция бережливой школы заключается в: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организации визуализированного материального и информационного потока создания ценности образования для учащегося,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организации взаимодействия заинтересованных сторон с целью устранения потерь,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введение концепции бережливого производства в образовательный процесс.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760" y="3562917"/>
            <a:ext cx="4283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fontAlgn="base">
              <a:buFontTx/>
              <a:buChar char="-"/>
            </a:pPr>
            <a:r>
              <a:rPr lang="ru-RU" dirty="0"/>
              <a:t>увеличение эффективности работы школы через устранение существующих потерь, </a:t>
            </a:r>
          </a:p>
          <a:p>
            <a:pPr indent="-285750" fontAlgn="base">
              <a:buFontTx/>
              <a:buChar char="-"/>
            </a:pPr>
            <a:r>
              <a:rPr lang="ru-RU" dirty="0"/>
              <a:t>выявление резервов и рост производительности учительского труда,</a:t>
            </a:r>
          </a:p>
          <a:p>
            <a:pPr indent="-285750" fontAlgn="base">
              <a:buFontTx/>
              <a:buChar char="-"/>
            </a:pPr>
            <a:r>
              <a:rPr lang="ru-RU" dirty="0"/>
              <a:t>повышение удовлетворенности учащихся и сотрудников школы, </a:t>
            </a:r>
          </a:p>
          <a:p>
            <a:pPr indent="-285750" fontAlgn="base">
              <a:buFontTx/>
              <a:buChar char="-"/>
            </a:pPr>
            <a:r>
              <a:rPr lang="ru-RU" dirty="0"/>
              <a:t>организация рабочих мест, обеспечивающая безопасность и комфортность работы.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pic>
        <p:nvPicPr>
          <p:cNvPr id="12" name="Рисунок 1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496" y="3429001"/>
            <a:ext cx="45365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78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соседними углами 8"/>
          <p:cNvSpPr/>
          <p:nvPr/>
        </p:nvSpPr>
        <p:spPr>
          <a:xfrm rot="5400000">
            <a:off x="263897" y="3555557"/>
            <a:ext cx="866483" cy="1413018"/>
          </a:xfrm>
          <a:prstGeom prst="round2SameRect">
            <a:avLst>
              <a:gd name="adj1" fmla="val 10754"/>
              <a:gd name="adj2" fmla="val 0"/>
            </a:avLst>
          </a:prstGeom>
          <a:solidFill>
            <a:srgbClr val="324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6419" y="3915490"/>
            <a:ext cx="1882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Verdana"/>
              </a:rPr>
              <a:t>7 БЛОКОВ </a:t>
            </a:r>
          </a:p>
          <a:p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Verdana"/>
            </a:endParaRPr>
          </a:p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Verdana"/>
              </a:rPr>
              <a:t>26 критериев: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3302367" y="2671647"/>
            <a:ext cx="1905560" cy="10835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27" name="Прямоугольник с одним скругленным углом 26"/>
          <p:cNvSpPr/>
          <p:nvPr/>
        </p:nvSpPr>
        <p:spPr>
          <a:xfrm flipH="1">
            <a:off x="1424128" y="2652369"/>
            <a:ext cx="1779720" cy="1083565"/>
          </a:xfrm>
          <a:prstGeom prst="round1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28" name="Прямоугольник с одним скругленным углом 27"/>
          <p:cNvSpPr/>
          <p:nvPr/>
        </p:nvSpPr>
        <p:spPr>
          <a:xfrm>
            <a:off x="5330824" y="2661125"/>
            <a:ext cx="1925888" cy="1083565"/>
          </a:xfrm>
          <a:prstGeom prst="round1Rect">
            <a:avLst>
              <a:gd name="adj" fmla="val 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29" name="Прямоугольник 28"/>
          <p:cNvSpPr/>
          <p:nvPr/>
        </p:nvSpPr>
        <p:spPr>
          <a:xfrm>
            <a:off x="1438933" y="4000306"/>
            <a:ext cx="1764915" cy="13519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30" name="Прямоугольник 29"/>
          <p:cNvSpPr/>
          <p:nvPr/>
        </p:nvSpPr>
        <p:spPr>
          <a:xfrm>
            <a:off x="3316672" y="3983566"/>
            <a:ext cx="1905560" cy="133412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330824" y="3982707"/>
            <a:ext cx="1925888" cy="13519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34" name="Прямоугольник 33"/>
          <p:cNvSpPr/>
          <p:nvPr/>
        </p:nvSpPr>
        <p:spPr>
          <a:xfrm>
            <a:off x="1558644" y="2340071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1</a:t>
            </a:r>
            <a:endParaRPr lang="ru-RU" sz="10500" dirty="0">
              <a:solidFill>
                <a:schemeClr val="bg1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42457" y="3793604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4</a:t>
            </a:r>
            <a:endParaRPr lang="ru-RU" sz="10500" dirty="0">
              <a:solidFill>
                <a:schemeClr val="bg1"/>
              </a:solidFill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566329" y="3836541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424667" y="2310367"/>
            <a:ext cx="51059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5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342457" y="2331080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5429823" y="3796547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105129" y="4116200"/>
            <a:ext cx="1368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Методы и инструменты </a:t>
            </a:r>
            <a:b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</a:b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БП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61722" y="2671850"/>
            <a:ext cx="1292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Arial" pitchFamily="34" charset="0"/>
              </a:rPr>
              <a:t>Качество образования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085783" y="2875159"/>
            <a:ext cx="1230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Arial" pitchFamily="34" charset="0"/>
              </a:rPr>
              <a:t>Политика и цели</a:t>
            </a:r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191672" y="1020354"/>
            <a:ext cx="8887360" cy="933155"/>
          </a:xfrm>
          <a:prstGeom prst="round2DiagRect">
            <a:avLst>
              <a:gd name="adj1" fmla="val 34851"/>
              <a:gd name="adj2" fmla="val 0"/>
            </a:avLst>
          </a:prstGeom>
          <a:solidFill>
            <a:srgbClr val="FF65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569" tIns="91285" rIns="182569" bIns="91285" rtlCol="0" anchor="ctr"/>
          <a:lstStyle/>
          <a:p>
            <a:pPr algn="ctr"/>
            <a:endParaRPr lang="ru-RU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27785" y="1045568"/>
            <a:ext cx="6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chemeClr val="bg1"/>
                </a:solidFill>
              </a:rPr>
              <a:t>Разработана первая редакция критериев бережливой школы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010" b="16011"/>
          <a:stretch/>
        </p:blipFill>
        <p:spPr>
          <a:xfrm>
            <a:off x="755577" y="1019357"/>
            <a:ext cx="1330206" cy="88800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063894" y="648220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mtClean="0"/>
              <a:pPr/>
              <a:t>34</a:t>
            </a:fld>
            <a:endParaRPr lang="ru-RU" alt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950917" y="4848672"/>
            <a:ext cx="137990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3 критерия</a:t>
            </a:r>
          </a:p>
          <a:p>
            <a:pPr marL="0" marR="0" lvl="0" indent="0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 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216071" y="3405396"/>
            <a:ext cx="131145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3 критерия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235507" y="4890222"/>
            <a:ext cx="1600309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3 критерия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161026" y="3439991"/>
            <a:ext cx="1673703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ea typeface="Gotham Pro"/>
                <a:sym typeface="Calibri"/>
              </a:rPr>
              <a:t>6 критериев</a:t>
            </a:r>
            <a:endParaRPr lang="ru-RU" sz="1200" b="1" dirty="0">
              <a:solidFill>
                <a:srgbClr val="F13E45"/>
              </a:solidFill>
              <a:latin typeface="Arial" panose="020B0604020202020204" pitchFamily="34" charset="0"/>
              <a:ea typeface="Gotham Pro"/>
              <a:cs typeface="Arial" panose="020B0604020202020204" pitchFamily="34" charset="0"/>
              <a:sym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4188106" y="3382171"/>
            <a:ext cx="1241717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ea typeface="Gotham Pro"/>
                <a:sym typeface="Calibri"/>
              </a:rPr>
              <a:t>5</a:t>
            </a: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 критерия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128413" y="4942627"/>
            <a:ext cx="212240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ea typeface="Gotham Pro"/>
                <a:sym typeface="Calibri"/>
              </a:rPr>
              <a:t>4</a:t>
            </a: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 критерия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2321389" y="239947"/>
            <a:ext cx="57505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kern="0" dirty="0">
                <a:solidFill>
                  <a:srgbClr val="003274"/>
                </a:solidFill>
                <a:latin typeface="Arial"/>
                <a:ea typeface="+mj-ea"/>
                <a:cs typeface="Times New Roman" panose="02020603050405020304" pitchFamily="18" charset="0"/>
              </a:rPr>
              <a:t>К</a:t>
            </a:r>
            <a:r>
              <a:rPr lang="ru-RU" sz="2000" b="1" dirty="0">
                <a:solidFill>
                  <a:srgbClr val="002060"/>
                </a:solidFill>
              </a:rPr>
              <a:t>ритерии бережливой школы 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3956693" y="4122280"/>
            <a:ext cx="1208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ea typeface="Verdana" panose="020B0604030504040204" pitchFamily="34" charset="0"/>
                <a:cs typeface="Arial" pitchFamily="34" charset="0"/>
              </a:rPr>
              <a:t>Креативное пространство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011809" y="2761344"/>
            <a:ext cx="1378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Организация работы с сотрудниками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167104" y="4214614"/>
            <a:ext cx="1610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200" b="1" dirty="0"/>
              <a:t>Безопасность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372153" y="3247429"/>
            <a:ext cx="1607690" cy="1336152"/>
          </a:xfrm>
          <a:prstGeom prst="rect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0"/>
          </a:p>
        </p:txBody>
      </p:sp>
      <p:sp>
        <p:nvSpPr>
          <p:cNvPr id="42" name="Прямоугольник 41"/>
          <p:cNvSpPr/>
          <p:nvPr/>
        </p:nvSpPr>
        <p:spPr>
          <a:xfrm>
            <a:off x="7389995" y="3164447"/>
            <a:ext cx="60846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071987" y="3592340"/>
            <a:ext cx="1145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Эффектив-ность</a:t>
            </a:r>
            <a:r>
              <a:rPr lang="ru-RU" sz="1200" b="1" dirty="0">
                <a:solidFill>
                  <a:schemeClr val="bg1"/>
                </a:solidFill>
                <a:ea typeface="Verdana" panose="020B0604030504040204" pitchFamily="34" charset="0"/>
                <a:cs typeface="Arial" pitchFamily="34" charset="0"/>
              </a:rPr>
              <a:t> ОО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790939" y="4174786"/>
            <a:ext cx="1311451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>
              <a:lnSpc>
                <a:spcPct val="115000"/>
              </a:lnSpc>
              <a:defRPr/>
            </a:pPr>
            <a:r>
              <a:rPr lang="ru-RU" sz="1200" b="1" dirty="0">
                <a:solidFill>
                  <a:srgbClr val="F13E45"/>
                </a:solidFill>
                <a:latin typeface="Arial" panose="020B0604020202020204" pitchFamily="34" charset="0"/>
                <a:ea typeface="Gotham Pro"/>
                <a:cs typeface="Arial" panose="020B0604020202020204" pitchFamily="34" charset="0"/>
                <a:sym typeface="Calibri"/>
              </a:rPr>
              <a:t>2 критерия</a:t>
            </a:r>
          </a:p>
        </p:txBody>
      </p:sp>
    </p:spTree>
    <p:extLst>
      <p:ext uri="{BB962C8B-B14F-4D97-AF65-F5344CB8AC3E}">
        <p14:creationId xmlns:p14="http://schemas.microsoft.com/office/powerpoint/2010/main" val="2870602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23850" y="806900"/>
            <a:ext cx="8229600" cy="4175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Проект «Бережливая бригада» межведомственный проект школа – ПАО «Завод Красное Сормово»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66850"/>
            <a:ext cx="6408738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F137931-89F4-4B31-A042-7F97E7F1C88E}"/>
              </a:ext>
            </a:extLst>
          </p:cNvPr>
          <p:cNvSpPr/>
          <p:nvPr/>
        </p:nvSpPr>
        <p:spPr>
          <a:xfrm>
            <a:off x="301625" y="4652963"/>
            <a:ext cx="8540750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Эффекты, полученные в результате реализации проекта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9F43DE8-AC2C-4E91-9975-326F185F4273}"/>
              </a:ext>
            </a:extLst>
          </p:cNvPr>
          <p:cNvSpPr/>
          <p:nvPr/>
        </p:nvSpPr>
        <p:spPr>
          <a:xfrm>
            <a:off x="301625" y="4949825"/>
            <a:ext cx="8540750" cy="1692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1. 50% участников проекта отмечают максимально высокий уровень полезности проекта (5 баллов из 5), 35% высокий уровень (4 балла из 5).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2. Участники проекта отмечают, что в ходе проекта приобрели либо развили такие качества как трудолюбие, ответственность, организованность, дисциплинированность, целеустремленность, пунктуальность, аккуратность, бережливость и другие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3. Участники проекта познакомились с системой 5С.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10000"/>
                  </a:schemeClr>
                </a:solidFill>
              </a:rPr>
              <a:t>4. 95% участников выразили желание ещё поучаствовать в подобных проектах.</a:t>
            </a: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66850"/>
            <a:ext cx="34194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F4C9A65-FF6E-44E9-97CA-E8572A5CB0DD}"/>
              </a:ext>
            </a:extLst>
          </p:cNvPr>
          <p:cNvSpPr/>
          <p:nvPr/>
        </p:nvSpPr>
        <p:spPr>
          <a:xfrm>
            <a:off x="5454650" y="1071065"/>
            <a:ext cx="3387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Школа №79 г. Нижний Новгород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 err="1">
                <a:solidFill>
                  <a:schemeClr val="tx1"/>
                </a:solidFill>
                <a:latin typeface="+mj-lt"/>
              </a:rPr>
              <a:t>Межорганизационные</a:t>
            </a:r>
            <a:r>
              <a:rPr lang="ru-RU" sz="2800" dirty="0">
                <a:solidFill>
                  <a:schemeClr val="tx1"/>
                </a:solidFill>
                <a:latin typeface="+mj-lt"/>
              </a:rPr>
              <a:t> проекты</a:t>
            </a:r>
          </a:p>
        </p:txBody>
      </p:sp>
    </p:spTree>
    <p:extLst>
      <p:ext uri="{BB962C8B-B14F-4D97-AF65-F5344CB8AC3E}">
        <p14:creationId xmlns:p14="http://schemas.microsoft.com/office/powerpoint/2010/main" val="1777083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Изображение" descr="Изображе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984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627" name="Рисунок 5" descr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60363"/>
            <a:ext cx="533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3" name="Проект по организации образовательного процесса на основе ППО (персональных планов обучения)">
            <a:extLst>
              <a:ext uri="{FF2B5EF4-FFF2-40B4-BE49-F238E27FC236}">
                <a16:creationId xmlns:a16="http://schemas.microsoft.com/office/drawing/2014/main" xmlns="" id="{BCAEEAE0-877C-4A2B-85F6-F13603571177}"/>
              </a:ext>
            </a:extLst>
          </p:cNvPr>
          <p:cNvSpPr txBox="1"/>
          <p:nvPr/>
        </p:nvSpPr>
        <p:spPr>
          <a:xfrm>
            <a:off x="1244600" y="573088"/>
            <a:ext cx="6550025" cy="600075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>
            <a:lvl1pPr algn="ctr">
              <a:defRPr sz="2600" b="1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1828" dirty="0" err="1">
                <a:latin typeface="+mn-lt"/>
                <a:cs typeface="+mn-cs"/>
              </a:rPr>
              <a:t>Проект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по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организации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образовательного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процесса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на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основе</a:t>
            </a:r>
            <a:r>
              <a:rPr sz="1828" dirty="0">
                <a:latin typeface="+mn-lt"/>
                <a:cs typeface="+mn-cs"/>
              </a:rPr>
              <a:t> ППО (</a:t>
            </a:r>
            <a:r>
              <a:rPr sz="1828" dirty="0" err="1">
                <a:latin typeface="+mn-lt"/>
                <a:cs typeface="+mn-cs"/>
              </a:rPr>
              <a:t>персональных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планов</a:t>
            </a:r>
            <a:r>
              <a:rPr sz="1828" dirty="0">
                <a:latin typeface="+mn-lt"/>
                <a:cs typeface="+mn-cs"/>
              </a:rPr>
              <a:t> </a:t>
            </a:r>
            <a:r>
              <a:rPr sz="1828" dirty="0" err="1">
                <a:latin typeface="+mn-lt"/>
                <a:cs typeface="+mn-cs"/>
              </a:rPr>
              <a:t>обучения</a:t>
            </a:r>
            <a:r>
              <a:rPr sz="1828" dirty="0">
                <a:latin typeface="+mn-lt"/>
                <a:cs typeface="+mn-cs"/>
              </a:rPr>
              <a:t>)</a:t>
            </a:r>
          </a:p>
        </p:txBody>
      </p:sp>
      <p:sp>
        <p:nvSpPr>
          <p:cNvPr id="154" name="Цель проекта: создание условий для самостоятельности обучающегося и системы оценки уровня самостоятельности с целью улучшения показателей успеваемости (в том числе по ЕГЭ-дисциплинам)">
            <a:extLst>
              <a:ext uri="{FF2B5EF4-FFF2-40B4-BE49-F238E27FC236}">
                <a16:creationId xmlns:a16="http://schemas.microsoft.com/office/drawing/2014/main" xmlns="" id="{D35CAAFE-1C88-402E-AFEE-110BE4E6E224}"/>
              </a:ext>
            </a:extLst>
          </p:cNvPr>
          <p:cNvSpPr txBox="1"/>
          <p:nvPr/>
        </p:nvSpPr>
        <p:spPr>
          <a:xfrm>
            <a:off x="381047" y="1241993"/>
            <a:ext cx="8108950" cy="428625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1266" b="1" dirty="0" err="1">
                <a:latin typeface="+mn-lt"/>
                <a:cs typeface="+mn-cs"/>
              </a:rPr>
              <a:t>Цель</a:t>
            </a:r>
            <a:r>
              <a:rPr sz="1266" b="1" dirty="0">
                <a:latin typeface="+mn-lt"/>
                <a:cs typeface="+mn-cs"/>
              </a:rPr>
              <a:t> </a:t>
            </a:r>
            <a:r>
              <a:rPr sz="1266" b="1" dirty="0" err="1">
                <a:latin typeface="+mn-lt"/>
                <a:cs typeface="+mn-cs"/>
              </a:rPr>
              <a:t>проекта</a:t>
            </a:r>
            <a:r>
              <a:rPr sz="1266" b="1" dirty="0">
                <a:latin typeface="+mn-lt"/>
                <a:cs typeface="+mn-cs"/>
              </a:rPr>
              <a:t>: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создание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условий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для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самостоятельности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обучающегося</a:t>
            </a:r>
            <a:r>
              <a:rPr sz="1266" dirty="0">
                <a:latin typeface="+mn-lt"/>
                <a:cs typeface="+mn-cs"/>
              </a:rPr>
              <a:t> и </a:t>
            </a:r>
            <a:r>
              <a:rPr sz="1266" dirty="0" err="1">
                <a:latin typeface="+mn-lt"/>
                <a:cs typeface="+mn-cs"/>
              </a:rPr>
              <a:t>системы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оценки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уровня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самостоятельности</a:t>
            </a:r>
            <a:r>
              <a:rPr sz="1266" dirty="0">
                <a:latin typeface="+mn-lt"/>
                <a:cs typeface="+mn-cs"/>
              </a:rPr>
              <a:t> с </a:t>
            </a:r>
            <a:r>
              <a:rPr sz="1266" dirty="0" err="1">
                <a:latin typeface="+mn-lt"/>
                <a:cs typeface="+mn-cs"/>
              </a:rPr>
              <a:t>целью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улучшения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показателей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успеваемости</a:t>
            </a:r>
            <a:r>
              <a:rPr sz="1266" dirty="0">
                <a:latin typeface="+mn-lt"/>
                <a:cs typeface="+mn-cs"/>
              </a:rPr>
              <a:t> (в </a:t>
            </a:r>
            <a:r>
              <a:rPr sz="1266" dirty="0" err="1">
                <a:latin typeface="+mn-lt"/>
                <a:cs typeface="+mn-cs"/>
              </a:rPr>
              <a:t>том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числе</a:t>
            </a:r>
            <a:r>
              <a:rPr sz="1266" dirty="0">
                <a:latin typeface="+mn-lt"/>
                <a:cs typeface="+mn-cs"/>
              </a:rPr>
              <a:t> </a:t>
            </a:r>
            <a:r>
              <a:rPr sz="1266" dirty="0" err="1">
                <a:latin typeface="+mn-lt"/>
                <a:cs typeface="+mn-cs"/>
              </a:rPr>
              <a:t>по</a:t>
            </a:r>
            <a:r>
              <a:rPr sz="1266" dirty="0">
                <a:latin typeface="+mn-lt"/>
                <a:cs typeface="+mn-cs"/>
              </a:rPr>
              <a:t> ЕГЭ-</a:t>
            </a:r>
            <a:r>
              <a:rPr sz="1266" dirty="0" err="1">
                <a:latin typeface="+mn-lt"/>
                <a:cs typeface="+mn-cs"/>
              </a:rPr>
              <a:t>дисциплинам</a:t>
            </a:r>
            <a:r>
              <a:rPr sz="1266" dirty="0">
                <a:latin typeface="+mn-lt"/>
                <a:cs typeface="+mn-cs"/>
              </a:rPr>
              <a:t>)</a:t>
            </a:r>
          </a:p>
        </p:txBody>
      </p:sp>
      <p:sp>
        <p:nvSpPr>
          <p:cNvPr id="155" name="Что сделано:…">
            <a:extLst>
              <a:ext uri="{FF2B5EF4-FFF2-40B4-BE49-F238E27FC236}">
                <a16:creationId xmlns:a16="http://schemas.microsoft.com/office/drawing/2014/main" xmlns="" id="{6D4B9D77-A837-46D6-B3DC-6824CC0752AE}"/>
              </a:ext>
            </a:extLst>
          </p:cNvPr>
          <p:cNvSpPr txBox="1"/>
          <p:nvPr/>
        </p:nvSpPr>
        <p:spPr>
          <a:xfrm>
            <a:off x="427038" y="1970088"/>
            <a:ext cx="3540125" cy="1852612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/>
          <a:p>
            <a:pPr eaLnBrk="1" fontAlgn="auto" hangingPunct="1">
              <a:spcBef>
                <a:spcPts val="422"/>
              </a:spcBef>
              <a:spcAft>
                <a:spcPts val="0"/>
              </a:spcAft>
              <a:defRPr sz="1600"/>
            </a:pPr>
            <a:r>
              <a:rPr sz="1125" dirty="0" err="1">
                <a:latin typeface="+mn-lt"/>
                <a:cs typeface="+mn-cs"/>
              </a:rPr>
              <a:t>Что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сделано</a:t>
            </a:r>
            <a:r>
              <a:rPr sz="1125" dirty="0">
                <a:latin typeface="+mn-lt"/>
                <a:cs typeface="+mn-cs"/>
              </a:rPr>
              <a:t>:</a:t>
            </a:r>
          </a:p>
          <a:p>
            <a:pPr marL="234396" indent="-234396" eaLnBrk="1" fontAlgn="auto" hangingPunct="1">
              <a:spcBef>
                <a:spcPts val="422"/>
              </a:spcBef>
              <a:spcAft>
                <a:spcPts val="0"/>
              </a:spcAft>
              <a:buSzPct val="100000"/>
              <a:buFontTx/>
              <a:buAutoNum type="arabicPeriod"/>
              <a:defRPr sz="1600"/>
            </a:pPr>
            <a:r>
              <a:rPr sz="1125" dirty="0" err="1">
                <a:latin typeface="+mn-lt"/>
                <a:cs typeface="+mn-cs"/>
              </a:rPr>
              <a:t>Организована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служба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тьюторского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сопровождения</a:t>
            </a:r>
            <a:endParaRPr sz="1125" dirty="0">
              <a:latin typeface="+mn-lt"/>
              <a:cs typeface="+mn-cs"/>
            </a:endParaRPr>
          </a:p>
          <a:p>
            <a:pPr marL="234396" indent="-234396" eaLnBrk="1" fontAlgn="auto" hangingPunct="1">
              <a:spcBef>
                <a:spcPts val="422"/>
              </a:spcBef>
              <a:spcAft>
                <a:spcPts val="0"/>
              </a:spcAft>
              <a:buSzPct val="100000"/>
              <a:buFontTx/>
              <a:buAutoNum type="arabicPeriod"/>
              <a:defRPr sz="1600"/>
            </a:pPr>
            <a:r>
              <a:rPr sz="1125" dirty="0" err="1">
                <a:latin typeface="+mn-lt"/>
                <a:cs typeface="+mn-cs"/>
              </a:rPr>
              <a:t>Создано</a:t>
            </a:r>
            <a:r>
              <a:rPr sz="1125" dirty="0">
                <a:latin typeface="+mn-lt"/>
                <a:cs typeface="+mn-cs"/>
              </a:rPr>
              <a:t> и </a:t>
            </a:r>
            <a:r>
              <a:rPr sz="1125" dirty="0" err="1">
                <a:latin typeface="+mn-lt"/>
                <a:cs typeface="+mn-cs"/>
              </a:rPr>
              <a:t>реализовано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положение</a:t>
            </a:r>
            <a:r>
              <a:rPr sz="1125" dirty="0">
                <a:latin typeface="+mn-lt"/>
                <a:cs typeface="+mn-cs"/>
              </a:rPr>
              <a:t> о ППО </a:t>
            </a:r>
          </a:p>
          <a:p>
            <a:pPr marL="234396" indent="-234396" eaLnBrk="1" fontAlgn="auto" hangingPunct="1">
              <a:spcBef>
                <a:spcPts val="422"/>
              </a:spcBef>
              <a:spcAft>
                <a:spcPts val="0"/>
              </a:spcAft>
              <a:buSzPct val="100000"/>
              <a:buFontTx/>
              <a:buAutoNum type="arabicPeriod"/>
              <a:defRPr sz="1600"/>
            </a:pPr>
            <a:r>
              <a:rPr sz="1125" dirty="0" err="1">
                <a:latin typeface="+mn-lt"/>
                <a:cs typeface="+mn-cs"/>
              </a:rPr>
              <a:t>Создана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система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сбора</a:t>
            </a:r>
            <a:r>
              <a:rPr sz="1125" dirty="0">
                <a:latin typeface="+mn-lt"/>
                <a:cs typeface="+mn-cs"/>
              </a:rPr>
              <a:t> и </a:t>
            </a:r>
            <a:r>
              <a:rPr sz="1125" dirty="0" err="1">
                <a:latin typeface="+mn-lt"/>
                <a:cs typeface="+mn-cs"/>
              </a:rPr>
              <a:t>мониторинга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данных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по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успеваемости</a:t>
            </a:r>
            <a:r>
              <a:rPr sz="1125" dirty="0">
                <a:latin typeface="+mn-lt"/>
                <a:cs typeface="+mn-cs"/>
              </a:rPr>
              <a:t> и </a:t>
            </a:r>
            <a:r>
              <a:rPr sz="1125" dirty="0" err="1">
                <a:latin typeface="+mn-lt"/>
                <a:cs typeface="+mn-cs"/>
              </a:rPr>
              <a:t>участию</a:t>
            </a:r>
            <a:r>
              <a:rPr sz="1125" dirty="0">
                <a:latin typeface="+mn-lt"/>
                <a:cs typeface="+mn-cs"/>
              </a:rPr>
              <a:t> в </a:t>
            </a:r>
            <a:r>
              <a:rPr sz="1125" dirty="0" err="1">
                <a:latin typeface="+mn-lt"/>
                <a:cs typeface="+mn-cs"/>
              </a:rPr>
              <a:t>различных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мероприятиях</a:t>
            </a:r>
            <a:endParaRPr sz="1125" dirty="0">
              <a:latin typeface="+mn-lt"/>
              <a:cs typeface="+mn-cs"/>
            </a:endParaRPr>
          </a:p>
          <a:p>
            <a:pPr marL="234396" indent="-234396" eaLnBrk="1" fontAlgn="auto" hangingPunct="1">
              <a:spcBef>
                <a:spcPts val="422"/>
              </a:spcBef>
              <a:spcAft>
                <a:spcPts val="0"/>
              </a:spcAft>
              <a:buSzPct val="100000"/>
              <a:buFontTx/>
              <a:buAutoNum type="arabicPeriod"/>
              <a:defRPr sz="1600"/>
            </a:pPr>
            <a:r>
              <a:rPr sz="1125" dirty="0">
                <a:latin typeface="+mn-lt"/>
                <a:cs typeface="+mn-cs"/>
              </a:rPr>
              <a:t>64 </a:t>
            </a:r>
            <a:r>
              <a:rPr sz="1125" dirty="0" err="1">
                <a:latin typeface="+mn-lt"/>
                <a:cs typeface="+mn-cs"/>
              </a:rPr>
              <a:t>человека</a:t>
            </a:r>
            <a:r>
              <a:rPr sz="1125" dirty="0">
                <a:latin typeface="+mn-lt"/>
                <a:cs typeface="+mn-cs"/>
              </a:rPr>
              <a:t> (9, 10 и 11 </a:t>
            </a:r>
            <a:r>
              <a:rPr sz="1125" dirty="0" err="1">
                <a:latin typeface="+mn-lt"/>
                <a:cs typeface="+mn-cs"/>
              </a:rPr>
              <a:t>классы</a:t>
            </a:r>
            <a:r>
              <a:rPr sz="1125" dirty="0">
                <a:latin typeface="+mn-lt"/>
                <a:cs typeface="+mn-cs"/>
              </a:rPr>
              <a:t>, 32,6% </a:t>
            </a:r>
            <a:r>
              <a:rPr sz="1125" dirty="0" err="1">
                <a:latin typeface="+mn-lt"/>
                <a:cs typeface="+mn-cs"/>
              </a:rPr>
              <a:t>от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общего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кол-ва</a:t>
            </a:r>
            <a:r>
              <a:rPr sz="1125" dirty="0">
                <a:latin typeface="+mn-lt"/>
                <a:cs typeface="+mn-cs"/>
              </a:rPr>
              <a:t>) в </a:t>
            </a:r>
            <a:r>
              <a:rPr sz="1125" dirty="0" err="1">
                <a:latin typeface="+mn-lt"/>
                <a:cs typeface="+mn-cs"/>
              </a:rPr>
              <a:t>учебном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году</a:t>
            </a:r>
            <a:r>
              <a:rPr sz="1125" dirty="0">
                <a:latin typeface="+mn-lt"/>
                <a:cs typeface="+mn-cs"/>
              </a:rPr>
              <a:t> 2019/2020 </a:t>
            </a:r>
            <a:r>
              <a:rPr sz="1125" dirty="0" err="1">
                <a:latin typeface="+mn-lt"/>
                <a:cs typeface="+mn-cs"/>
              </a:rPr>
              <a:t>учились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по</a:t>
            </a:r>
            <a:r>
              <a:rPr sz="1125" dirty="0">
                <a:latin typeface="+mn-lt"/>
                <a:cs typeface="+mn-cs"/>
              </a:rPr>
              <a:t> ППО</a:t>
            </a:r>
          </a:p>
          <a:p>
            <a:pPr marL="234396" indent="-234396" eaLnBrk="1" fontAlgn="auto" hangingPunct="1">
              <a:spcBef>
                <a:spcPts val="422"/>
              </a:spcBef>
              <a:spcAft>
                <a:spcPts val="0"/>
              </a:spcAft>
              <a:buSzPct val="100000"/>
              <a:buFontTx/>
              <a:buAutoNum type="arabicPeriod"/>
              <a:defRPr sz="1600"/>
            </a:pPr>
            <a:r>
              <a:rPr sz="1125" dirty="0" err="1">
                <a:latin typeface="+mn-lt"/>
                <a:cs typeface="+mn-cs"/>
              </a:rPr>
              <a:t>Введен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персональный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рейтинг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по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всем</a:t>
            </a:r>
            <a:r>
              <a:rPr sz="1125" dirty="0">
                <a:latin typeface="+mn-lt"/>
                <a:cs typeface="+mn-cs"/>
              </a:rPr>
              <a:t> </a:t>
            </a:r>
            <a:r>
              <a:rPr sz="1125" dirty="0" err="1">
                <a:latin typeface="+mn-lt"/>
                <a:cs typeface="+mn-cs"/>
              </a:rPr>
              <a:t>обучающимся</a:t>
            </a:r>
            <a:endParaRPr sz="1125" dirty="0">
              <a:latin typeface="+mn-lt"/>
              <a:cs typeface="+mn-cs"/>
            </a:endParaRPr>
          </a:p>
        </p:txBody>
      </p:sp>
      <p:graphicFrame>
        <p:nvGraphicFramePr>
          <p:cNvPr id="26631" name="Результаты обучающихся на ППО в 10 классе, данные на 20.05.2020"/>
          <p:cNvGraphicFramePr>
            <a:graphicFrameLocks/>
          </p:cNvGraphicFramePr>
          <p:nvPr/>
        </p:nvGraphicFramePr>
        <p:xfrm>
          <a:off x="300038" y="4230688"/>
          <a:ext cx="8283575" cy="261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r:id="rId5" imgW="8285182" imgH="2609314" progId="Excel.Chart.8">
                  <p:embed/>
                </p:oleObj>
              </mc:Choice>
              <mc:Fallback>
                <p:oleObj r:id="rId5" imgW="8285182" imgH="260931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4230688"/>
                        <a:ext cx="8283575" cy="261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2" name="Изображение" descr="Изображение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5"/>
          <a:stretch>
            <a:fillRect/>
          </a:stretch>
        </p:blipFill>
        <p:spPr bwMode="auto">
          <a:xfrm>
            <a:off x="4251325" y="1774825"/>
            <a:ext cx="47910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8" name="Бизнес-процесс реализации ППО">
            <a:extLst>
              <a:ext uri="{FF2B5EF4-FFF2-40B4-BE49-F238E27FC236}">
                <a16:creationId xmlns:a16="http://schemas.microsoft.com/office/drawing/2014/main" xmlns="" id="{239FE661-23CC-4450-A091-1474C7451108}"/>
              </a:ext>
            </a:extLst>
          </p:cNvPr>
          <p:cNvSpPr txBox="1"/>
          <p:nvPr/>
        </p:nvSpPr>
        <p:spPr>
          <a:xfrm>
            <a:off x="4022725" y="1571625"/>
            <a:ext cx="4533900" cy="211138"/>
          </a:xfrm>
          <a:prstGeom prst="rect">
            <a:avLst/>
          </a:prstGeom>
          <a:ln w="3175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>
            <a:lvl1pPr algn="ctr">
              <a:lnSpc>
                <a:spcPct val="100000"/>
              </a:lnSpc>
              <a:spcBef>
                <a:spcPts val="600"/>
              </a:spcBef>
              <a:defRPr sz="1600" b="1"/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1125">
                <a:latin typeface="+mn-lt"/>
                <a:cs typeface="+mn-cs"/>
              </a:rPr>
              <a:t>Бизнес-процесс реализации ППО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942FCDD-D4F6-4B05-B0A4-242A102A3891}"/>
              </a:ext>
            </a:extLst>
          </p:cNvPr>
          <p:cNvSpPr txBox="1"/>
          <p:nvPr/>
        </p:nvSpPr>
        <p:spPr>
          <a:xfrm>
            <a:off x="200025" y="3860800"/>
            <a:ext cx="40513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Горчаковский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лицей МГИМО г.Обнинск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84843586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032515" y="496888"/>
            <a:ext cx="7051675" cy="457200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altLang="ru-RU" sz="2000" b="1" dirty="0">
                <a:latin typeface="Cambria" pitchFamily="18" charset="0"/>
              </a:rPr>
              <a:t>Внедрение системы 5С в  лаборатории химии</a:t>
            </a:r>
            <a:r>
              <a:rPr lang="ru-RU" altLang="ru-RU" sz="2000" b="1" dirty="0"/>
              <a:t>»</a:t>
            </a:r>
          </a:p>
        </p:txBody>
      </p:sp>
      <p:sp>
        <p:nvSpPr>
          <p:cNvPr id="27651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91300" y="63500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1B692DA-B209-47A5-84EF-2B6A05D6C9E8}" type="slidenum">
              <a:rPr lang="ru-RU" altLang="ru-RU" sz="1200">
                <a:solidFill>
                  <a:srgbClr val="898989"/>
                </a:solidFill>
              </a:rPr>
              <a:pPr/>
              <a:t>37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7652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603250" y="971550"/>
            <a:ext cx="8347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Цель проекта: </a:t>
            </a:r>
            <a:r>
              <a:rPr lang="ru-RU" altLang="ru-RU" sz="1400" b="1">
                <a:latin typeface="Cambria" pitchFamily="18" charset="0"/>
              </a:rPr>
              <a:t>Сокращение времени </a:t>
            </a:r>
            <a:r>
              <a:rPr lang="ru-RU" altLang="ru-RU" sz="1400">
                <a:latin typeface="Cambria" pitchFamily="18" charset="0"/>
              </a:rPr>
              <a:t>подготовки оборудования к проведению лабораторных работ:</a:t>
            </a:r>
          </a:p>
          <a:p>
            <a:pPr eaLnBrk="1" hangingPunct="1"/>
            <a:r>
              <a:rPr lang="ru-RU" altLang="ru-RU" sz="1400" b="1">
                <a:latin typeface="Cambria" pitchFamily="18" charset="0"/>
              </a:rPr>
              <a:t>Сокращение времени </a:t>
            </a:r>
            <a:r>
              <a:rPr lang="ru-RU" altLang="ru-RU" sz="1400">
                <a:latin typeface="Cambria" pitchFamily="18" charset="0"/>
              </a:rPr>
              <a:t>выдачи приборов и оборудования непосредственно на уроке</a:t>
            </a:r>
            <a:endParaRPr lang="ru-RU" altLang="ru-RU" sz="1400" b="1">
              <a:latin typeface="Cambria" pitchFamily="18" charset="0"/>
            </a:endParaRPr>
          </a:p>
          <a:p>
            <a:pPr eaLnBrk="1" hangingPunct="1"/>
            <a:endParaRPr lang="ru-RU" altLang="ru-RU" sz="1400"/>
          </a:p>
        </p:txBody>
      </p:sp>
      <p:pic>
        <p:nvPicPr>
          <p:cNvPr id="27654" name="Picture 1" descr="d:\Users\user\Desktop\Эмблема ГМЛ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90500"/>
            <a:ext cx="5349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23"/>
          <p:cNvSpPr txBox="1">
            <a:spLocks noChangeArrowheads="1"/>
          </p:cNvSpPr>
          <p:nvPr/>
        </p:nvSpPr>
        <p:spPr bwMode="auto">
          <a:xfrm>
            <a:off x="92075" y="2263775"/>
            <a:ext cx="277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/>
              <a:t>РЕЗУЛЬТАТЫ:</a:t>
            </a:r>
          </a:p>
        </p:txBody>
      </p:sp>
      <p:pic>
        <p:nvPicPr>
          <p:cNvPr id="2765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23103" r="19176" b="21913"/>
          <a:stretch>
            <a:fillRect/>
          </a:stretch>
        </p:blipFill>
        <p:spPr bwMode="auto">
          <a:xfrm>
            <a:off x="3308350" y="1498600"/>
            <a:ext cx="293687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23471" r="22887" b="16579"/>
          <a:stretch>
            <a:fillRect/>
          </a:stretch>
        </p:blipFill>
        <p:spPr bwMode="auto">
          <a:xfrm>
            <a:off x="6145213" y="1465263"/>
            <a:ext cx="3025775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0" t="24020" r="12886" b="16580"/>
          <a:stretch>
            <a:fillRect/>
          </a:stretch>
        </p:blipFill>
        <p:spPr bwMode="auto">
          <a:xfrm>
            <a:off x="5816600" y="3589338"/>
            <a:ext cx="33274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24387" r="15979" b="24297"/>
          <a:stretch>
            <a:fillRect/>
          </a:stretch>
        </p:blipFill>
        <p:spPr bwMode="auto">
          <a:xfrm>
            <a:off x="139700" y="1585913"/>
            <a:ext cx="3032125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t="23103" r="12370" b="15996"/>
          <a:stretch>
            <a:fillRect/>
          </a:stretch>
        </p:blipFill>
        <p:spPr bwMode="auto">
          <a:xfrm>
            <a:off x="227013" y="3589338"/>
            <a:ext cx="5541962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563814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D1F047-A766-4C00-9131-F615E3EF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6" y="942359"/>
            <a:ext cx="8912224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нижение уровня заболеваемости и травматизма обучающихся </a:t>
            </a:r>
            <a:r>
              <a:rPr lang="ru-RU" altLang="ru-RU" sz="2000" b="1" dirty="0">
                <a:latin typeface="Futura PT Medium"/>
              </a:rPr>
              <a:t>ГБНОУ «ГМЛИ»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формирование навыков здорового образа жизни обучающихся</a:t>
            </a:r>
            <a:r>
              <a:rPr lang="ru-RU" sz="2000" b="1" dirty="0"/>
              <a:t>»</a:t>
            </a:r>
          </a:p>
        </p:txBody>
      </p:sp>
      <p:sp>
        <p:nvSpPr>
          <p:cNvPr id="28675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F10A8DA-65F5-444F-A940-2555B3F582A7}" type="slidenum">
              <a:rPr lang="ru-RU" altLang="ru-RU" sz="1200">
                <a:solidFill>
                  <a:srgbClr val="898989"/>
                </a:solidFill>
              </a:rPr>
              <a:pPr/>
              <a:t>38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867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925512" y="1522389"/>
            <a:ext cx="64928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 dirty="0"/>
              <a:t>Цель проекта: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Снижение уровня заболеваемости, травматизма,  сокращение дней </a:t>
            </a:r>
          </a:p>
          <a:p>
            <a:pPr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нетрудоспособности, выполнение учебной программы, </a:t>
            </a:r>
          </a:p>
          <a:p>
            <a:pPr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формирование навыков здорового образа жизни.</a:t>
            </a:r>
            <a:endParaRPr lang="ru-RU" altLang="ru-RU" sz="1400" dirty="0"/>
          </a:p>
        </p:txBody>
      </p:sp>
      <p:pic>
        <p:nvPicPr>
          <p:cNvPr id="28678" name="Picture 1" descr="d:\Users\user\Desktop\Эмблема ГМЛ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90500"/>
            <a:ext cx="5349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9" t="26402" r="11443" b="14948"/>
          <a:stretch>
            <a:fillRect/>
          </a:stretch>
        </p:blipFill>
        <p:spPr bwMode="auto">
          <a:xfrm>
            <a:off x="5562600" y="4595813"/>
            <a:ext cx="35814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22389" r="13918" b="17496"/>
          <a:stretch>
            <a:fillRect/>
          </a:stretch>
        </p:blipFill>
        <p:spPr bwMode="auto">
          <a:xfrm>
            <a:off x="3731194" y="2191031"/>
            <a:ext cx="4252746" cy="240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25938" r="15361" b="18745"/>
          <a:stretch>
            <a:fillRect/>
          </a:stretch>
        </p:blipFill>
        <p:spPr bwMode="auto">
          <a:xfrm>
            <a:off x="2879725" y="5060950"/>
            <a:ext cx="25844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t="22389" r="11443" b="18745"/>
          <a:stretch>
            <a:fillRect/>
          </a:stretch>
        </p:blipFill>
        <p:spPr bwMode="auto">
          <a:xfrm>
            <a:off x="231775" y="5287963"/>
            <a:ext cx="249555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Box 23"/>
          <p:cNvSpPr txBox="1">
            <a:spLocks noChangeArrowheads="1"/>
          </p:cNvSpPr>
          <p:nvPr/>
        </p:nvSpPr>
        <p:spPr bwMode="auto">
          <a:xfrm>
            <a:off x="92075" y="2263775"/>
            <a:ext cx="27765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/>
              <a:t>РЕЗУЛЬТАТЫ:</a:t>
            </a:r>
          </a:p>
          <a:p>
            <a:pPr eaLnBrk="1" hangingPunct="1"/>
            <a:r>
              <a:rPr lang="ru-RU" altLang="ru-RU" sz="1400"/>
              <a:t>Снижение случаев заболеваний ОРВИ на 149 за год – в 1,7 раза</a:t>
            </a:r>
          </a:p>
          <a:p>
            <a:pPr eaLnBrk="1" hangingPunct="1"/>
            <a:r>
              <a:rPr lang="ru-RU" altLang="ru-RU" sz="1400"/>
              <a:t>Уменьшение количества </a:t>
            </a:r>
          </a:p>
          <a:p>
            <a:pPr eaLnBrk="1" hangingPunct="1"/>
            <a:r>
              <a:rPr lang="ru-RU" altLang="ru-RU" sz="1400"/>
              <a:t>Пропущенных учебных дней на 931 день за год, в 1,7 раза</a:t>
            </a:r>
          </a:p>
          <a:p>
            <a:pPr eaLnBrk="1" hangingPunct="1"/>
            <a:r>
              <a:rPr lang="ru-RU" altLang="ru-RU" sz="1400"/>
              <a:t>Сокращение случаев травматизма с 5/6 в мес. до 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415879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BA085-63D8-447E-BDE5-DC3E3430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630519"/>
            <a:ext cx="8116888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работы воспитателей интерната ГБНОУ «ГМЛИ»</a:t>
            </a:r>
            <a:r>
              <a:rPr lang="ru-RU" sz="2000" b="1" dirty="0"/>
              <a:t>»</a:t>
            </a:r>
          </a:p>
        </p:txBody>
      </p:sp>
      <p:sp>
        <p:nvSpPr>
          <p:cNvPr id="29699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420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6C1AA22-A83A-478D-9957-576FAFC36D0D}" type="slidenum">
              <a:rPr lang="ru-RU" altLang="ru-RU" sz="1200">
                <a:solidFill>
                  <a:srgbClr val="898989"/>
                </a:solidFill>
              </a:rPr>
              <a:pPr/>
              <a:t>39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970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22300" y="1019175"/>
            <a:ext cx="7786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Цель проекта: </a:t>
            </a:r>
            <a:r>
              <a:rPr lang="ru-RU" altLang="ru-RU" sz="1400"/>
              <a:t>повышение эффективности работы воспитателей интерната ГБНОУ «ГМЛИ» с целью</a:t>
            </a:r>
          </a:p>
          <a:p>
            <a:pPr eaLnBrk="1" hangingPunct="1"/>
            <a:r>
              <a:rPr lang="ru-RU" altLang="ru-RU" sz="1400"/>
              <a:t>высвобождения времени для выполнения непосредственной воспитательной работы </a:t>
            </a:r>
          </a:p>
        </p:txBody>
      </p:sp>
      <p:pic>
        <p:nvPicPr>
          <p:cNvPr id="29702" name="Picture 1" descr="d:\Users\user\Desktop\Эмблема ГМЛ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90500"/>
            <a:ext cx="5349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23"/>
          <p:cNvSpPr txBox="1">
            <a:spLocks noChangeArrowheads="1"/>
          </p:cNvSpPr>
          <p:nvPr/>
        </p:nvSpPr>
        <p:spPr bwMode="auto">
          <a:xfrm>
            <a:off x="0" y="1555750"/>
            <a:ext cx="2776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/>
              <a:t>РЕЗУЛЬТАТЫ:</a:t>
            </a:r>
          </a:p>
        </p:txBody>
      </p:sp>
      <p:pic>
        <p:nvPicPr>
          <p:cNvPr id="2970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t="23471" r="17628" b="13116"/>
          <a:stretch>
            <a:fillRect/>
          </a:stretch>
        </p:blipFill>
        <p:spPr bwMode="auto">
          <a:xfrm>
            <a:off x="6362700" y="1533525"/>
            <a:ext cx="27813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t="23286" r="25154" b="17146"/>
          <a:stretch>
            <a:fillRect/>
          </a:stretch>
        </p:blipFill>
        <p:spPr bwMode="auto">
          <a:xfrm>
            <a:off x="3209925" y="3568700"/>
            <a:ext cx="389255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24570" r="19485" b="30161"/>
          <a:stretch>
            <a:fillRect/>
          </a:stretch>
        </p:blipFill>
        <p:spPr bwMode="auto">
          <a:xfrm>
            <a:off x="3421063" y="1651000"/>
            <a:ext cx="2855912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7" t="24341" r="18658" b="16093"/>
          <a:stretch>
            <a:fillRect/>
          </a:stretch>
        </p:blipFill>
        <p:spPr bwMode="auto">
          <a:xfrm>
            <a:off x="6583363" y="3579813"/>
            <a:ext cx="2601912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3" t="22005" r="17320" b="15590"/>
          <a:stretch>
            <a:fillRect/>
          </a:stretch>
        </p:blipFill>
        <p:spPr bwMode="auto">
          <a:xfrm>
            <a:off x="71438" y="1863725"/>
            <a:ext cx="3421062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23322" r="18040" b="13593"/>
          <a:stretch>
            <a:fillRect/>
          </a:stretch>
        </p:blipFill>
        <p:spPr bwMode="auto">
          <a:xfrm>
            <a:off x="536575" y="4602163"/>
            <a:ext cx="24907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ABD87E-6F1D-FB4B-871C-7BDA85887B10}"/>
              </a:ext>
            </a:extLst>
          </p:cNvPr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166296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269" y="285430"/>
            <a:ext cx="7128556" cy="435430"/>
          </a:xfrm>
        </p:spPr>
        <p:txBody>
          <a:bodyPr>
            <a:normAutofit/>
          </a:bodyPr>
          <a:lstStyle/>
          <a:p>
            <a:r>
              <a:rPr lang="ru-RU" dirty="0"/>
              <a:t>Ценности бережливого производства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1700128"/>
            <a:ext cx="8424862" cy="4573672"/>
          </a:xfrm>
        </p:spPr>
        <p:txBody>
          <a:bodyPr>
            <a:normAutofit/>
          </a:bodyPr>
          <a:lstStyle/>
          <a:p>
            <a:r>
              <a:rPr lang="ru-RU" sz="1800" dirty="0"/>
              <a:t>Безопасность</a:t>
            </a:r>
          </a:p>
          <a:p>
            <a:r>
              <a:rPr lang="ru-RU" sz="1800" dirty="0"/>
              <a:t>Ориентация на создание ценности для потребителя</a:t>
            </a:r>
          </a:p>
          <a:p>
            <a:r>
              <a:rPr lang="ru-RU" sz="1800" dirty="0" err="1"/>
              <a:t>Клиентоориентированность</a:t>
            </a:r>
            <a:endParaRPr lang="ru-RU" sz="1800" dirty="0"/>
          </a:p>
          <a:p>
            <a:r>
              <a:rPr lang="ru-RU" sz="1800" dirty="0"/>
              <a:t>Сокращение потерь</a:t>
            </a:r>
          </a:p>
          <a:p>
            <a:r>
              <a:rPr lang="ru-RU" sz="1800" dirty="0"/>
              <a:t>Время</a:t>
            </a:r>
          </a:p>
          <a:p>
            <a:r>
              <a:rPr lang="ru-RU" sz="1800" dirty="0"/>
              <a:t>Уважение к человеку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85257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03212" y="725487"/>
            <a:ext cx="7813675" cy="717037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latin typeface="Times New Roman" pitchFamily="18" charset="0"/>
                <a:cs typeface="Times New Roman" pitchFamily="18" charset="0"/>
              </a:rPr>
              <a:t>Проект: </a:t>
            </a:r>
            <a:r>
              <a:rPr lang="ru-RU" altLang="ru-RU" sz="1800" b="1" dirty="0"/>
              <a:t>Оптимизация процесса подготовки образовательного контента в условиях дистанционного </a:t>
            </a:r>
            <a:r>
              <a:rPr lang="ru-RU" altLang="ru-RU" sz="1800" b="1" dirty="0" err="1"/>
              <a:t>образования</a:t>
            </a:r>
            <a:r>
              <a:rPr lang="ru-RU" altLang="ru-RU" sz="1800" dirty="0" err="1"/>
              <a:t>т</a:t>
            </a:r>
            <a:r>
              <a:rPr lang="ru-RU" altLang="ru-RU" sz="1800" b="1" dirty="0" err="1"/>
              <a:t>в</a:t>
            </a:r>
            <a:r>
              <a:rPr lang="ru-RU" altLang="ru-RU" sz="1800" b="1" dirty="0"/>
              <a:t> ГБНОУ “ГМЛИ”</a:t>
            </a:r>
            <a:endParaRPr lang="ru-RU" altLang="ru-RU" sz="2000" b="1" dirty="0"/>
          </a:p>
        </p:txBody>
      </p:sp>
      <p:sp>
        <p:nvSpPr>
          <p:cNvPr id="30723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497638" y="6365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F47A27F-2C84-4AA3-987A-DC6CC8E79FBC}" type="slidenum">
              <a:rPr lang="ru-RU" altLang="ru-RU" sz="1200">
                <a:solidFill>
                  <a:srgbClr val="898989"/>
                </a:solidFill>
              </a:rPr>
              <a:pPr/>
              <a:t>40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139699" y="1442525"/>
            <a:ext cx="45910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latin typeface="Arial" pitchFamily="34" charset="0"/>
              </a:rPr>
              <a:t>Цель проекта: </a:t>
            </a:r>
            <a:r>
              <a:rPr lang="ru-RU" altLang="ru-RU" sz="1200" dirty="0">
                <a:latin typeface="Arial" pitchFamily="34" charset="0"/>
              </a:rPr>
              <a:t>Повышение качества содержания </a:t>
            </a:r>
          </a:p>
          <a:p>
            <a:pPr eaLnBrk="1" hangingPunct="1"/>
            <a:r>
              <a:rPr lang="ru-RU" altLang="ru-RU" sz="1200" dirty="0">
                <a:latin typeface="Arial" pitchFamily="34" charset="0"/>
              </a:rPr>
              <a:t>образовательного контента для дистанционного обучения;</a:t>
            </a:r>
          </a:p>
          <a:p>
            <a:pPr eaLnBrk="1" hangingPunct="1"/>
            <a:r>
              <a:rPr lang="ru-RU" altLang="ru-RU" sz="1200" dirty="0">
                <a:latin typeface="Arial" pitchFamily="34" charset="0"/>
              </a:rPr>
              <a:t>Сокращение потерь в процессе подготовки образовательного</a:t>
            </a:r>
          </a:p>
          <a:p>
            <a:pPr eaLnBrk="1" hangingPunct="1"/>
            <a:r>
              <a:rPr lang="ru-RU" altLang="ru-RU" sz="1200" dirty="0">
                <a:latin typeface="Arial" pitchFamily="34" charset="0"/>
              </a:rPr>
              <a:t>Контента</a:t>
            </a:r>
          </a:p>
          <a:p>
            <a:pPr eaLnBrk="1" hangingPunct="1"/>
            <a:endParaRPr lang="ru-RU" altLang="ru-RU" sz="1400" dirty="0">
              <a:latin typeface="Arial" pitchFamily="34" charset="0"/>
            </a:endParaRPr>
          </a:p>
        </p:txBody>
      </p:sp>
      <p:pic>
        <p:nvPicPr>
          <p:cNvPr id="30725" name="Picture 1" descr="d:\Users\user\Desktop\Эмблема ГМЛ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92088"/>
            <a:ext cx="5349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23"/>
          <p:cNvSpPr txBox="1">
            <a:spLocks noChangeArrowheads="1"/>
          </p:cNvSpPr>
          <p:nvPr/>
        </p:nvSpPr>
        <p:spPr bwMode="auto">
          <a:xfrm>
            <a:off x="303212" y="2490275"/>
            <a:ext cx="42878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200" dirty="0">
                <a:latin typeface="Arial" pitchFamily="34" charset="0"/>
              </a:rPr>
              <a:t>РЕЗУЛЬТАТЫ: Обновление и наполнение содержанием Образовательного портала ГБНОУ «ГМЛИ»</a:t>
            </a:r>
          </a:p>
          <a:p>
            <a:pPr eaLnBrk="1" hangingPunct="1"/>
            <a:r>
              <a:rPr lang="ru-RU" altLang="ru-RU" sz="1200" dirty="0">
                <a:latin typeface="Arial" pitchFamily="34" charset="0"/>
              </a:rPr>
              <a:t>Повышение уровня владения ПК педагогами, освоение педагогами дополнительных опций для ведения дистанционного обучения.</a:t>
            </a:r>
          </a:p>
          <a:p>
            <a:pPr eaLnBrk="1" hangingPunct="1"/>
            <a:r>
              <a:rPr lang="ru-RU" altLang="ru-RU" sz="1200" dirty="0">
                <a:latin typeface="Arial" pitchFamily="34" charset="0"/>
              </a:rPr>
              <a:t>Разработка регламента работы в условиях дистанционного обучения</a:t>
            </a:r>
          </a:p>
        </p:txBody>
      </p:sp>
      <p:pic>
        <p:nvPicPr>
          <p:cNvPr id="30727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1" t="21954" r="21651" b="14830"/>
          <a:stretch>
            <a:fillRect/>
          </a:stretch>
        </p:blipFill>
        <p:spPr bwMode="auto">
          <a:xfrm>
            <a:off x="139699" y="3878935"/>
            <a:ext cx="3927333" cy="297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25200" r="48466" b="9702"/>
          <a:stretch>
            <a:fillRect/>
          </a:stretch>
        </p:blipFill>
        <p:spPr bwMode="auto">
          <a:xfrm>
            <a:off x="5385452" y="1600200"/>
            <a:ext cx="32004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18201" r="46165" b="10400"/>
          <a:stretch>
            <a:fillRect/>
          </a:stretch>
        </p:blipFill>
        <p:spPr bwMode="auto">
          <a:xfrm>
            <a:off x="5655291" y="4298880"/>
            <a:ext cx="2895778" cy="211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515081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3"/>
          <p:cNvSpPr txBox="1">
            <a:spLocks/>
          </p:cNvSpPr>
          <p:nvPr/>
        </p:nvSpPr>
        <p:spPr bwMode="auto">
          <a:xfrm>
            <a:off x="162517" y="2463006"/>
            <a:ext cx="2583858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000" b="1" dirty="0"/>
              <a:t>Цель проекта: </a:t>
            </a:r>
            <a:r>
              <a:rPr lang="ru-RU" altLang="ru-RU" sz="1800" dirty="0"/>
              <a:t>Снижение количества пропусков по неуважительной причине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B15225-439B-40B1-B467-639FD81C22C3}"/>
              </a:ext>
            </a:extLst>
          </p:cNvPr>
          <p:cNvSpPr txBox="1"/>
          <p:nvPr/>
        </p:nvSpPr>
        <p:spPr>
          <a:xfrm>
            <a:off x="162517" y="761305"/>
            <a:ext cx="26228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Проект </a:t>
            </a:r>
            <a:b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«Не пропускай школу»</a:t>
            </a:r>
          </a:p>
        </p:txBody>
      </p:sp>
      <p:sp>
        <p:nvSpPr>
          <p:cNvPr id="31749" name="Прямоугольник 17"/>
          <p:cNvSpPr>
            <a:spLocks noChangeArrowheads="1"/>
          </p:cNvSpPr>
          <p:nvPr/>
        </p:nvSpPr>
        <p:spPr bwMode="auto">
          <a:xfrm>
            <a:off x="2943225" y="3146425"/>
            <a:ext cx="323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latin typeface="Calibri" pitchFamily="34" charset="0"/>
              </a:rPr>
              <a:t>Основные результаты проекта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31750" name="Прямоугольник 19"/>
          <p:cNvSpPr>
            <a:spLocks noChangeArrowheads="1"/>
          </p:cNvSpPr>
          <p:nvPr/>
        </p:nvSpPr>
        <p:spPr bwMode="auto">
          <a:xfrm>
            <a:off x="2746375" y="736600"/>
            <a:ext cx="373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latin typeface="Calibri" pitchFamily="34" charset="0"/>
              </a:rPr>
              <a:t>Показатели и перспективы проекта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31751" name="Прямоугольник 18"/>
          <p:cNvSpPr>
            <a:spLocks noChangeArrowheads="1"/>
          </p:cNvSpPr>
          <p:nvPr/>
        </p:nvSpPr>
        <p:spPr bwMode="auto">
          <a:xfrm>
            <a:off x="6483350" y="785813"/>
            <a:ext cx="2424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latin typeface="Calibri" pitchFamily="34" charset="0"/>
              </a:rPr>
              <a:t>Разработанные стандарты: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668DFD8-AA5B-410A-9497-7F9CC0CBC449}"/>
              </a:ext>
            </a:extLst>
          </p:cNvPr>
          <p:cNvSpPr/>
          <p:nvPr/>
        </p:nvSpPr>
        <p:spPr>
          <a:xfrm>
            <a:off x="6267450" y="1431925"/>
            <a:ext cx="2787650" cy="20621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>
                <a:solidFill>
                  <a:srgbClr val="215968"/>
                </a:solidFill>
                <a:latin typeface="Calibri Light" pitchFamily="34" charset="0"/>
                <a:cs typeface="Times New Roman" pitchFamily="18" charset="0"/>
              </a:rPr>
              <a:t>1.Стандарт отслеживания процента пропускающих без уважительной причины занятия</a:t>
            </a:r>
          </a:p>
          <a:p>
            <a:pPr eaLnBrk="1" hangingPunct="1">
              <a:defRPr/>
            </a:pPr>
            <a:r>
              <a:rPr lang="ru-RU" sz="1600">
                <a:solidFill>
                  <a:srgbClr val="215968"/>
                </a:solidFill>
                <a:latin typeface="Calibri Light" pitchFamily="34" charset="0"/>
                <a:cs typeface="Times New Roman" pitchFamily="18" charset="0"/>
              </a:rPr>
              <a:t>2. Создание «экрана пропустивших» </a:t>
            </a:r>
          </a:p>
          <a:p>
            <a:pPr eaLnBrk="1" hangingPunct="1">
              <a:defRPr/>
            </a:pPr>
            <a:r>
              <a:rPr lang="ru-RU" sz="1600">
                <a:solidFill>
                  <a:srgbClr val="215968"/>
                </a:solidFill>
                <a:latin typeface="Calibri Light" pitchFamily="34" charset="0"/>
                <a:cs typeface="Times New Roman" pitchFamily="18" charset="0"/>
              </a:rPr>
              <a:t>3. Памятка Мэра класса «Действия в начале урока»</a:t>
            </a:r>
            <a:endParaRPr lang="ru-RU" sz="1600">
              <a:solidFill>
                <a:srgbClr val="403152"/>
              </a:solidFill>
              <a:cs typeface="Arial" pitchFamily="34" charset="0"/>
            </a:endParaRPr>
          </a:p>
        </p:txBody>
      </p:sp>
      <p:pic>
        <p:nvPicPr>
          <p:cNvPr id="3175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652" b="9775"/>
          <a:stretch>
            <a:fillRect/>
          </a:stretch>
        </p:blipFill>
        <p:spPr bwMode="auto">
          <a:xfrm>
            <a:off x="73025" y="3449638"/>
            <a:ext cx="46704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730"/>
          <a:stretch>
            <a:fillRect/>
          </a:stretch>
        </p:blipFill>
        <p:spPr bwMode="auto">
          <a:xfrm>
            <a:off x="4678363" y="3516313"/>
            <a:ext cx="436721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t="14265" r="19722" b="10112"/>
          <a:stretch>
            <a:fillRect/>
          </a:stretch>
        </p:blipFill>
        <p:spPr bwMode="auto">
          <a:xfrm>
            <a:off x="3087688" y="1093788"/>
            <a:ext cx="3052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A829081-5828-45CB-BC6E-5D8EE4B1BBF9}"/>
              </a:ext>
            </a:extLst>
          </p:cNvPr>
          <p:cNvSpPr/>
          <p:nvPr/>
        </p:nvSpPr>
        <p:spPr>
          <a:xfrm>
            <a:off x="5519738" y="430971"/>
            <a:ext cx="33877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Школа №79 г. Нижний Новгород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основных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3183159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387495-CE4D-4D0A-980F-1D6DC3E5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884" y="725488"/>
            <a:ext cx="7051675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/>
              <a:t>Проект «Улучшение процесса питания в столовой ГБНОУ «ГМЛИ»</a:t>
            </a:r>
          </a:p>
        </p:txBody>
      </p:sp>
      <p:sp>
        <p:nvSpPr>
          <p:cNvPr id="41987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CF5A554-52C0-4008-8BAB-BDBE53747F31}" type="slidenum">
              <a:rPr lang="ru-RU" altLang="ru-RU" sz="1200">
                <a:solidFill>
                  <a:srgbClr val="898989"/>
                </a:solidFill>
              </a:rPr>
              <a:pPr/>
              <a:t>42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41988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1138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6"/>
          <p:cNvSpPr txBox="1">
            <a:spLocks noChangeArrowheads="1"/>
          </p:cNvSpPr>
          <p:nvPr/>
        </p:nvSpPr>
        <p:spPr bwMode="auto">
          <a:xfrm>
            <a:off x="328423" y="1199781"/>
            <a:ext cx="46803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b="1" dirty="0"/>
              <a:t>Цель проекта: </a:t>
            </a:r>
            <a:r>
              <a:rPr lang="ru-RU" altLang="ru-RU" sz="1400" dirty="0"/>
              <a:t>Повышение удовлетворенности процессом питания обучающихся;</a:t>
            </a:r>
          </a:p>
          <a:p>
            <a:pPr eaLnBrk="1" hangingPunct="1"/>
            <a:r>
              <a:rPr lang="ru-RU" altLang="ru-RU" sz="1400" dirty="0"/>
              <a:t>Сокращение потерь в процессе питания обучающихся</a:t>
            </a:r>
          </a:p>
        </p:txBody>
      </p:sp>
      <p:pic>
        <p:nvPicPr>
          <p:cNvPr id="41990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5" t="22554" r="13814" b="20445"/>
          <a:stretch>
            <a:fillRect/>
          </a:stretch>
        </p:blipFill>
        <p:spPr bwMode="auto">
          <a:xfrm>
            <a:off x="5147469" y="1569113"/>
            <a:ext cx="3657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25670" r="14949" b="22462"/>
          <a:stretch>
            <a:fillRect/>
          </a:stretch>
        </p:blipFill>
        <p:spPr bwMode="auto">
          <a:xfrm>
            <a:off x="5299075" y="4379794"/>
            <a:ext cx="3354388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0" t="24020" r="14536" b="21616"/>
          <a:stretch>
            <a:fillRect/>
          </a:stretch>
        </p:blipFill>
        <p:spPr bwMode="auto">
          <a:xfrm>
            <a:off x="527831" y="3840163"/>
            <a:ext cx="42814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одержимое 11">
            <a:extLst>
              <a:ext uri="{FF2B5EF4-FFF2-40B4-BE49-F238E27FC236}">
                <a16:creationId xmlns:a16="http://schemas.microsoft.com/office/drawing/2014/main" xmlns="" id="{202E9E84-1FBB-4233-A25A-0762E471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275" y="2123126"/>
            <a:ext cx="4216281" cy="1571625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ВПП-1час 21мин (сокращение времени-3мин)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Изменилась логистика движения  по обеденному залу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Потери на отходы - уменьшились в 3 раза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Удовлетворенность питанием обучающихся изменилась с 3,5 до  4,6</a:t>
            </a:r>
            <a:endParaRPr lang="ru-RU" dirty="0"/>
          </a:p>
        </p:txBody>
      </p:sp>
      <p:pic>
        <p:nvPicPr>
          <p:cNvPr id="41997" name="Picture 1" descr="d:\Users\user\Desktop\Эмблема ГМЛИ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190500"/>
            <a:ext cx="5349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262799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7A0B61D3-2014-4C32-BE28-59DEA9977123}"/>
              </a:ext>
            </a:extLst>
          </p:cNvPr>
          <p:cNvGraphicFramePr>
            <a:graphicFrameLocks noGrp="1"/>
          </p:cNvGraphicFramePr>
          <p:nvPr/>
        </p:nvGraphicFramePr>
        <p:xfrm>
          <a:off x="100013" y="4533900"/>
          <a:ext cx="4156075" cy="19542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210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74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0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71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3898">
                <a:tc>
                  <a:txBody>
                    <a:bodyPr/>
                    <a:lstStyle/>
                    <a:p>
                      <a:r>
                        <a:rPr lang="ru-RU" sz="1200" dirty="0"/>
                        <a:t>Показатели</a:t>
                      </a:r>
                    </a:p>
                  </a:txBody>
                  <a:tcPr marL="68579" marR="68579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БЫЛО</a:t>
                      </a:r>
                    </a:p>
                  </a:txBody>
                  <a:tcPr marL="68579" marR="68579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СТАЛО</a:t>
                      </a:r>
                    </a:p>
                  </a:txBody>
                  <a:tcPr marL="68579" marR="68579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+</a:t>
                      </a:r>
                      <a:r>
                        <a:rPr lang="en-US" sz="1200" dirty="0"/>
                        <a:t>/</a:t>
                      </a:r>
                      <a:r>
                        <a:rPr lang="ru-RU" sz="1200" dirty="0"/>
                        <a:t>-</a:t>
                      </a:r>
                    </a:p>
                  </a:txBody>
                  <a:tcPr marL="68579" marR="68579" marT="45724" marB="4572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Время протекания процесса</a:t>
                      </a: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1 ч 20 м-3 дня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20 м-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1 день</a:t>
                      </a:r>
                      <a:endParaRPr lang="ru-RU" sz="1200" b="1" dirty="0">
                        <a:effectLst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-60</a:t>
                      </a:r>
                      <a:r>
                        <a:rPr lang="ru-RU" sz="1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мин – 2 дня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79" marR="68579" marT="45724" marB="4572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4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Сокращение количества отчетов на бумажном носителе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0060" algn="l"/>
                        </a:tabLs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FF0000"/>
                          </a:solidFill>
                        </a:rPr>
                        <a:t>- 8 отчетов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79" marR="68579" marT="45724" marB="4572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3032" name="Заголовок 1"/>
          <p:cNvSpPr txBox="1">
            <a:spLocks/>
          </p:cNvSpPr>
          <p:nvPr/>
        </p:nvSpPr>
        <p:spPr bwMode="auto">
          <a:xfrm>
            <a:off x="294481" y="846161"/>
            <a:ext cx="8075613" cy="60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56499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56499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56499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Проект «Оптимизация  отчетности учителя и классного руководителя»</a:t>
            </a:r>
          </a:p>
        </p:txBody>
      </p:sp>
      <p:sp>
        <p:nvSpPr>
          <p:cNvPr id="16" name="Заголовок 8">
            <a:extLst>
              <a:ext uri="{FF2B5EF4-FFF2-40B4-BE49-F238E27FC236}">
                <a16:creationId xmlns:a16="http://schemas.microsoft.com/office/drawing/2014/main" xmlns="" id="{EDEFB5C3-92A7-4118-A5E4-ACEEE03CA11D}"/>
              </a:ext>
            </a:extLst>
          </p:cNvPr>
          <p:cNvSpPr txBox="1">
            <a:spLocks/>
          </p:cNvSpPr>
          <p:nvPr/>
        </p:nvSpPr>
        <p:spPr>
          <a:xfrm>
            <a:off x="635000" y="4102100"/>
            <a:ext cx="3065463" cy="2794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Times New Roman" pitchFamily="18" charset="0"/>
              </a:rPr>
              <a:t>Основные  результаты  проекта:</a:t>
            </a:r>
          </a:p>
        </p:txBody>
      </p:sp>
      <p:pic>
        <p:nvPicPr>
          <p:cNvPr id="43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9" t="27936" r="15982" b="23334"/>
          <a:stretch>
            <a:fillRect/>
          </a:stretch>
        </p:blipFill>
        <p:spPr bwMode="auto">
          <a:xfrm>
            <a:off x="4332288" y="4230688"/>
            <a:ext cx="3402012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4" t="21111" r="16339" b="11270"/>
          <a:stretch>
            <a:fillRect/>
          </a:stretch>
        </p:blipFill>
        <p:spPr bwMode="auto">
          <a:xfrm>
            <a:off x="6324600" y="4619625"/>
            <a:ext cx="28194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0795" r="14999" b="13809"/>
          <a:stretch>
            <a:fillRect/>
          </a:stretch>
        </p:blipFill>
        <p:spPr bwMode="auto">
          <a:xfrm>
            <a:off x="2453257" y="1460500"/>
            <a:ext cx="3224212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21271" r="14821" b="18254"/>
          <a:stretch>
            <a:fillRect/>
          </a:stretch>
        </p:blipFill>
        <p:spPr bwMode="auto">
          <a:xfrm>
            <a:off x="5834063" y="1839402"/>
            <a:ext cx="31591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9" name="Rectangle 1"/>
          <p:cNvSpPr>
            <a:spLocks noChangeArrowheads="1"/>
          </p:cNvSpPr>
          <p:nvPr/>
        </p:nvSpPr>
        <p:spPr bwMode="auto">
          <a:xfrm>
            <a:off x="385170" y="2489200"/>
            <a:ext cx="18764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ru-RU" altLang="ru-RU" sz="1300" dirty="0">
                <a:solidFill>
                  <a:srgbClr val="376092"/>
                </a:solidFill>
                <a:cs typeface="Times New Roman" pitchFamily="18" charset="0"/>
              </a:rPr>
              <a:t>Гимназия №2 </a:t>
            </a:r>
            <a:r>
              <a:rPr lang="ru-RU" altLang="ru-RU" sz="1300" dirty="0" err="1">
                <a:solidFill>
                  <a:srgbClr val="376092"/>
                </a:solidFill>
                <a:cs typeface="Times New Roman" pitchFamily="18" charset="0"/>
              </a:rPr>
              <a:t>г.Пермь</a:t>
            </a:r>
            <a:endParaRPr lang="ru-RU" altLang="ru-RU" dirty="0">
              <a:solidFill>
                <a:srgbClr val="37609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1798531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3"/>
          <p:cNvSpPr txBox="1">
            <a:spLocks/>
          </p:cNvSpPr>
          <p:nvPr/>
        </p:nvSpPr>
        <p:spPr bwMode="auto">
          <a:xfrm>
            <a:off x="5039411" y="1893343"/>
            <a:ext cx="3957851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ru-RU" altLang="ru-RU" sz="1600" b="1" dirty="0">
                <a:solidFill>
                  <a:srgbClr val="254061"/>
                </a:solidFill>
              </a:rPr>
              <a:t>Цель проекта: </a:t>
            </a:r>
            <a:r>
              <a:rPr lang="ru-RU" altLang="ru-RU" sz="1600" dirty="0">
                <a:cs typeface="Times New Roman" pitchFamily="18" charset="0"/>
              </a:rPr>
              <a:t>сокращение времени протекания процесса</a:t>
            </a:r>
            <a:r>
              <a:rPr lang="ru-RU" altLang="ru-RU" sz="16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</a:rPr>
              <a:t>количественной обработки  результатов диагностики уровня УУД обучающихся педагогом-психологом за счет создания форм автоматической обработки.</a:t>
            </a:r>
            <a:endParaRPr lang="ru-RU" altLang="ru-RU" sz="1600" dirty="0"/>
          </a:p>
        </p:txBody>
      </p:sp>
      <p:pic>
        <p:nvPicPr>
          <p:cNvPr id="47107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7588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D0DDB1-E766-4645-BA39-44C5C8069FA4}"/>
              </a:ext>
            </a:extLst>
          </p:cNvPr>
          <p:cNvSpPr txBox="1"/>
          <p:nvPr/>
        </p:nvSpPr>
        <p:spPr>
          <a:xfrm>
            <a:off x="4943475" y="3034755"/>
            <a:ext cx="4149725" cy="620712"/>
          </a:xfrm>
          <a:prstGeom prst="rect">
            <a:avLst/>
          </a:prstGeom>
          <a:solidFill>
            <a:srgbClr val="DBEE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5306" tIns="32653" rIns="65306" bIns="32653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+mn-cs"/>
              </a:rPr>
              <a:t>Важнейшей задачей современной системы образования по новым ФГОС является формирование совокупности УУД «универсальных учебных действий», </a:t>
            </a:r>
            <a:endParaRPr lang="ru-RU" sz="1200" b="1" dirty="0">
              <a:latin typeface="Constantia" panose="02030602050306030303" pitchFamily="18" charset="0"/>
              <a:cs typeface="+mn-cs"/>
            </a:endParaRPr>
          </a:p>
        </p:txBody>
      </p:sp>
      <p:sp>
        <p:nvSpPr>
          <p:cNvPr id="47109" name="Заголовок 1"/>
          <p:cNvSpPr txBox="1">
            <a:spLocks/>
          </p:cNvSpPr>
          <p:nvPr/>
        </p:nvSpPr>
        <p:spPr bwMode="auto">
          <a:xfrm>
            <a:off x="391828" y="604258"/>
            <a:ext cx="74295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56499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56499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56499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56499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solidFill>
                  <a:srgbClr val="000000"/>
                </a:solidFill>
              </a:rPr>
              <a:t>ПРОЦЕСС «Автоматизация количественной обработки  результатов диагностики уровня УУД обучающихся педагогом-психологом»</a:t>
            </a:r>
            <a:endParaRPr lang="ru-RU" altLang="ru-RU" sz="1800" b="1" dirty="0"/>
          </a:p>
        </p:txBody>
      </p:sp>
      <p:pic>
        <p:nvPicPr>
          <p:cNvPr id="471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4879" r="5540" b="30093"/>
          <a:stretch>
            <a:fillRect/>
          </a:stretch>
        </p:blipFill>
        <p:spPr bwMode="auto">
          <a:xfrm>
            <a:off x="234950" y="1766888"/>
            <a:ext cx="4400550" cy="22288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21013" r="7466" b="15248"/>
          <a:stretch>
            <a:fillRect/>
          </a:stretch>
        </p:blipFill>
        <p:spPr>
          <a:xfrm>
            <a:off x="163513" y="4135438"/>
            <a:ext cx="4402137" cy="2389187"/>
          </a:xfrm>
          <a:ln>
            <a:solidFill>
              <a:srgbClr val="C00000"/>
            </a:solidFill>
            <a:miter lim="800000"/>
            <a:headEnd/>
            <a:tailEnd/>
          </a:ln>
        </p:spPr>
      </p:pic>
      <p:graphicFrame>
        <p:nvGraphicFramePr>
          <p:cNvPr id="398415" name="Group 79">
            <a:extLst>
              <a:ext uri="{FF2B5EF4-FFF2-40B4-BE49-F238E27FC236}">
                <a16:creationId xmlns:a16="http://schemas.microsoft.com/office/drawing/2014/main" xmlns="" id="{E2547CA2-5025-4590-9FD1-F51CEC672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10823"/>
              </p:ext>
            </p:extLst>
          </p:nvPr>
        </p:nvGraphicFramePr>
        <p:xfrm>
          <a:off x="4694238" y="3895086"/>
          <a:ext cx="4449762" cy="2560638"/>
        </p:xfrm>
        <a:graphic>
          <a:graphicData uri="http://schemas.openxmlformats.org/drawingml/2006/table">
            <a:tbl>
              <a:tblPr/>
              <a:tblGrid>
                <a:gridCol w="19184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32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3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41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5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БЫЛО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СТАЛО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+/-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шаблона с диапазоном критериев и баллов по уровням сформированности УУД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 шт.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 шт.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+ 2 шаблона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161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Снижение времени количественной обработки информации более чем на 50%</a:t>
                      </a: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14 622 мин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5 298 мин.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- 9324 мин.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6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форм для автоматического количественного подсчета уровней УУД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 шт.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 шт.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+ 2 формы</a:t>
                      </a:r>
                    </a:p>
                  </a:txBody>
                  <a:tcPr marL="68589" marR="68589"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57B183D-ACA5-4903-8D4E-5E6A17C3BA7D}"/>
              </a:ext>
            </a:extLst>
          </p:cNvPr>
          <p:cNvSpPr/>
          <p:nvPr/>
        </p:nvSpPr>
        <p:spPr>
          <a:xfrm>
            <a:off x="6453330" y="1212057"/>
            <a:ext cx="20812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Лицей 9 г.Белгород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0282" y="198497"/>
            <a:ext cx="6516216" cy="33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 fontAlgn="base">
              <a:lnSpc>
                <a:spcPct val="90000"/>
              </a:lnSpc>
              <a:spcAft>
                <a:spcPct val="0"/>
              </a:spcAft>
              <a:tabLst>
                <a:tab pos="5649913" algn="l"/>
              </a:tabLst>
            </a:pPr>
            <a:r>
              <a:rPr lang="ru-RU" sz="2800" dirty="0">
                <a:solidFill>
                  <a:schemeClr val="tx1"/>
                </a:solidFill>
                <a:latin typeface="+mj-lt"/>
              </a:rPr>
              <a:t>Улучшение вспомогательных процессов</a:t>
            </a:r>
          </a:p>
        </p:txBody>
      </p:sp>
    </p:spTree>
    <p:extLst>
      <p:ext uri="{BB962C8B-B14F-4D97-AF65-F5344CB8AC3E}">
        <p14:creationId xmlns:p14="http://schemas.microsoft.com/office/powerpoint/2010/main" val="2826587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2327" y="1505905"/>
            <a:ext cx="1871056" cy="13208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21936" y="2048356"/>
            <a:ext cx="3152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Фабрика процессов Кировского государственного медицинского университета (г. Киров, 23.11.2017)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7505" y="1387882"/>
            <a:ext cx="4981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1. </a:t>
            </a:r>
            <a:r>
              <a:rPr lang="ru-RU" sz="1600" dirty="0"/>
              <a:t>Подготовлены  9 медицинских фабрик процессов в медицинских ВУЗах, подведомственных Министерству здравоохранения РФ.</a:t>
            </a:r>
          </a:p>
          <a:p>
            <a:endParaRPr lang="ru-RU" sz="1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6048B4-E1F6-4B7C-B5CF-B726961A650C}" type="slidenum">
              <a:rPr lang="ru-RU" altLang="ru-RU" smtClean="0"/>
              <a:pPr/>
              <a:t>45</a:t>
            </a:fld>
            <a:endParaRPr lang="ru-RU" alt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32" name="Заголовок 1"/>
          <p:cNvSpPr txBox="1">
            <a:spLocks/>
          </p:cNvSpPr>
          <p:nvPr/>
        </p:nvSpPr>
        <p:spPr bwMode="auto">
          <a:xfrm>
            <a:off x="866580" y="1"/>
            <a:ext cx="8056803" cy="76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>
                <a:tab pos="5649913" algn="l"/>
              </a:tabLst>
            </a:pPr>
            <a:r>
              <a:rPr lang="ru-RU" sz="2400" dirty="0">
                <a:solidFill>
                  <a:schemeClr val="tx1"/>
                </a:solidFill>
              </a:rPr>
              <a:t>Создание фабрики процессов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23632" y="2834485"/>
            <a:ext cx="7987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2. </a:t>
            </a:r>
            <a:r>
              <a:rPr lang="ru-RU" sz="1600" dirty="0"/>
              <a:t>Идет работа о подготовке фабрик процессов в детских садах,  школах и </a:t>
            </a:r>
            <a:br>
              <a:rPr lang="ru-RU" sz="1600" dirty="0"/>
            </a:br>
            <a:r>
              <a:rPr lang="ru-RU" sz="1600" dirty="0"/>
              <a:t>колледжах г. Белгорода,  Нижнего Новгорода, Кемерово .</a:t>
            </a:r>
          </a:p>
        </p:txBody>
      </p:sp>
      <p:pic>
        <p:nvPicPr>
          <p:cNvPr id="36" name="Picture 2" descr="http://twofb.ru/misc/i/gallery/34158/80405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159277" y="3369872"/>
            <a:ext cx="2238519" cy="15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4" descr="http://vospitatel.com.ua/images/g/gosti-iz-kosmosa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603752" y="3369871"/>
            <a:ext cx="2233421" cy="15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660306" y="641077"/>
            <a:ext cx="8289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«Фабрика процессов» — это учебная площадка практического обучения принципам и инструментам Производственной системы, где каждый участник на реальном производственном процессе знакомится и получает практический опыт применения инструментов бережливого производства.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27" y="3389779"/>
            <a:ext cx="1842447" cy="3003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contourClr>
              <a:srgbClr val="C0C0C0"/>
            </a:contourClr>
          </a:sp3d>
          <a:extLst/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245660" y="5218941"/>
            <a:ext cx="648268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defTabSz="9135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4439" algn="l"/>
              </a:tabLs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66481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32962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99443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65925" algn="l" defTabSz="913526" rtl="0" eaLnBrk="1" fontAlgn="base" hangingPunct="1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ru-RU" sz="1600" b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На базе Нижегородского института развития образования создана «фабрика процессов», позволяющая моделировать улучшения процесса подготовки учителя к уроку. Участники данной фабрики закрепляют теоретические знания на практике, что позволяет применять полученный опыт в собственном учебном заведении.</a:t>
            </a:r>
          </a:p>
        </p:txBody>
      </p:sp>
    </p:spTree>
    <p:extLst>
      <p:ext uri="{BB962C8B-B14F-4D97-AF65-F5344CB8AC3E}">
        <p14:creationId xmlns:p14="http://schemas.microsoft.com/office/powerpoint/2010/main" val="3604020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/>
          </p:cNvPr>
          <p:cNvSpPr/>
          <p:nvPr/>
        </p:nvSpPr>
        <p:spPr>
          <a:xfrm>
            <a:off x="1364419" y="4219752"/>
            <a:ext cx="6900205" cy="2268079"/>
          </a:xfrm>
          <a:prstGeom prst="rect">
            <a:avLst/>
          </a:prstGeom>
          <a:solidFill>
            <a:srgbClr val="0070C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90"/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485687" y="0"/>
            <a:ext cx="4376723" cy="115420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defRPr/>
            </a:pPr>
            <a:r>
              <a:rPr lang="ru-RU" sz="1890" dirty="0">
                <a:solidFill>
                  <a:schemeClr val="tx2"/>
                </a:solidFill>
              </a:rPr>
              <a:t>Лига бережливых профессиональных </a:t>
            </a:r>
            <a:br>
              <a:rPr lang="ru-RU" sz="1890" dirty="0">
                <a:solidFill>
                  <a:schemeClr val="tx2"/>
                </a:solidFill>
              </a:rPr>
            </a:br>
            <a:r>
              <a:rPr lang="ru-RU" sz="1890" dirty="0">
                <a:solidFill>
                  <a:schemeClr val="tx2"/>
                </a:solidFill>
              </a:rPr>
              <a:t>образовательных организаций </a:t>
            </a:r>
            <a:br>
              <a:rPr lang="ru-RU" sz="1890" dirty="0">
                <a:solidFill>
                  <a:schemeClr val="tx2"/>
                </a:solidFill>
              </a:rPr>
            </a:br>
            <a:r>
              <a:rPr lang="ru-RU" sz="1890" dirty="0">
                <a:solidFill>
                  <a:schemeClr val="tx2"/>
                </a:solidFill>
              </a:rPr>
              <a:t>Российской Федерации</a:t>
            </a:r>
          </a:p>
        </p:txBody>
      </p:sp>
      <p:sp>
        <p:nvSpPr>
          <p:cNvPr id="3" name="TextBox 2">
            <a:extLst/>
          </p:cNvPr>
          <p:cNvSpPr txBox="1"/>
          <p:nvPr/>
        </p:nvSpPr>
        <p:spPr>
          <a:xfrm>
            <a:off x="3373882" y="1310446"/>
            <a:ext cx="1917494" cy="1488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134" b="1" dirty="0">
                <a:latin typeface="+mn-lt"/>
                <a:cs typeface="Arial" charset="0"/>
              </a:rPr>
              <a:t>Совет Лиги </a:t>
            </a:r>
            <a:r>
              <a:rPr lang="ru-RU" sz="1134" dirty="0">
                <a:latin typeface="+mn-lt"/>
                <a:cs typeface="Arial" charset="0"/>
              </a:rPr>
              <a:t>-  7 профессиональных образовательных организаций:</a:t>
            </a:r>
          </a:p>
          <a:p>
            <a:pPr>
              <a:defRPr/>
            </a:pPr>
            <a:r>
              <a:rPr lang="ru-RU" sz="1134" dirty="0">
                <a:solidFill>
                  <a:srgbClr val="CC6600"/>
                </a:solidFill>
                <a:latin typeface="+mn-lt"/>
                <a:cs typeface="Arial" charset="0"/>
              </a:rPr>
              <a:t>Белгородская область (3), Республика Дагестан (1), </a:t>
            </a:r>
          </a:p>
          <a:p>
            <a:pPr>
              <a:defRPr/>
            </a:pPr>
            <a:r>
              <a:rPr lang="ru-RU" sz="1134" dirty="0">
                <a:solidFill>
                  <a:srgbClr val="CC6600"/>
                </a:solidFill>
                <a:latin typeface="+mn-lt"/>
                <a:cs typeface="Arial" charset="0"/>
              </a:rPr>
              <a:t>Липецкая область (2),</a:t>
            </a:r>
          </a:p>
          <a:p>
            <a:pPr>
              <a:defRPr/>
            </a:pPr>
            <a:r>
              <a:rPr lang="ru-RU" sz="1134" dirty="0">
                <a:solidFill>
                  <a:srgbClr val="CC6600"/>
                </a:solidFill>
                <a:latin typeface="+mn-lt"/>
                <a:cs typeface="Arial" charset="0"/>
              </a:rPr>
              <a:t>Кемеровская область (1)</a:t>
            </a:r>
          </a:p>
        </p:txBody>
      </p:sp>
      <p:sp>
        <p:nvSpPr>
          <p:cNvPr id="4" name="TextBox 3">
            <a:extLst/>
          </p:cNvPr>
          <p:cNvSpPr txBox="1"/>
          <p:nvPr/>
        </p:nvSpPr>
        <p:spPr>
          <a:xfrm>
            <a:off x="6653275" y="2608808"/>
            <a:ext cx="2101432" cy="11395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134" b="1" dirty="0">
                <a:latin typeface="+mn-lt"/>
                <a:cs typeface="Arial" charset="0"/>
              </a:rPr>
              <a:t>Кандидаты Лиги </a:t>
            </a:r>
            <a:r>
              <a:rPr lang="ru-RU" sz="1134" dirty="0">
                <a:latin typeface="+mn-lt"/>
                <a:cs typeface="Arial" charset="0"/>
              </a:rPr>
              <a:t>– </a:t>
            </a:r>
          </a:p>
          <a:p>
            <a:pPr>
              <a:defRPr/>
            </a:pPr>
            <a:r>
              <a:rPr lang="ru-RU" sz="1134" dirty="0">
                <a:latin typeface="+mn-lt"/>
                <a:cs typeface="Arial" charset="0"/>
              </a:rPr>
              <a:t>14 профессиональных образовательных организаций: </a:t>
            </a:r>
            <a:r>
              <a:rPr lang="ru-RU" sz="1134" dirty="0">
                <a:solidFill>
                  <a:srgbClr val="CC6600"/>
                </a:solidFill>
                <a:latin typeface="+mn-lt"/>
                <a:cs typeface="Arial" charset="0"/>
              </a:rPr>
              <a:t>Белгородская (12), Липецкая (1), Иркутская (1), Республика Дагестан  (1)</a:t>
            </a:r>
          </a:p>
        </p:txBody>
      </p:sp>
      <p:pic>
        <p:nvPicPr>
          <p:cNvPr id="7174" name="Picture 2" descr="https://pp.userapi.com/c850416/v850416547/50301/Fv63kFjTfO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 b="21001"/>
          <a:stretch>
            <a:fillRect/>
          </a:stretch>
        </p:blipFill>
        <p:spPr bwMode="auto">
          <a:xfrm>
            <a:off x="7397087" y="215048"/>
            <a:ext cx="1411794" cy="131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/>
          </p:cNvPr>
          <p:cNvSpPr txBox="1"/>
          <p:nvPr/>
        </p:nvSpPr>
        <p:spPr>
          <a:xfrm>
            <a:off x="1364419" y="4707525"/>
            <a:ext cx="5422400" cy="21709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2">
              <a:defRPr/>
            </a:pPr>
            <a:r>
              <a:rPr lang="ru-RU" sz="1228" b="1" dirty="0">
                <a:solidFill>
                  <a:schemeClr val="bg1"/>
                </a:solidFill>
                <a:latin typeface="+mn-lt"/>
                <a:cs typeface="Arial" charset="0"/>
              </a:rPr>
              <a:t>Цели Лиги: </a:t>
            </a:r>
          </a:p>
          <a:p>
            <a:pPr marL="0" lvl="2">
              <a:defRPr/>
            </a:pPr>
            <a:endParaRPr lang="ru-RU" sz="1228" b="1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0" lvl="2">
              <a:buFont typeface="Wingdings" pitchFamily="2" charset="2"/>
              <a:buChar char="ü"/>
              <a:defRPr/>
            </a:pPr>
            <a:r>
              <a:rPr lang="ru-RU" sz="1228" dirty="0">
                <a:solidFill>
                  <a:schemeClr val="bg1"/>
                </a:solidFill>
                <a:latin typeface="+mn-lt"/>
                <a:cs typeface="Arial" charset="0"/>
              </a:rPr>
              <a:t> Формирование кадровых условий для повышения производительности труда на предприятиях и в организациях, а также созданию новых высокопроизводительных рабочих мест.</a:t>
            </a:r>
          </a:p>
          <a:p>
            <a:pPr marL="0" lvl="2">
              <a:buFont typeface="Wingdings" pitchFamily="2" charset="2"/>
              <a:buChar char="ü"/>
              <a:defRPr/>
            </a:pPr>
            <a:endParaRPr lang="ru-RU" sz="1228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228" dirty="0">
                <a:solidFill>
                  <a:schemeClr val="bg1"/>
                </a:solidFill>
                <a:latin typeface="+mn-lt"/>
                <a:cs typeface="Arial" charset="0"/>
              </a:rPr>
              <a:t> Создание системы применения и трансляции философии, инструментов и методов бережливого управления и бережливого производства в профессиональных образовательных организациях Российской Федерации для повышения качества подготовки квалифицированных рабочих кадров и специалистов среднего звена. </a:t>
            </a:r>
          </a:p>
        </p:txBody>
      </p:sp>
      <p:pic>
        <p:nvPicPr>
          <p:cNvPr id="7177" name="Picture 4" descr="https://pp.userapi.com/c852020/v852020361/129b4d/57zHeTSuqQ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3" y="870271"/>
            <a:ext cx="1939876" cy="148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AutoShape 9" descr="https://apf.mail.ru/cgi-bin/readmsg/facebook_1560355780880.jpg?id=15603558351387433097%3B0%3B1&amp;x-email=ludmila1113%40mail.ru&amp;exif=1">
            <a:extLst/>
          </p:cNvPr>
          <p:cNvSpPr>
            <a:spLocks noChangeAspect="1" noChangeArrowheads="1"/>
          </p:cNvSpPr>
          <p:nvPr/>
        </p:nvSpPr>
        <p:spPr bwMode="auto">
          <a:xfrm>
            <a:off x="1259852" y="-191526"/>
            <a:ext cx="229293" cy="40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890"/>
          </a:p>
        </p:txBody>
      </p:sp>
      <p:sp>
        <p:nvSpPr>
          <p:cNvPr id="54284" name="AutoShape 13" descr="https://apf.mail.ru/cgi-bin/readmsg/facebook_1560355780880.jpg?id=15603558351387433097%3B0%3B1&amp;x-email=ludmila1113%40mail.ru&amp;exif=1">
            <a:extLst/>
          </p:cNvPr>
          <p:cNvSpPr>
            <a:spLocks noChangeAspect="1" noChangeArrowheads="1"/>
          </p:cNvSpPr>
          <p:nvPr/>
        </p:nvSpPr>
        <p:spPr bwMode="auto">
          <a:xfrm>
            <a:off x="1259852" y="-191526"/>
            <a:ext cx="229293" cy="40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890"/>
          </a:p>
        </p:txBody>
      </p:sp>
      <p:pic>
        <p:nvPicPr>
          <p:cNvPr id="7181" name="Рисунок 14" descr="C:\Users\НОУТБУК\Dropbox\Бережливый колледж\Группа\наклека\фейсбу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27" y="5538134"/>
            <a:ext cx="852641" cy="87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" descr="https://like-social.net/wp-content/uploads/2017/10/111111111111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58" y="5876846"/>
            <a:ext cx="183938" cy="32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16" descr="C:\Users\НОУТБУК\Dropbox\Бережливый колледж\Группа\наклека\qr_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96" y="4349116"/>
            <a:ext cx="760672" cy="10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/>
          </p:cNvPr>
          <p:cNvSpPr txBox="1"/>
          <p:nvPr/>
        </p:nvSpPr>
        <p:spPr>
          <a:xfrm>
            <a:off x="209136" y="2984373"/>
            <a:ext cx="6444139" cy="10371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28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Май 2020 года – всероссийский конкурса лучших бережливых проектов профессиональных образовательных организаций; конкурс выпускных квалификационных  и курсовых работ/проектов </a:t>
            </a:r>
          </a:p>
          <a:p>
            <a:pPr algn="ctr">
              <a:defRPr/>
            </a:pPr>
            <a:r>
              <a:rPr lang="ru-RU" sz="1228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студентов  по применению технологий бережливого производства на предприятиях/организациях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81862984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">
            <a:extLst/>
          </p:cNvPr>
          <p:cNvSpPr txBox="1">
            <a:spLocks noChangeArrowheads="1"/>
          </p:cNvSpPr>
          <p:nvPr/>
        </p:nvSpPr>
        <p:spPr bwMode="auto">
          <a:xfrm>
            <a:off x="2134188" y="708985"/>
            <a:ext cx="4934838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9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проектов</a:t>
            </a:r>
          </a:p>
        </p:txBody>
      </p:sp>
      <p:cxnSp>
        <p:nvCxnSpPr>
          <p:cNvPr id="8" name="Прямая соединительная линия 7">
            <a:extLst/>
          </p:cNvPr>
          <p:cNvCxnSpPr/>
          <p:nvPr/>
        </p:nvCxnSpPr>
        <p:spPr>
          <a:xfrm>
            <a:off x="2018282" y="2987145"/>
            <a:ext cx="5166650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676" y="3203872"/>
            <a:ext cx="1170402" cy="30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48" y="1236524"/>
            <a:ext cx="1170402" cy="30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13" y="3202192"/>
            <a:ext cx="1169142" cy="30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84" y="3202192"/>
            <a:ext cx="1169142" cy="30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4" name="TextBox 13">
            <a:extLst/>
          </p:cNvPr>
          <p:cNvSpPr txBox="1">
            <a:spLocks noChangeArrowheads="1"/>
          </p:cNvSpPr>
          <p:nvPr/>
        </p:nvSpPr>
        <p:spPr bwMode="auto">
          <a:xfrm>
            <a:off x="5965396" y="4778088"/>
            <a:ext cx="1309013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6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sp>
        <p:nvSpPr>
          <p:cNvPr id="55305" name="TextBox 14">
            <a:extLst/>
          </p:cNvPr>
          <p:cNvSpPr txBox="1">
            <a:spLocks noChangeArrowheads="1"/>
          </p:cNvSpPr>
          <p:nvPr/>
        </p:nvSpPr>
        <p:spPr bwMode="auto">
          <a:xfrm>
            <a:off x="2018282" y="3684370"/>
            <a:ext cx="1562735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9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</a:t>
            </a:r>
          </a:p>
        </p:txBody>
      </p:sp>
      <p:sp>
        <p:nvSpPr>
          <p:cNvPr id="55306" name="TextBox 15">
            <a:extLst/>
          </p:cNvPr>
          <p:cNvSpPr txBox="1">
            <a:spLocks noChangeArrowheads="1"/>
          </p:cNvSpPr>
          <p:nvPr/>
        </p:nvSpPr>
        <p:spPr bwMode="auto">
          <a:xfrm>
            <a:off x="3410418" y="3731411"/>
            <a:ext cx="2499659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9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стадии реализации</a:t>
            </a:r>
          </a:p>
        </p:txBody>
      </p:sp>
      <p:sp>
        <p:nvSpPr>
          <p:cNvPr id="55307" name="TextBox 16">
            <a:extLst/>
          </p:cNvPr>
          <p:cNvSpPr txBox="1">
            <a:spLocks noChangeArrowheads="1"/>
          </p:cNvSpPr>
          <p:nvPr/>
        </p:nvSpPr>
        <p:spPr bwMode="auto">
          <a:xfrm>
            <a:off x="5612637" y="3731411"/>
            <a:ext cx="2507161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89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стадии проработки</a:t>
            </a:r>
          </a:p>
        </p:txBody>
      </p:sp>
      <p:sp>
        <p:nvSpPr>
          <p:cNvPr id="55308" name="TextBox 23">
            <a:extLst/>
          </p:cNvPr>
          <p:cNvSpPr txBox="1">
            <a:spLocks noChangeArrowheads="1"/>
          </p:cNvSpPr>
          <p:nvPr/>
        </p:nvSpPr>
        <p:spPr bwMode="auto">
          <a:xfrm>
            <a:off x="3953413" y="4729367"/>
            <a:ext cx="1309013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6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sp>
        <p:nvSpPr>
          <p:cNvPr id="55309" name="TextBox 24">
            <a:extLst/>
          </p:cNvPr>
          <p:cNvSpPr txBox="1">
            <a:spLocks noChangeArrowheads="1"/>
          </p:cNvSpPr>
          <p:nvPr/>
        </p:nvSpPr>
        <p:spPr bwMode="auto">
          <a:xfrm>
            <a:off x="4136092" y="2407525"/>
            <a:ext cx="1309013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6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sp>
        <p:nvSpPr>
          <p:cNvPr id="55310" name="TextBox 25">
            <a:extLst/>
          </p:cNvPr>
          <p:cNvSpPr txBox="1">
            <a:spLocks noChangeArrowheads="1"/>
          </p:cNvSpPr>
          <p:nvPr/>
        </p:nvSpPr>
        <p:spPr bwMode="auto">
          <a:xfrm>
            <a:off x="2139228" y="4729367"/>
            <a:ext cx="1309013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2268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sp>
        <p:nvSpPr>
          <p:cNvPr id="18" name="TextBox 17">
            <a:extLst/>
          </p:cNvPr>
          <p:cNvSpPr txBox="1"/>
          <p:nvPr/>
        </p:nvSpPr>
        <p:spPr>
          <a:xfrm>
            <a:off x="2406148" y="4076135"/>
            <a:ext cx="632737" cy="61587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2" b="1" spc="4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95</a:t>
            </a: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6235739" y="4131510"/>
            <a:ext cx="632737" cy="61587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2" b="1" spc="4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4316000" y="4131510"/>
            <a:ext cx="632737" cy="61587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2" b="1" spc="4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21" name="TextBox 20">
            <a:extLst/>
          </p:cNvPr>
          <p:cNvSpPr txBox="1"/>
          <p:nvPr/>
        </p:nvSpPr>
        <p:spPr>
          <a:xfrm>
            <a:off x="4244597" y="1700752"/>
            <a:ext cx="856773" cy="61587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02" b="1" spc="4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142</a:t>
            </a:r>
          </a:p>
        </p:txBody>
      </p:sp>
      <p:pic>
        <p:nvPicPr>
          <p:cNvPr id="8211" name="Picture 2" descr="https://pp.userapi.com/c850416/v850416547/50301/Fv63kFjTfO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 b="21001"/>
          <a:stretch>
            <a:fillRect/>
          </a:stretch>
        </p:blipFill>
        <p:spPr bwMode="auto">
          <a:xfrm>
            <a:off x="1107410" y="-16801"/>
            <a:ext cx="1186780" cy="140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4" y="107524"/>
            <a:ext cx="1220795" cy="108867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DEF5FA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230" y="1854785"/>
            <a:ext cx="786147" cy="76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5258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3">
            <a:extLst>
              <a:ext uri="{FF2B5EF4-FFF2-40B4-BE49-F238E27FC236}">
                <a16:creationId xmlns:a16="http://schemas.microsoft.com/office/drawing/2014/main" xmlns="" id="{90D62FFF-DE81-1A40-BA3A-CBCC6CFB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CF496A-1FAA-4748-8389-4DB0FE4A4753}" type="slidenum">
              <a:rPr lang="ru-RU" altLang="ru-RU">
                <a:solidFill>
                  <a:srgbClr val="898989"/>
                </a:solidFill>
              </a:rPr>
              <a:pPr eaLnBrk="1" hangingPunct="1"/>
              <a:t>48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6A65FDF6-C5FB-8642-82C8-DC846BA1BDF1}"/>
              </a:ext>
            </a:extLst>
          </p:cNvPr>
          <p:cNvCxnSpPr/>
          <p:nvPr/>
        </p:nvCxnSpPr>
        <p:spPr>
          <a:xfrm>
            <a:off x="0" y="753269"/>
            <a:ext cx="9144000" cy="0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324" name="Группа 1">
            <a:extLst>
              <a:ext uri="{FF2B5EF4-FFF2-40B4-BE49-F238E27FC236}">
                <a16:creationId xmlns:a16="http://schemas.microsoft.com/office/drawing/2014/main" xmlns="" id="{E98B9F50-3600-B745-83EE-1727ABE64C0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3BF9AE12-CB6A-7041-B86E-8124B6FBACFC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33366A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642B65A5-9ADB-ED44-8410-421217F0E09D}"/>
                </a:ext>
              </a:extLst>
            </p:cNvPr>
            <p:cNvSpPr/>
            <p:nvPr/>
          </p:nvSpPr>
          <p:spPr>
            <a:xfrm>
              <a:off x="201613" y="66675"/>
              <a:ext cx="87471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Лига бережливых профессиональных образовательных организаций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Российской Федерации </a:t>
              </a:r>
              <a:endParaRPr lang="ru-RU" sz="1600" dirty="0">
                <a:ln w="0"/>
                <a:solidFill>
                  <a:srgbClr val="33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pic>
          <p:nvPicPr>
            <p:cNvPr id="56379" name="Рисунок 9">
              <a:extLst>
                <a:ext uri="{FF2B5EF4-FFF2-40B4-BE49-F238E27FC236}">
                  <a16:creationId xmlns:a16="http://schemas.microsoft.com/office/drawing/2014/main" xmlns="" id="{A6512CE7-E556-7B48-9BB0-4C683E67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6" t="21577" r="12503" b="24036"/>
            <a:stretch>
              <a:fillRect/>
            </a:stretch>
          </p:blipFill>
          <p:spPr bwMode="auto">
            <a:xfrm>
              <a:off x="526842" y="39560"/>
              <a:ext cx="651825" cy="67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авильный пятиугольник 2">
            <a:extLst>
              <a:ext uri="{FF2B5EF4-FFF2-40B4-BE49-F238E27FC236}">
                <a16:creationId xmlns:a16="http://schemas.microsoft.com/office/drawing/2014/main" xmlns="" id="{1C7480F7-D6CE-6B4D-9199-CB3D3B3D832E}"/>
              </a:ext>
            </a:extLst>
          </p:cNvPr>
          <p:cNvSpPr/>
          <p:nvPr/>
        </p:nvSpPr>
        <p:spPr>
          <a:xfrm>
            <a:off x="3362035" y="2725583"/>
            <a:ext cx="2355273" cy="2160000"/>
          </a:xfrm>
          <a:prstGeom prst="pentagon">
            <a:avLst/>
          </a:prstGeom>
          <a:noFill/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4DE492EE-6C89-D546-8D4A-DDC2F81D7C8C}"/>
              </a:ext>
            </a:extLst>
          </p:cNvPr>
          <p:cNvCxnSpPr/>
          <p:nvPr/>
        </p:nvCxnSpPr>
        <p:spPr>
          <a:xfrm>
            <a:off x="4572000" y="753166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6F37D4D5-6743-7543-9AF6-FC900D7A5FDF}"/>
              </a:ext>
            </a:extLst>
          </p:cNvPr>
          <p:cNvCxnSpPr/>
          <p:nvPr/>
        </p:nvCxnSpPr>
        <p:spPr>
          <a:xfrm>
            <a:off x="4572000" y="4885583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9D3B8126-F9D7-1E4B-A23B-B74031B23F0F}"/>
              </a:ext>
            </a:extLst>
          </p:cNvPr>
          <p:cNvCxnSpPr/>
          <p:nvPr/>
        </p:nvCxnSpPr>
        <p:spPr>
          <a:xfrm flipH="1" flipV="1">
            <a:off x="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3AA1D5F5-9AE3-E648-AACB-D8718B00C359}"/>
              </a:ext>
            </a:extLst>
          </p:cNvPr>
          <p:cNvCxnSpPr/>
          <p:nvPr/>
        </p:nvCxnSpPr>
        <p:spPr>
          <a:xfrm flipH="1" flipV="1">
            <a:off x="565200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Прямоугольник 15">
            <a:extLst>
              <a:ext uri="{FF2B5EF4-FFF2-40B4-BE49-F238E27FC236}">
                <a16:creationId xmlns:a16="http://schemas.microsoft.com/office/drawing/2014/main" xmlns="" id="{202AA6B0-4A1E-B746-96B0-D71B7139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105150"/>
            <a:ext cx="21415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оптимизирующие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абитуриентов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altLang="ru-RU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3" name="Прямоугольник 40">
            <a:extLst>
              <a:ext uri="{FF2B5EF4-FFF2-40B4-BE49-F238E27FC236}">
                <a16:creationId xmlns:a16="http://schemas.microsoft.com/office/drawing/2014/main" xmlns="" id="{DC04E3C7-6E40-614B-9AD5-E89F4E36E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777875"/>
            <a:ext cx="3305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«Доступность электронных образовательных ресурсов для обучающихся при выполнении практических работ»</a:t>
            </a:r>
            <a:endParaRPr lang="ru-RU" altLang="ru-RU" sz="1200" b="1"/>
          </a:p>
        </p:txBody>
      </p:sp>
      <p:sp>
        <p:nvSpPr>
          <p:cNvPr id="56334" name="Заголовок 1">
            <a:extLst>
              <a:ext uri="{FF2B5EF4-FFF2-40B4-BE49-F238E27FC236}">
                <a16:creationId xmlns:a16="http://schemas.microsoft.com/office/drawing/2014/main" xmlns="" id="{E8D32466-6A59-5B43-AA30-3E8BD65887E1}"/>
              </a:ext>
            </a:extLst>
          </p:cNvPr>
          <p:cNvSpPr txBox="1">
            <a:spLocks/>
          </p:cNvSpPr>
          <p:nvPr/>
        </p:nvSpPr>
        <p:spPr bwMode="auto">
          <a:xfrm>
            <a:off x="4672013" y="722313"/>
            <a:ext cx="43402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«Доступность для обучающихся электронных образовательных ресурсов при выполнении самостоятельных работ»</a:t>
            </a:r>
            <a:endParaRPr lang="ru-RU" alt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35" name="Прямоугольник 42">
            <a:extLst>
              <a:ext uri="{FF2B5EF4-FFF2-40B4-BE49-F238E27FC236}">
                <a16:creationId xmlns:a16="http://schemas.microsoft.com/office/drawing/2014/main" xmlns="" id="{6CF682EA-CE6C-824C-8D7C-963514755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3862388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«Сокращение времени протекания процесса приема документов у абитуриентов»</a:t>
            </a:r>
            <a:endParaRPr lang="ru-RU" altLang="ru-RU" sz="1200" b="1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50004864-774B-5746-8E26-CF61FA6579D0}"/>
              </a:ext>
            </a:extLst>
          </p:cNvPr>
          <p:cNvSpPr txBox="1">
            <a:spLocks/>
          </p:cNvSpPr>
          <p:nvPr/>
        </p:nvSpPr>
        <p:spPr>
          <a:xfrm>
            <a:off x="5699125" y="3927475"/>
            <a:ext cx="2995613" cy="5810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 абитуриентов по физической подготовке</a:t>
            </a: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kr.sh/i/090620/aeKcE1uH.png?download=1">
            <a:extLst>
              <a:ext uri="{FF2B5EF4-FFF2-40B4-BE49-F238E27FC236}">
                <a16:creationId xmlns:a16="http://schemas.microsoft.com/office/drawing/2014/main" xmlns="" id="{7A0084E2-1622-CE44-88DB-67751F64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8213" y="2989263"/>
            <a:ext cx="1030287" cy="7127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kr.sh/i/090620/djlCapGs.png?download=1">
            <a:extLst>
              <a:ext uri="{FF2B5EF4-FFF2-40B4-BE49-F238E27FC236}">
                <a16:creationId xmlns:a16="http://schemas.microsoft.com/office/drawing/2014/main" xmlns="" id="{08AF1D0F-9DA8-E947-BA03-56398D832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0013" y="2805113"/>
            <a:ext cx="1223962" cy="90646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kr.sh/i/090620/gYdWUBd7.png?download=1">
            <a:extLst>
              <a:ext uri="{FF2B5EF4-FFF2-40B4-BE49-F238E27FC236}">
                <a16:creationId xmlns:a16="http://schemas.microsoft.com/office/drawing/2014/main" xmlns="" id="{C23EDE04-639C-BE40-AA1A-BF68C175C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7225" y="5773738"/>
            <a:ext cx="1201738" cy="90963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kr.sh/i/090620/pVUWCx4D.png?download=1">
            <a:extLst>
              <a:ext uri="{FF2B5EF4-FFF2-40B4-BE49-F238E27FC236}">
                <a16:creationId xmlns:a16="http://schemas.microsoft.com/office/drawing/2014/main" xmlns="" id="{08D8AF80-A7B4-C44A-BA62-0A128DFCB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4613" y="5732463"/>
            <a:ext cx="1347787" cy="96996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1" name="TextBox 46">
            <a:extLst>
              <a:ext uri="{FF2B5EF4-FFF2-40B4-BE49-F238E27FC236}">
                <a16:creationId xmlns:a16="http://schemas.microsoft.com/office/drawing/2014/main" xmlns="" id="{DCC0E313-3A1A-2344-96FD-EC6D1B7A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2724150"/>
            <a:ext cx="44275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времени подготовки и проведения практических занятий </a:t>
            </a:r>
          </a:p>
        </p:txBody>
      </p:sp>
      <p:sp>
        <p:nvSpPr>
          <p:cNvPr id="56342" name="TextBox 47">
            <a:extLst>
              <a:ext uri="{FF2B5EF4-FFF2-40B4-BE49-F238E27FC236}">
                <a16:creationId xmlns:a16="http://schemas.microsoft.com/office/drawing/2014/main" xmlns="" id="{72DB75BA-443B-794B-B2C8-90159C336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38" y="2693988"/>
            <a:ext cx="25828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поиска информации</a:t>
            </a:r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43" name="TextBox 48">
            <a:extLst>
              <a:ext uri="{FF2B5EF4-FFF2-40B4-BE49-F238E27FC236}">
                <a16:creationId xmlns:a16="http://schemas.microsoft.com/office/drawing/2014/main" xmlns="" id="{DE1403E2-D106-B145-8A3F-26589E8AB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5011738"/>
            <a:ext cx="393223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приема документов у абитуриентов</a:t>
            </a:r>
          </a:p>
        </p:txBody>
      </p:sp>
      <p:sp>
        <p:nvSpPr>
          <p:cNvPr id="56344" name="TextBox 49">
            <a:extLst>
              <a:ext uri="{FF2B5EF4-FFF2-40B4-BE49-F238E27FC236}">
                <a16:creationId xmlns:a16="http://schemas.microsoft.com/office/drawing/2014/main" xmlns="" id="{15BCAB48-14B6-3242-878E-823EB2846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013" y="6137275"/>
            <a:ext cx="3095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уровень контроля за проведением процедуры вступительных испытаний по физической культуре</a:t>
            </a:r>
          </a:p>
        </p:txBody>
      </p:sp>
      <p:grpSp>
        <p:nvGrpSpPr>
          <p:cNvPr id="56345" name="Группа 44">
            <a:extLst>
              <a:ext uri="{FF2B5EF4-FFF2-40B4-BE49-F238E27FC236}">
                <a16:creationId xmlns:a16="http://schemas.microsoft.com/office/drawing/2014/main" xmlns="" id="{04D7DB80-1199-4149-91D2-A2A3DA7DC50F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4545013"/>
            <a:ext cx="3562350" cy="431800"/>
            <a:chOff x="5502525" y="4532784"/>
            <a:chExt cx="4015021" cy="430887"/>
          </a:xfrm>
        </p:grpSpPr>
        <p:sp>
          <p:nvSpPr>
            <p:cNvPr id="56373" name="Прямоугольник 19">
              <a:extLst>
                <a:ext uri="{FF2B5EF4-FFF2-40B4-BE49-F238E27FC236}">
                  <a16:creationId xmlns:a16="http://schemas.microsoft.com/office/drawing/2014/main" xmlns="" id="{B2518EC1-CDE6-334D-A698-E0BE3042E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525" y="4532784"/>
              <a:ext cx="401502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«Белгородский правоохранительный колледж имени Героя России В.В. Бурцева» </a:t>
              </a:r>
              <a:endPara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6374" name="Рисунок 20">
              <a:extLst>
                <a:ext uri="{FF2B5EF4-FFF2-40B4-BE49-F238E27FC236}">
                  <a16:creationId xmlns:a16="http://schemas.microsoft.com/office/drawing/2014/main" xmlns="" id="{5E054563-A26A-8549-9642-36443E1E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692" y="4557282"/>
              <a:ext cx="225958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46" name="Прямоугольник 45">
            <a:extLst>
              <a:ext uri="{FF2B5EF4-FFF2-40B4-BE49-F238E27FC236}">
                <a16:creationId xmlns:a16="http://schemas.microsoft.com/office/drawing/2014/main" xmlns="" id="{54CAF4E0-717D-6040-977A-7C1D6CF40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013" y="5038725"/>
            <a:ext cx="4572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разработать и внедрить эффективную модель контроля за процессом и результатами вступительных испытаний 100 % абитуриентов</a:t>
            </a:r>
            <a:endParaRPr lang="ru-RU" altLang="ru-RU" sz="1100">
              <a:ea typeface="Calibri" panose="020F0502020204030204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41A55B7D-D55D-D844-B7B1-9AFCAE28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54563" y="5735638"/>
            <a:ext cx="577850" cy="43338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">
            <a:extLst>
              <a:ext uri="{FF2B5EF4-FFF2-40B4-BE49-F238E27FC236}">
                <a16:creationId xmlns:a16="http://schemas.microsoft.com/office/drawing/2014/main" xmlns="" id="{1D0DCDAB-7E74-E845-BE30-EBFDE62F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68938" y="5732463"/>
            <a:ext cx="855662" cy="4318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1DE5F747-76BA-1D44-A2D5-AA6E884E383C}"/>
              </a:ext>
            </a:extLst>
          </p:cNvPr>
          <p:cNvPicPr/>
          <p:nvPr/>
        </p:nvPicPr>
        <p:blipFill rotWithShape="1">
          <a:blip r:embed="rId10"/>
          <a:srcRect l="924" t="7060" b="9371"/>
          <a:stretch/>
        </p:blipFill>
        <p:spPr bwMode="auto">
          <a:xfrm>
            <a:off x="6423025" y="5732463"/>
            <a:ext cx="1184275" cy="4445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6350" name="Группа 57">
            <a:extLst>
              <a:ext uri="{FF2B5EF4-FFF2-40B4-BE49-F238E27FC236}">
                <a16:creationId xmlns:a16="http://schemas.microsoft.com/office/drawing/2014/main" xmlns="" id="{8B7BC330-19F5-304A-8CF0-5D5238F6E31E}"/>
              </a:ext>
            </a:extLst>
          </p:cNvPr>
          <p:cNvGrpSpPr>
            <a:grpSpLocks/>
          </p:cNvGrpSpPr>
          <p:nvPr/>
        </p:nvGrpSpPr>
        <p:grpSpPr bwMode="auto">
          <a:xfrm>
            <a:off x="4737100" y="1409700"/>
            <a:ext cx="3798888" cy="430213"/>
            <a:chOff x="5502525" y="4532784"/>
            <a:chExt cx="4282966" cy="430887"/>
          </a:xfrm>
        </p:grpSpPr>
        <p:sp>
          <p:nvSpPr>
            <p:cNvPr id="56371" name="Прямоугольник 58">
              <a:extLst>
                <a:ext uri="{FF2B5EF4-FFF2-40B4-BE49-F238E27FC236}">
                  <a16:creationId xmlns:a16="http://schemas.microsoft.com/office/drawing/2014/main" xmlns="" id="{6F070EE1-FED2-924C-A459-5FB7BC03D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525" y="4532784"/>
              <a:ext cx="428296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8288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«Белгородский правоохранительный колледж имени Героя России В.В. Бурцева» </a:t>
              </a:r>
              <a:endParaRPr lang="ru-RU" altLang="ru-RU" sz="11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6372" name="Рисунок 59">
              <a:extLst>
                <a:ext uri="{FF2B5EF4-FFF2-40B4-BE49-F238E27FC236}">
                  <a16:creationId xmlns:a16="http://schemas.microsoft.com/office/drawing/2014/main" xmlns="" id="{D2A9F94A-91D0-6C45-B39D-A6A45256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692" y="4557282"/>
              <a:ext cx="225958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51" name="Прямоугольник 60">
            <a:extLst>
              <a:ext uri="{FF2B5EF4-FFF2-40B4-BE49-F238E27FC236}">
                <a16:creationId xmlns:a16="http://schemas.microsoft.com/office/drawing/2014/main" xmlns="" id="{151596B8-994A-0047-A7A5-BC3AE699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1817688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протекания процесса поиска информации; экономия времени до 50 %</a:t>
            </a:r>
            <a:endParaRPr lang="ru-RU" altLang="ru-RU" sz="1100">
              <a:ea typeface="Calibri" panose="020F050202020403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CC4B2B1E-23F6-744C-AD6E-367B7A4182EE}"/>
              </a:ext>
            </a:extLst>
          </p:cNvPr>
          <p:cNvPicPr/>
          <p:nvPr/>
        </p:nvPicPr>
        <p:blipFill rotWithShape="1">
          <a:blip r:embed="rId11"/>
          <a:srcRect l="24368" t="26853" r="9582" b="17836"/>
          <a:stretch/>
        </p:blipFill>
        <p:spPr bwMode="auto">
          <a:xfrm>
            <a:off x="5584825" y="2219325"/>
            <a:ext cx="1123950" cy="5032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D0A259E8-D871-AF41-A8F8-94DF20D477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/>
          <a:srcRect t="8726"/>
          <a:stretch/>
        </p:blipFill>
        <p:spPr bwMode="auto">
          <a:xfrm>
            <a:off x="4737100" y="2219325"/>
            <a:ext cx="760413" cy="5048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0C5AE938-CFB9-7741-8AC9-21816FCEB330}"/>
              </a:ext>
            </a:extLst>
          </p:cNvPr>
          <p:cNvPicPr/>
          <p:nvPr/>
        </p:nvPicPr>
        <p:blipFill rotWithShape="1">
          <a:blip r:embed="rId13"/>
          <a:srcRect l="26613" t="27656" r="14872" b="18237"/>
          <a:stretch/>
        </p:blipFill>
        <p:spPr bwMode="auto">
          <a:xfrm>
            <a:off x="6807200" y="2219325"/>
            <a:ext cx="1247775" cy="5048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06" name="Picture 10" descr="https://skr.sh/i/090620/iYgXWmUn.png?download=1">
            <a:extLst>
              <a:ext uri="{FF2B5EF4-FFF2-40B4-BE49-F238E27FC236}">
                <a16:creationId xmlns:a16="http://schemas.microsoft.com/office/drawing/2014/main" xmlns="" id="{C15912BC-C60B-9947-BAC7-8E98A031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29363" y="3146425"/>
            <a:ext cx="1277937" cy="55721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356" name="Группа 51">
            <a:extLst>
              <a:ext uri="{FF2B5EF4-FFF2-40B4-BE49-F238E27FC236}">
                <a16:creationId xmlns:a16="http://schemas.microsoft.com/office/drawing/2014/main" xmlns="" id="{89CE79DA-6C68-A449-AA8D-C7F3220FD4E4}"/>
              </a:ext>
            </a:extLst>
          </p:cNvPr>
          <p:cNvGrpSpPr>
            <a:grpSpLocks/>
          </p:cNvGrpSpPr>
          <p:nvPr/>
        </p:nvGrpSpPr>
        <p:grpSpPr bwMode="auto">
          <a:xfrm>
            <a:off x="101600" y="1409700"/>
            <a:ext cx="3763963" cy="430213"/>
            <a:chOff x="408921" y="1423764"/>
            <a:chExt cx="3764065" cy="430887"/>
          </a:xfrm>
        </p:grpSpPr>
        <p:sp>
          <p:nvSpPr>
            <p:cNvPr id="56369" name="Прямоугольник 50">
              <a:extLst>
                <a:ext uri="{FF2B5EF4-FFF2-40B4-BE49-F238E27FC236}">
                  <a16:creationId xmlns:a16="http://schemas.microsoft.com/office/drawing/2014/main" xmlns="" id="{FA360B31-FBAF-D748-8DD0-3CEB11671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21" y="1423764"/>
              <a:ext cx="376406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«Шебекинский агротехнический </a:t>
              </a:r>
              <a:b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ремесленный техникум»</a:t>
              </a:r>
              <a:endParaRPr lang="ru-RU" altLang="ru-RU" sz="1100" b="1"/>
            </a:p>
          </p:txBody>
        </p:sp>
        <p:pic>
          <p:nvPicPr>
            <p:cNvPr id="67" name="Рисунок 66" descr="Рисунок 23ав">
              <a:extLst>
                <a:ext uri="{FF2B5EF4-FFF2-40B4-BE49-F238E27FC236}">
                  <a16:creationId xmlns:a16="http://schemas.microsoft.com/office/drawing/2014/main" xmlns="" id="{B5F840E3-F744-DD49-91AA-14A9FCFA6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 l="10217" t="7669" r="8257" b="8842"/>
            <a:stretch>
              <a:fillRect/>
            </a:stretch>
          </p:blipFill>
          <p:spPr bwMode="auto">
            <a:xfrm>
              <a:off x="440046" y="1434468"/>
              <a:ext cx="382743" cy="414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softEdge rad="112500"/>
            </a:effectLst>
          </p:spPr>
        </p:pic>
      </p:grpSp>
      <p:pic>
        <p:nvPicPr>
          <p:cNvPr id="56357" name="Picture 3">
            <a:extLst>
              <a:ext uri="{FF2B5EF4-FFF2-40B4-BE49-F238E27FC236}">
                <a16:creationId xmlns:a16="http://schemas.microsoft.com/office/drawing/2014/main" xmlns="" id="{C18E14DB-F6F6-2741-93F1-2B615D7A9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7672">
            <a:off x="3452813" y="2260600"/>
            <a:ext cx="70167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58" name="Прямоугольник 52">
            <a:extLst>
              <a:ext uri="{FF2B5EF4-FFF2-40B4-BE49-F238E27FC236}">
                <a16:creationId xmlns:a16="http://schemas.microsoft.com/office/drawing/2014/main" xmlns="" id="{31F6B7F0-4CC5-CD45-9BED-30AA763E6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1870075"/>
            <a:ext cx="4572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окращение времени протекания процесса на 30%, уменьшение времени на отработку ОК и перенос данного высвобожденного времени на  отработку ПК.</a:t>
            </a:r>
            <a:endParaRPr lang="ru-RU" altLang="ru-RU" sz="1100">
              <a:solidFill>
                <a:srgbClr val="000000"/>
              </a:solidFill>
            </a:endParaRPr>
          </a:p>
        </p:txBody>
      </p:sp>
      <p:pic>
        <p:nvPicPr>
          <p:cNvPr id="4108" name="Picture 12" descr="https://skr.sh/i/090620/cC5doQ44.png?download=1">
            <a:extLst>
              <a:ext uri="{FF2B5EF4-FFF2-40B4-BE49-F238E27FC236}">
                <a16:creationId xmlns:a16="http://schemas.microsoft.com/office/drawing/2014/main" xmlns="" id="{C99A15D2-65EC-1F40-86B0-9AC73ECAA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11200" y="2425700"/>
            <a:ext cx="681038" cy="3524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kr.sh/i/090620/0JUAGVng.png?download=1">
            <a:extLst>
              <a:ext uri="{FF2B5EF4-FFF2-40B4-BE49-F238E27FC236}">
                <a16:creationId xmlns:a16="http://schemas.microsoft.com/office/drawing/2014/main" xmlns="" id="{2242750E-1A9A-A84D-9249-2CBD7084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531938" y="2424113"/>
            <a:ext cx="641350" cy="3524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skr.sh/i/090620/q20xxHC7.png?download=1">
            <a:extLst>
              <a:ext uri="{FF2B5EF4-FFF2-40B4-BE49-F238E27FC236}">
                <a16:creationId xmlns:a16="http://schemas.microsoft.com/office/drawing/2014/main" xmlns="" id="{35FDCDCC-B80F-4548-A7E7-BA44EEAB9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8500" y="3098800"/>
            <a:ext cx="1179513" cy="6159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362" name="Группа 4096">
            <a:extLst>
              <a:ext uri="{FF2B5EF4-FFF2-40B4-BE49-F238E27FC236}">
                <a16:creationId xmlns:a16="http://schemas.microsoft.com/office/drawing/2014/main" xmlns="" id="{CE8924AB-31DD-E045-9FBF-66A732EE7A40}"/>
              </a:ext>
            </a:extLst>
          </p:cNvPr>
          <p:cNvGrpSpPr>
            <a:grpSpLocks/>
          </p:cNvGrpSpPr>
          <p:nvPr/>
        </p:nvGrpSpPr>
        <p:grpSpPr bwMode="auto">
          <a:xfrm>
            <a:off x="138113" y="4486275"/>
            <a:ext cx="3448050" cy="430213"/>
            <a:chOff x="529169" y="4581358"/>
            <a:chExt cx="3448457" cy="430887"/>
          </a:xfrm>
        </p:grpSpPr>
        <p:sp>
          <p:nvSpPr>
            <p:cNvPr id="56367" name="Прямоугольник 53">
              <a:extLst>
                <a:ext uri="{FF2B5EF4-FFF2-40B4-BE49-F238E27FC236}">
                  <a16:creationId xmlns:a16="http://schemas.microsoft.com/office/drawing/2014/main" xmlns="" id="{D02A4664-8532-184C-B9F5-2157F154B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290" y="4581358"/>
              <a:ext cx="339633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35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ГОБПОУ «Липецкий машиностроительный колледж»</a:t>
              </a:r>
            </a:p>
          </p:txBody>
        </p:sp>
        <p:pic>
          <p:nvPicPr>
            <p:cNvPr id="56368" name="Рисунок 4095">
              <a:extLst>
                <a:ext uri="{FF2B5EF4-FFF2-40B4-BE49-F238E27FC236}">
                  <a16:creationId xmlns:a16="http://schemas.microsoft.com/office/drawing/2014/main" xmlns="" id="{D1268D7B-010C-C04D-BEA8-E5B548A4A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17403" r="15112" b="22475"/>
            <a:stretch>
              <a:fillRect/>
            </a:stretch>
          </p:blipFill>
          <p:spPr bwMode="auto">
            <a:xfrm>
              <a:off x="529169" y="4614933"/>
              <a:ext cx="363752" cy="34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7" name="Picture 2" descr="F:\проекты отправить новые\HzRgfNavm6Y.jpg">
            <a:extLst>
              <a:ext uri="{FF2B5EF4-FFF2-40B4-BE49-F238E27FC236}">
                <a16:creationId xmlns:a16="http://schemas.microsoft.com/office/drawing/2014/main" xmlns="" id="{69CA9F96-D1A3-A240-9300-EB306724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90500" y="5530850"/>
            <a:ext cx="668338" cy="5619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xmlns="" id="{A6AF802C-2341-5544-9674-334A713BC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952500" y="5530850"/>
            <a:ext cx="1238250" cy="5619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6365" name="TextBox 78">
            <a:extLst>
              <a:ext uri="{FF2B5EF4-FFF2-40B4-BE49-F238E27FC236}">
                <a16:creationId xmlns:a16="http://schemas.microsoft.com/office/drawing/2014/main" xmlns="" id="{7C3E3D26-4DB2-5F4F-B81A-212E82FF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" y="6196013"/>
            <a:ext cx="30956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на 50%</a:t>
            </a:r>
          </a:p>
        </p:txBody>
      </p:sp>
      <p:pic>
        <p:nvPicPr>
          <p:cNvPr id="80" name="Picture 8">
            <a:extLst>
              <a:ext uri="{FF2B5EF4-FFF2-40B4-BE49-F238E27FC236}">
                <a16:creationId xmlns:a16="http://schemas.microsoft.com/office/drawing/2014/main" xmlns="" id="{17829EF6-5543-7343-BFC8-367C0B32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17750" y="5451475"/>
            <a:ext cx="790575" cy="7096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8347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3">
            <a:extLst>
              <a:ext uri="{FF2B5EF4-FFF2-40B4-BE49-F238E27FC236}">
                <a16:creationId xmlns:a16="http://schemas.microsoft.com/office/drawing/2014/main" xmlns="" id="{8E8BE3FD-6257-244B-8BB2-3538552F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6D16B2-A833-A840-A631-7CD3870004E5}" type="slidenum">
              <a:rPr lang="ru-RU" altLang="ru-RU">
                <a:solidFill>
                  <a:srgbClr val="898989"/>
                </a:solidFill>
              </a:rPr>
              <a:pPr eaLnBrk="1" hangingPunct="1"/>
              <a:t>49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EFB064B1-5520-4D46-8B7F-712B302F6EBB}"/>
              </a:ext>
            </a:extLst>
          </p:cNvPr>
          <p:cNvCxnSpPr/>
          <p:nvPr/>
        </p:nvCxnSpPr>
        <p:spPr>
          <a:xfrm>
            <a:off x="0" y="753269"/>
            <a:ext cx="9144000" cy="0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348" name="Группа 1">
            <a:extLst>
              <a:ext uri="{FF2B5EF4-FFF2-40B4-BE49-F238E27FC236}">
                <a16:creationId xmlns:a16="http://schemas.microsoft.com/office/drawing/2014/main" xmlns="" id="{DB4E0D8B-100E-6043-9183-1ADEAB8DE41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A898A378-4427-364B-B8C0-08A1D0F60758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33366A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7117354B-0FBB-F947-A3D0-C3AA2AAAEBCD}"/>
                </a:ext>
              </a:extLst>
            </p:cNvPr>
            <p:cNvSpPr/>
            <p:nvPr/>
          </p:nvSpPr>
          <p:spPr>
            <a:xfrm>
              <a:off x="201613" y="66675"/>
              <a:ext cx="87471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Лига бережливых профессиональных образовательных организаций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Российской Федерации </a:t>
              </a:r>
              <a:endParaRPr lang="ru-RU" sz="1600" dirty="0">
                <a:ln w="0"/>
                <a:solidFill>
                  <a:srgbClr val="33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pic>
          <p:nvPicPr>
            <p:cNvPr id="57409" name="Рисунок 9">
              <a:extLst>
                <a:ext uri="{FF2B5EF4-FFF2-40B4-BE49-F238E27FC236}">
                  <a16:creationId xmlns:a16="http://schemas.microsoft.com/office/drawing/2014/main" xmlns="" id="{819F44B7-81D8-964D-B418-C91322946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6" t="21577" r="12503" b="24036"/>
            <a:stretch>
              <a:fillRect/>
            </a:stretch>
          </p:blipFill>
          <p:spPr bwMode="auto">
            <a:xfrm>
              <a:off x="526842" y="39560"/>
              <a:ext cx="651825" cy="67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авильный пятиугольник 2">
            <a:extLst>
              <a:ext uri="{FF2B5EF4-FFF2-40B4-BE49-F238E27FC236}">
                <a16:creationId xmlns:a16="http://schemas.microsoft.com/office/drawing/2014/main" xmlns="" id="{92C72C8B-6E07-864C-9FD5-FA82BD899ABC}"/>
              </a:ext>
            </a:extLst>
          </p:cNvPr>
          <p:cNvSpPr/>
          <p:nvPr/>
        </p:nvSpPr>
        <p:spPr>
          <a:xfrm>
            <a:off x="3362035" y="2725583"/>
            <a:ext cx="2355273" cy="2160000"/>
          </a:xfrm>
          <a:prstGeom prst="pentagon">
            <a:avLst/>
          </a:prstGeom>
          <a:noFill/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F165195-FEB9-8F47-AE39-2356350F22C3}"/>
              </a:ext>
            </a:extLst>
          </p:cNvPr>
          <p:cNvCxnSpPr/>
          <p:nvPr/>
        </p:nvCxnSpPr>
        <p:spPr>
          <a:xfrm>
            <a:off x="4572000" y="753166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C73FB692-03A4-9948-A3B3-A2A4BA769E49}"/>
              </a:ext>
            </a:extLst>
          </p:cNvPr>
          <p:cNvCxnSpPr/>
          <p:nvPr/>
        </p:nvCxnSpPr>
        <p:spPr>
          <a:xfrm>
            <a:off x="4572000" y="4885583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C8DDC430-CBE3-744F-B3C1-3782F63073D3}"/>
              </a:ext>
            </a:extLst>
          </p:cNvPr>
          <p:cNvCxnSpPr/>
          <p:nvPr/>
        </p:nvCxnSpPr>
        <p:spPr>
          <a:xfrm flipH="1" flipV="1">
            <a:off x="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E1701942-0E10-164D-9DC5-2A27E0D5999B}"/>
              </a:ext>
            </a:extLst>
          </p:cNvPr>
          <p:cNvCxnSpPr/>
          <p:nvPr/>
        </p:nvCxnSpPr>
        <p:spPr>
          <a:xfrm flipH="1" flipV="1">
            <a:off x="565200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6" name="Прямоугольник 15">
            <a:extLst>
              <a:ext uri="{FF2B5EF4-FFF2-40B4-BE49-F238E27FC236}">
                <a16:creationId xmlns:a16="http://schemas.microsoft.com/office/drawing/2014/main" xmlns="" id="{4CF77315-8F3B-7A45-A54C-CCFC77A44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3327400"/>
            <a:ext cx="2143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оптимизирующие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преподавателей</a:t>
            </a:r>
            <a:endParaRPr lang="ru-RU" altLang="ru-RU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7" name="Прямоугольник 40">
            <a:extLst>
              <a:ext uri="{FF2B5EF4-FFF2-40B4-BE49-F238E27FC236}">
                <a16:creationId xmlns:a16="http://schemas.microsoft.com/office/drawing/2014/main" xmlns="" id="{B2F69897-2268-5146-8BF7-9D947C729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777875"/>
            <a:ext cx="3305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процесса создания, утверждения и хранения УМК»</a:t>
            </a:r>
            <a:endParaRPr lang="ru-RU" altLang="ru-RU" sz="1200" b="1"/>
          </a:p>
        </p:txBody>
      </p:sp>
      <p:sp>
        <p:nvSpPr>
          <p:cNvPr id="57358" name="Заголовок 1">
            <a:extLst>
              <a:ext uri="{FF2B5EF4-FFF2-40B4-BE49-F238E27FC236}">
                <a16:creationId xmlns:a16="http://schemas.microsoft.com/office/drawing/2014/main" xmlns="" id="{070611D6-C13F-3A4D-A1DB-227B6FBFFCB5}"/>
              </a:ext>
            </a:extLst>
          </p:cNvPr>
          <p:cNvSpPr txBox="1">
            <a:spLocks/>
          </p:cNvSpPr>
          <p:nvPr/>
        </p:nvSpPr>
        <p:spPr bwMode="auto">
          <a:xfrm>
            <a:off x="4672013" y="722313"/>
            <a:ext cx="43402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процесса подготовки и сопровождения публикаций студентов и преподавателей в материалах НПК»</a:t>
            </a:r>
            <a:endParaRPr lang="ru-RU" alt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359" name="Прямоугольник 42">
            <a:extLst>
              <a:ext uri="{FF2B5EF4-FFF2-40B4-BE49-F238E27FC236}">
                <a16:creationId xmlns:a16="http://schemas.microsoft.com/office/drawing/2014/main" xmlns="" id="{ED1850F8-17BA-5945-B4E8-92E926C9A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3862388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«Сокращение времени протекания процесса на составление замен»</a:t>
            </a:r>
            <a:endParaRPr lang="ru-RU" altLang="ru-RU" sz="1200" b="1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54347B4-0BAD-1E41-AED2-3580F071F9E1}"/>
              </a:ext>
            </a:extLst>
          </p:cNvPr>
          <p:cNvSpPr txBox="1">
            <a:spLocks/>
          </p:cNvSpPr>
          <p:nvPr/>
        </p:nvSpPr>
        <p:spPr>
          <a:xfrm>
            <a:off x="5699125" y="3927475"/>
            <a:ext cx="2995613" cy="5810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Унификация планирования работы</a:t>
            </a: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61" name="TextBox 46">
            <a:extLst>
              <a:ext uri="{FF2B5EF4-FFF2-40B4-BE49-F238E27FC236}">
                <a16:creationId xmlns:a16="http://schemas.microsoft.com/office/drawing/2014/main" xmlns="" id="{418DB372-0A41-5946-BD82-B79C14AA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2806700"/>
            <a:ext cx="42068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времени и материальных затрат на создание УМК на 70%</a:t>
            </a:r>
          </a:p>
        </p:txBody>
      </p:sp>
      <p:sp>
        <p:nvSpPr>
          <p:cNvPr id="57362" name="TextBox 47">
            <a:extLst>
              <a:ext uri="{FF2B5EF4-FFF2-40B4-BE49-F238E27FC236}">
                <a16:creationId xmlns:a16="http://schemas.microsoft.com/office/drawing/2014/main" xmlns="" id="{54F2B0B5-D809-6741-81DF-4F43857EC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38" y="2693988"/>
            <a:ext cx="25828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подготовки материалов для статьи </a:t>
            </a:r>
          </a:p>
        </p:txBody>
      </p:sp>
      <p:sp>
        <p:nvSpPr>
          <p:cNvPr id="57363" name="TextBox 48">
            <a:extLst>
              <a:ext uri="{FF2B5EF4-FFF2-40B4-BE49-F238E27FC236}">
                <a16:creationId xmlns:a16="http://schemas.microsoft.com/office/drawing/2014/main" xmlns="" id="{EA08F004-4EE8-9446-ADE4-07FAB9605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5011738"/>
            <a:ext cx="3932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на составление замен</a:t>
            </a:r>
          </a:p>
        </p:txBody>
      </p:sp>
      <p:sp>
        <p:nvSpPr>
          <p:cNvPr id="57364" name="TextBox 49">
            <a:extLst>
              <a:ext uri="{FF2B5EF4-FFF2-40B4-BE49-F238E27FC236}">
                <a16:creationId xmlns:a16="http://schemas.microsoft.com/office/drawing/2014/main" xmlns="" id="{162C4C31-43DA-3444-835A-48E18A4BE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013" y="6137275"/>
            <a:ext cx="30956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планирования работы в 3 раза</a:t>
            </a:r>
          </a:p>
        </p:txBody>
      </p:sp>
      <p:sp>
        <p:nvSpPr>
          <p:cNvPr id="57365" name="Прямоугольник 45">
            <a:extLst>
              <a:ext uri="{FF2B5EF4-FFF2-40B4-BE49-F238E27FC236}">
                <a16:creationId xmlns:a16="http://schemas.microsoft.com/office/drawing/2014/main" xmlns="" id="{E28AE84E-35C4-9141-B7C6-96B600BD6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013" y="4992688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протекания процесса от 6 до 2,5 дней</a:t>
            </a:r>
            <a:endParaRPr lang="ru-RU" altLang="ru-RU" sz="1100"/>
          </a:p>
        </p:txBody>
      </p:sp>
      <p:sp>
        <p:nvSpPr>
          <p:cNvPr id="57366" name="Прямоугольник 60">
            <a:extLst>
              <a:ext uri="{FF2B5EF4-FFF2-40B4-BE49-F238E27FC236}">
                <a16:creationId xmlns:a16="http://schemas.microsoft.com/office/drawing/2014/main" xmlns="" id="{AB27FB35-8BFA-4D40-B8C0-46FAF5520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1652588"/>
            <a:ext cx="4572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оптимизировать процесс подготовки и сопровождения публикаций студентов и преподавателей в материалах НПК</a:t>
            </a:r>
          </a:p>
        </p:txBody>
      </p:sp>
      <p:sp>
        <p:nvSpPr>
          <p:cNvPr id="57367" name="Прямоугольник 52">
            <a:extLst>
              <a:ext uri="{FF2B5EF4-FFF2-40B4-BE49-F238E27FC236}">
                <a16:creationId xmlns:a16="http://schemas.microsoft.com/office/drawing/2014/main" xmlns="" id="{37BFA2EF-3F64-AC47-9685-5AED38A3D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1943100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времени и материальных затрат на создание УМК.</a:t>
            </a:r>
            <a:endParaRPr lang="ru-RU" altLang="ru-RU" sz="1100">
              <a:solidFill>
                <a:srgbClr val="000000"/>
              </a:solidFill>
            </a:endParaRPr>
          </a:p>
        </p:txBody>
      </p:sp>
      <p:grpSp>
        <p:nvGrpSpPr>
          <p:cNvPr id="57368" name="Группа 4096">
            <a:extLst>
              <a:ext uri="{FF2B5EF4-FFF2-40B4-BE49-F238E27FC236}">
                <a16:creationId xmlns:a16="http://schemas.microsoft.com/office/drawing/2014/main" xmlns="" id="{9A5C2259-58B0-EC48-878B-BB4419BF5671}"/>
              </a:ext>
            </a:extLst>
          </p:cNvPr>
          <p:cNvGrpSpPr>
            <a:grpSpLocks/>
          </p:cNvGrpSpPr>
          <p:nvPr/>
        </p:nvGrpSpPr>
        <p:grpSpPr bwMode="auto">
          <a:xfrm>
            <a:off x="138113" y="4486275"/>
            <a:ext cx="3448050" cy="430213"/>
            <a:chOff x="529169" y="4581358"/>
            <a:chExt cx="3448457" cy="430887"/>
          </a:xfrm>
        </p:grpSpPr>
        <p:sp>
          <p:nvSpPr>
            <p:cNvPr id="57403" name="Прямоугольник 53">
              <a:extLst>
                <a:ext uri="{FF2B5EF4-FFF2-40B4-BE49-F238E27FC236}">
                  <a16:creationId xmlns:a16="http://schemas.microsoft.com/office/drawing/2014/main" xmlns="" id="{FDB40D11-0964-BC4A-B590-F8595E14F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290" y="4581358"/>
              <a:ext cx="339633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35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ГОБПОУ «Липецкий машиностроительный колледж»</a:t>
              </a:r>
            </a:p>
          </p:txBody>
        </p:sp>
        <p:pic>
          <p:nvPicPr>
            <p:cNvPr id="57404" name="Рисунок 4095">
              <a:extLst>
                <a:ext uri="{FF2B5EF4-FFF2-40B4-BE49-F238E27FC236}">
                  <a16:creationId xmlns:a16="http://schemas.microsoft.com/office/drawing/2014/main" xmlns="" id="{EA1DC17D-BB4A-2946-BF7F-C85671FE3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3" t="17403" r="15112" b="22475"/>
            <a:stretch>
              <a:fillRect/>
            </a:stretch>
          </p:blipFill>
          <p:spPr bwMode="auto">
            <a:xfrm>
              <a:off x="529169" y="4614933"/>
              <a:ext cx="363752" cy="34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69" name="TextBox 78">
            <a:extLst>
              <a:ext uri="{FF2B5EF4-FFF2-40B4-BE49-F238E27FC236}">
                <a16:creationId xmlns:a16="http://schemas.microsoft.com/office/drawing/2014/main" xmlns="" id="{32C3C6F2-8A0F-4446-A184-51E1CB816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6200775"/>
            <a:ext cx="30956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на составление замен в 4 раза</a:t>
            </a:r>
          </a:p>
        </p:txBody>
      </p:sp>
      <p:grpSp>
        <p:nvGrpSpPr>
          <p:cNvPr id="57370" name="Группа 64">
            <a:extLst>
              <a:ext uri="{FF2B5EF4-FFF2-40B4-BE49-F238E27FC236}">
                <a16:creationId xmlns:a16="http://schemas.microsoft.com/office/drawing/2014/main" xmlns="" id="{7ECFE60F-F130-5C4B-BA98-6D63DB307E76}"/>
              </a:ext>
            </a:extLst>
          </p:cNvPr>
          <p:cNvGrpSpPr>
            <a:grpSpLocks/>
          </p:cNvGrpSpPr>
          <p:nvPr/>
        </p:nvGrpSpPr>
        <p:grpSpPr bwMode="auto">
          <a:xfrm>
            <a:off x="65088" y="1152525"/>
            <a:ext cx="3932237" cy="415925"/>
            <a:chOff x="5502525" y="4532784"/>
            <a:chExt cx="3576818" cy="415498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EB6EF864-F99D-4949-811E-FA68079D6156}"/>
                </a:ext>
              </a:extLst>
            </p:cNvPr>
            <p:cNvSpPr/>
            <p:nvPr/>
          </p:nvSpPr>
          <p:spPr>
            <a:xfrm>
              <a:off x="5502525" y="4532784"/>
              <a:ext cx="3576818" cy="4154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68288">
                <a:tabLst>
                  <a:tab pos="268288" algn="l"/>
                </a:tabLst>
                <a:defRPr/>
              </a:pPr>
              <a:r>
                <a:rPr lang="ru-RU" sz="105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«Белгородский правоохранительный колледж имени Героя России В.В. Бурцева» </a:t>
              </a:r>
              <a:endPara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402" name="Рисунок 67">
              <a:extLst>
                <a:ext uri="{FF2B5EF4-FFF2-40B4-BE49-F238E27FC236}">
                  <a16:creationId xmlns:a16="http://schemas.microsoft.com/office/drawing/2014/main" xmlns="" id="{30BF61B1-734B-AC4C-865D-461AE9BD0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692" y="4557282"/>
              <a:ext cx="225958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 descr="https://skr.sh/i/090620/FrUcEX5X.png?download=1">
            <a:extLst>
              <a:ext uri="{FF2B5EF4-FFF2-40B4-BE49-F238E27FC236}">
                <a16:creationId xmlns:a16="http://schemas.microsoft.com/office/drawing/2014/main" xmlns="" id="{6FCCBF94-EA75-1841-8D91-878117C11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68563" y="3068638"/>
            <a:ext cx="781050" cy="6604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72" name="Группа 11">
            <a:extLst>
              <a:ext uri="{FF2B5EF4-FFF2-40B4-BE49-F238E27FC236}">
                <a16:creationId xmlns:a16="http://schemas.microsoft.com/office/drawing/2014/main" xmlns="" id="{5ADBADB4-7477-CA44-8473-A1F08C69F1C8}"/>
              </a:ext>
            </a:extLst>
          </p:cNvPr>
          <p:cNvGrpSpPr>
            <a:grpSpLocks/>
          </p:cNvGrpSpPr>
          <p:nvPr/>
        </p:nvGrpSpPr>
        <p:grpSpPr bwMode="auto">
          <a:xfrm>
            <a:off x="66675" y="1530350"/>
            <a:ext cx="3806825" cy="261938"/>
            <a:chOff x="55721" y="1635021"/>
            <a:chExt cx="3807147" cy="261610"/>
          </a:xfrm>
        </p:grpSpPr>
        <p:sp>
          <p:nvSpPr>
            <p:cNvPr id="57399" name="Прямоугольник 5">
              <a:extLst>
                <a:ext uri="{FF2B5EF4-FFF2-40B4-BE49-F238E27FC236}">
                  <a16:creationId xmlns:a16="http://schemas.microsoft.com/office/drawing/2014/main" xmlns="" id="{F7AA850F-271B-DB46-A666-FCD39C04B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" y="1635021"/>
              <a:ext cx="380714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«Ровеньский политехнический техникум»</a:t>
              </a:r>
              <a:endParaRPr lang="ru-RU" altLang="ru-RU" sz="1100" b="1"/>
            </a:p>
          </p:txBody>
        </p:sp>
        <p:pic>
          <p:nvPicPr>
            <p:cNvPr id="57400" name="Рисунок 10">
              <a:extLst>
                <a:ext uri="{FF2B5EF4-FFF2-40B4-BE49-F238E27FC236}">
                  <a16:creationId xmlns:a16="http://schemas.microsoft.com/office/drawing/2014/main" xmlns="" id="{3153FF71-852A-504B-A2AE-C4F070DA4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52" y="1659572"/>
              <a:ext cx="238882" cy="221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" name="Объект 3">
            <a:extLst>
              <a:ext uri="{FF2B5EF4-FFF2-40B4-BE49-F238E27FC236}">
                <a16:creationId xmlns:a16="http://schemas.microsoft.com/office/drawing/2014/main" xmlns="" id="{5D5EA400-9E0E-0949-84D3-9219167B9F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5" t="6851" r="5466" b="17216"/>
          <a:stretch>
            <a:fillRect/>
          </a:stretch>
        </p:blipFill>
        <p:spPr bwMode="auto">
          <a:xfrm>
            <a:off x="171450" y="2333625"/>
            <a:ext cx="825500" cy="522288"/>
          </a:xfrm>
          <a:prstGeom prst="rect">
            <a:avLst/>
          </a:prstGeom>
          <a:noFill/>
          <a:ln w="3175" cap="sq">
            <a:solidFill>
              <a:srgbClr val="9537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16B6B844-01A1-5948-A2DE-1A8EBFD5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4263" y="2333625"/>
            <a:ext cx="828675" cy="5207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xmlns="" id="{A8EBBFB5-5146-3E41-9639-38F8DB5F5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27274" t="21232" r="12936" b="24469"/>
          <a:stretch/>
        </p:blipFill>
        <p:spPr bwMode="auto">
          <a:xfrm>
            <a:off x="190500" y="3217863"/>
            <a:ext cx="658813" cy="50323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xmlns="" id="{0F95E839-DA7F-8744-8D7E-9D8B1CED1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/>
          <a:srcRect t="4215"/>
          <a:stretch/>
        </p:blipFill>
        <p:spPr bwMode="auto">
          <a:xfrm>
            <a:off x="1998663" y="2179638"/>
            <a:ext cx="952500" cy="68421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3">
            <a:extLst>
              <a:ext uri="{FF2B5EF4-FFF2-40B4-BE49-F238E27FC236}">
                <a16:creationId xmlns:a16="http://schemas.microsoft.com/office/drawing/2014/main" xmlns="" id="{CC75F6ED-26C3-D245-B522-5FE5EC2A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33713" y="2185988"/>
            <a:ext cx="1044575" cy="68421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5">
            <a:extLst>
              <a:ext uri="{FF2B5EF4-FFF2-40B4-BE49-F238E27FC236}">
                <a16:creationId xmlns:a16="http://schemas.microsoft.com/office/drawing/2014/main" xmlns="" id="{B5F6AA83-23CE-6242-8198-C3B0B329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71550" y="3214688"/>
            <a:ext cx="1260475" cy="50323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379" name="Группа 14">
            <a:extLst>
              <a:ext uri="{FF2B5EF4-FFF2-40B4-BE49-F238E27FC236}">
                <a16:creationId xmlns:a16="http://schemas.microsoft.com/office/drawing/2014/main" xmlns="" id="{18EA9732-00C9-E842-A005-37839F915580}"/>
              </a:ext>
            </a:extLst>
          </p:cNvPr>
          <p:cNvGrpSpPr>
            <a:grpSpLocks/>
          </p:cNvGrpSpPr>
          <p:nvPr/>
        </p:nvGrpSpPr>
        <p:grpSpPr bwMode="auto">
          <a:xfrm>
            <a:off x="4502150" y="1377950"/>
            <a:ext cx="3944938" cy="274638"/>
            <a:chOff x="4267200" y="1423241"/>
            <a:chExt cx="3945110" cy="274239"/>
          </a:xfrm>
        </p:grpSpPr>
        <p:sp>
          <p:nvSpPr>
            <p:cNvPr id="57397" name="Прямоугольник 12">
              <a:extLst>
                <a:ext uri="{FF2B5EF4-FFF2-40B4-BE49-F238E27FC236}">
                  <a16:creationId xmlns:a16="http://schemas.microsoft.com/office/drawing/2014/main" xmlns="" id="{36CCD6E8-5D42-6A42-AD5A-3DEB2A939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435870"/>
              <a:ext cx="394511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«Яковлевский педагогический колледж»</a:t>
              </a:r>
              <a:endParaRPr lang="ru-RU" altLang="ru-RU" sz="1100" b="1"/>
            </a:p>
          </p:txBody>
        </p:sp>
        <p:pic>
          <p:nvPicPr>
            <p:cNvPr id="57398" name="Picture 2">
              <a:extLst>
                <a:ext uri="{FF2B5EF4-FFF2-40B4-BE49-F238E27FC236}">
                  <a16:creationId xmlns:a16="http://schemas.microsoft.com/office/drawing/2014/main" xmlns="" id="{DA9D6777-C191-F549-AB6B-2EA9CE20B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551" y="1423241"/>
              <a:ext cx="272621" cy="265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 descr="https://skr.sh/i/090620/AgeO1MLQ.png?download=1">
            <a:extLst>
              <a:ext uri="{FF2B5EF4-FFF2-40B4-BE49-F238E27FC236}">
                <a16:creationId xmlns:a16="http://schemas.microsoft.com/office/drawing/2014/main" xmlns="" id="{E4FAD292-5D20-894C-B445-5DC918F6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07300" y="2770188"/>
            <a:ext cx="1412875" cy="8477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" descr="C:\Users\Пользователь\Desktop\Фото участников проекта\17-09-2019_23-36-33\DSC_0329.JPG">
            <a:extLst>
              <a:ext uri="{FF2B5EF4-FFF2-40B4-BE49-F238E27FC236}">
                <a16:creationId xmlns:a16="http://schemas.microsoft.com/office/drawing/2014/main" xmlns="" id="{2863C009-FA3F-844A-8B64-4DA496D1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40275" y="2101850"/>
            <a:ext cx="1039813" cy="5857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kr.sh/i/090620/Ai7MAW1N.png?download=1">
            <a:extLst>
              <a:ext uri="{FF2B5EF4-FFF2-40B4-BE49-F238E27FC236}">
                <a16:creationId xmlns:a16="http://schemas.microsoft.com/office/drawing/2014/main" xmlns="" id="{4E51FC3F-2AF0-9840-8A99-96153FE9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95975" y="2098675"/>
            <a:ext cx="2003425" cy="5857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83" name="Picture 8" descr="https://skr.sh/i/090620/7fu9X4Cj.png?download=1">
            <a:extLst>
              <a:ext uri="{FF2B5EF4-FFF2-40B4-BE49-F238E27FC236}">
                <a16:creationId xmlns:a16="http://schemas.microsoft.com/office/drawing/2014/main" xmlns="" id="{D1BAA6E7-5110-724C-8AE8-5F927DA1C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100388"/>
            <a:ext cx="1192212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https://skr.sh/i/090620/bXshou3k.png?download=1">
            <a:extLst>
              <a:ext uri="{FF2B5EF4-FFF2-40B4-BE49-F238E27FC236}">
                <a16:creationId xmlns:a16="http://schemas.microsoft.com/office/drawing/2014/main" xmlns="" id="{16BFB6E7-0DCF-EB49-A6D9-44FBAAAF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422650" y="5957888"/>
            <a:ext cx="1011238" cy="7715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User\Desktop\wawWUxpqn0s.jpg">
            <a:extLst>
              <a:ext uri="{FF2B5EF4-FFF2-40B4-BE49-F238E27FC236}">
                <a16:creationId xmlns:a16="http://schemas.microsoft.com/office/drawing/2014/main" xmlns="" id="{6E96C4C3-5DB4-D84B-AA7C-D845D18A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t="33652" b="15581"/>
          <a:stretch>
            <a:fillRect/>
          </a:stretch>
        </p:blipFill>
        <p:spPr bwMode="auto">
          <a:xfrm>
            <a:off x="2038350" y="5270500"/>
            <a:ext cx="1431925" cy="60801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>
            <a:extLst>
              <a:ext uri="{FF2B5EF4-FFF2-40B4-BE49-F238E27FC236}">
                <a16:creationId xmlns:a16="http://schemas.microsoft.com/office/drawing/2014/main" xmlns="" id="{87E9EFC9-1A75-F34C-9A94-9DDD6217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30175" y="5267325"/>
            <a:ext cx="1846263" cy="9874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5" name="Picture 3">
            <a:extLst>
              <a:ext uri="{FF2B5EF4-FFF2-40B4-BE49-F238E27FC236}">
                <a16:creationId xmlns:a16="http://schemas.microsoft.com/office/drawing/2014/main" xmlns="" id="{90099404-A6F0-4F43-8453-ED3E3CCCE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540125" y="5272088"/>
            <a:ext cx="901700" cy="5127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56" name="Picture 12" descr="https://skr.sh/i/090620/Ft1fYHx1.png?download=1">
            <a:extLst>
              <a:ext uri="{FF2B5EF4-FFF2-40B4-BE49-F238E27FC236}">
                <a16:creationId xmlns:a16="http://schemas.microsoft.com/office/drawing/2014/main" xmlns="" id="{B3827831-6657-AB40-8B76-5A59DD43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543800" y="5584825"/>
            <a:ext cx="1433513" cy="10858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89" name="Группа 85">
            <a:extLst>
              <a:ext uri="{FF2B5EF4-FFF2-40B4-BE49-F238E27FC236}">
                <a16:creationId xmlns:a16="http://schemas.microsoft.com/office/drawing/2014/main" xmlns="" id="{529EC8FD-B939-BD41-A2D1-45B5B8DD29EF}"/>
              </a:ext>
            </a:extLst>
          </p:cNvPr>
          <p:cNvGrpSpPr>
            <a:grpSpLocks/>
          </p:cNvGrpSpPr>
          <p:nvPr/>
        </p:nvGrpSpPr>
        <p:grpSpPr bwMode="auto">
          <a:xfrm>
            <a:off x="5337175" y="4540250"/>
            <a:ext cx="3871913" cy="261938"/>
            <a:chOff x="55722" y="1635021"/>
            <a:chExt cx="3872632" cy="261610"/>
          </a:xfrm>
        </p:grpSpPr>
        <p:sp>
          <p:nvSpPr>
            <p:cNvPr id="57395" name="Прямоугольник 86">
              <a:extLst>
                <a:ext uri="{FF2B5EF4-FFF2-40B4-BE49-F238E27FC236}">
                  <a16:creationId xmlns:a16="http://schemas.microsoft.com/office/drawing/2014/main" xmlns="" id="{15B87E22-4DE0-FD40-95CA-FB8876491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2" y="1635021"/>
              <a:ext cx="387263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«Ровеньский политехнический техникум»</a:t>
              </a:r>
              <a:endParaRPr lang="ru-RU" altLang="ru-RU" sz="1100" b="1"/>
            </a:p>
          </p:txBody>
        </p:sp>
        <p:pic>
          <p:nvPicPr>
            <p:cNvPr id="57396" name="Рисунок 87">
              <a:extLst>
                <a:ext uri="{FF2B5EF4-FFF2-40B4-BE49-F238E27FC236}">
                  <a16:creationId xmlns:a16="http://schemas.microsoft.com/office/drawing/2014/main" xmlns="" id="{8F183CB1-7C34-664D-AEEF-62AFD5369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52" y="1659572"/>
              <a:ext cx="238882" cy="221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9" name="Объект 7">
            <a:extLst>
              <a:ext uri="{FF2B5EF4-FFF2-40B4-BE49-F238E27FC236}">
                <a16:creationId xmlns:a16="http://schemas.microsoft.com/office/drawing/2014/main" xmlns="" id="{C887ADB7-5AAD-9E41-89E4-20874EDA474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9"/>
          <a:stretch/>
        </p:blipFill>
        <p:spPr>
          <a:xfrm>
            <a:off x="4735681" y="5454713"/>
            <a:ext cx="1058391" cy="6447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0" name="Picture 2" descr="C:\Users\Viktoriya\Desktop\планирование работы РПТ_4.jpg">
            <a:extLst>
              <a:ext uri="{FF2B5EF4-FFF2-40B4-BE49-F238E27FC236}">
                <a16:creationId xmlns:a16="http://schemas.microsoft.com/office/drawing/2014/main" xmlns="" id="{E26B3E4C-BA13-0548-87AE-93B9B018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5938838" y="5270500"/>
            <a:ext cx="1238250" cy="8699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392" name="Группа 16">
            <a:extLst>
              <a:ext uri="{FF2B5EF4-FFF2-40B4-BE49-F238E27FC236}">
                <a16:creationId xmlns:a16="http://schemas.microsoft.com/office/drawing/2014/main" xmlns="" id="{C6A3EDCF-B172-AE4C-9206-5A81EF9141CF}"/>
              </a:ext>
            </a:extLst>
          </p:cNvPr>
          <p:cNvGrpSpPr>
            <a:grpSpLocks/>
          </p:cNvGrpSpPr>
          <p:nvPr/>
        </p:nvGrpSpPr>
        <p:grpSpPr bwMode="auto">
          <a:xfrm>
            <a:off x="41275" y="1789113"/>
            <a:ext cx="3956050" cy="261937"/>
            <a:chOff x="-2244133" y="2670650"/>
            <a:chExt cx="3955091" cy="261610"/>
          </a:xfrm>
        </p:grpSpPr>
        <p:sp>
          <p:nvSpPr>
            <p:cNvPr id="57393" name="Прямоугольник 59">
              <a:extLst>
                <a:ext uri="{FF2B5EF4-FFF2-40B4-BE49-F238E27FC236}">
                  <a16:creationId xmlns:a16="http://schemas.microsoft.com/office/drawing/2014/main" xmlns="" id="{66DA2CA4-4E43-C941-AA60-8DAA471BA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44133" y="2670650"/>
              <a:ext cx="395509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«Белгородский педагогический колледж»</a:t>
              </a:r>
              <a:endParaRPr lang="ru-RU" altLang="ru-RU" sz="1100" b="1"/>
            </a:p>
          </p:txBody>
        </p:sp>
        <p:pic>
          <p:nvPicPr>
            <p:cNvPr id="57394" name="Google Shape;144;p7" descr="C:\Documents and Settings\Администратор\Рабочий стол\В работе\ПРОФЕССИОНАЛЬНО-ОБЩЕСТВЕННАЯ АККРЕДИТАЦИЯ 2019\Презентация РАРК\Эмблема.JPG">
              <a:extLst>
                <a:ext uri="{FF2B5EF4-FFF2-40B4-BE49-F238E27FC236}">
                  <a16:creationId xmlns:a16="http://schemas.microsoft.com/office/drawing/2014/main" xmlns="" id="{063F9EC3-9BD6-7C42-BCFA-45A21DFF987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31827" b="56406"/>
            <a:stretch>
              <a:fillRect/>
            </a:stretch>
          </p:blipFill>
          <p:spPr bwMode="auto">
            <a:xfrm>
              <a:off x="-2136180" y="2683799"/>
              <a:ext cx="204706" cy="214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21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2013" y="1400346"/>
            <a:ext cx="8189718" cy="4050450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Стратегическая направленность.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Ориентация на создание ценности для потребителя.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потока создания ценности для потребителя.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Постоянное улучшение.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Вытягивание.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Сокращение потерь.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Визуализация и прозрачность.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Приоритетное обеспечение безопасности.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Построение корпоративной культуры на основе уважения к человеку.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Соблюдение стандартов.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Принятие решений, основанных на фактах.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Встроенное качество.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Установление долговременных отношений с поставщиками.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99924" y="0"/>
            <a:ext cx="6372476" cy="55897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dirty="0">
                <a:solidFill>
                  <a:schemeClr val="tx2"/>
                </a:solidFill>
              </a:rPr>
              <a:t>Принципы бережливого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103825600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3">
            <a:extLst>
              <a:ext uri="{FF2B5EF4-FFF2-40B4-BE49-F238E27FC236}">
                <a16:creationId xmlns:a16="http://schemas.microsoft.com/office/drawing/2014/main" xmlns="" id="{B211EAE4-46AF-1E40-B746-3E39F8FC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B00ECD-48D4-394F-ABC0-4B2B38B72DFD}" type="slidenum">
              <a:rPr lang="ru-RU" altLang="ru-RU">
                <a:solidFill>
                  <a:srgbClr val="898989"/>
                </a:solidFill>
              </a:rPr>
              <a:pPr eaLnBrk="1" hangingPunct="1"/>
              <a:t>50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C54ECB1-B110-A14F-964F-D133B95BEE69}"/>
              </a:ext>
            </a:extLst>
          </p:cNvPr>
          <p:cNvCxnSpPr/>
          <p:nvPr/>
        </p:nvCxnSpPr>
        <p:spPr>
          <a:xfrm>
            <a:off x="0" y="753269"/>
            <a:ext cx="9144000" cy="0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372" name="Группа 1">
            <a:extLst>
              <a:ext uri="{FF2B5EF4-FFF2-40B4-BE49-F238E27FC236}">
                <a16:creationId xmlns:a16="http://schemas.microsoft.com/office/drawing/2014/main" xmlns="" id="{14474E92-59FC-4E4A-A9D9-4ADF11484E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2F249A78-AA33-9D4C-AF91-89BF6D4AAD33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33366A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E3462869-0778-A141-B7E2-EE019DEF03B9}"/>
                </a:ext>
              </a:extLst>
            </p:cNvPr>
            <p:cNvSpPr/>
            <p:nvPr/>
          </p:nvSpPr>
          <p:spPr>
            <a:xfrm>
              <a:off x="201613" y="66675"/>
              <a:ext cx="87471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Лига бережливых профессиональных образовательных организаций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Российской Федерации </a:t>
              </a:r>
              <a:endParaRPr lang="ru-RU" sz="1600" dirty="0">
                <a:ln w="0"/>
                <a:solidFill>
                  <a:srgbClr val="33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pic>
          <p:nvPicPr>
            <p:cNvPr id="58423" name="Рисунок 9">
              <a:extLst>
                <a:ext uri="{FF2B5EF4-FFF2-40B4-BE49-F238E27FC236}">
                  <a16:creationId xmlns:a16="http://schemas.microsoft.com/office/drawing/2014/main" xmlns="" id="{AE7C2D49-B69C-2943-A8F8-F565F8E7B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6" t="21577" r="12503" b="24036"/>
            <a:stretch>
              <a:fillRect/>
            </a:stretch>
          </p:blipFill>
          <p:spPr bwMode="auto">
            <a:xfrm>
              <a:off x="526842" y="39560"/>
              <a:ext cx="651825" cy="67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авильный пятиугольник 2">
            <a:extLst>
              <a:ext uri="{FF2B5EF4-FFF2-40B4-BE49-F238E27FC236}">
                <a16:creationId xmlns:a16="http://schemas.microsoft.com/office/drawing/2014/main" xmlns="" id="{49A38700-55ED-4A48-875F-352694A0E22B}"/>
              </a:ext>
            </a:extLst>
          </p:cNvPr>
          <p:cNvSpPr/>
          <p:nvPr/>
        </p:nvSpPr>
        <p:spPr>
          <a:xfrm>
            <a:off x="3362035" y="2725583"/>
            <a:ext cx="2355273" cy="2160000"/>
          </a:xfrm>
          <a:prstGeom prst="pentagon">
            <a:avLst/>
          </a:prstGeom>
          <a:noFill/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2A425F07-1A23-2747-B31F-1497C9952C22}"/>
              </a:ext>
            </a:extLst>
          </p:cNvPr>
          <p:cNvCxnSpPr/>
          <p:nvPr/>
        </p:nvCxnSpPr>
        <p:spPr>
          <a:xfrm>
            <a:off x="4572000" y="753166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2AD819BB-6899-C243-952F-9B1690E6D67C}"/>
              </a:ext>
            </a:extLst>
          </p:cNvPr>
          <p:cNvCxnSpPr/>
          <p:nvPr/>
        </p:nvCxnSpPr>
        <p:spPr>
          <a:xfrm>
            <a:off x="4572000" y="4885583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DA62D4BB-453E-894B-9752-FCE11E45C365}"/>
              </a:ext>
            </a:extLst>
          </p:cNvPr>
          <p:cNvCxnSpPr/>
          <p:nvPr/>
        </p:nvCxnSpPr>
        <p:spPr>
          <a:xfrm flipH="1" flipV="1">
            <a:off x="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43620A7C-B16E-4B47-9C8B-414D74006CA4}"/>
              </a:ext>
            </a:extLst>
          </p:cNvPr>
          <p:cNvCxnSpPr/>
          <p:nvPr/>
        </p:nvCxnSpPr>
        <p:spPr>
          <a:xfrm flipH="1" flipV="1">
            <a:off x="565200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80" name="Прямоугольник 15">
            <a:extLst>
              <a:ext uri="{FF2B5EF4-FFF2-40B4-BE49-F238E27FC236}">
                <a16:creationId xmlns:a16="http://schemas.microsoft.com/office/drawing/2014/main" xmlns="" id="{93D98570-6195-A643-B9D2-6AE722B8C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3078163"/>
            <a:ext cx="21431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оптимизирующие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классных руководителей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кураторов </a:t>
            </a:r>
            <a:endParaRPr lang="ru-RU" altLang="ru-RU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1" name="Прямоугольник 40">
            <a:extLst>
              <a:ext uri="{FF2B5EF4-FFF2-40B4-BE49-F238E27FC236}">
                <a16:creationId xmlns:a16="http://schemas.microsoft.com/office/drawing/2014/main" xmlns="" id="{25AE92D5-D3C6-734F-9F12-30087D007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777875"/>
            <a:ext cx="3305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«Улучшение процесса оформления документации кураторами учебных групп»</a:t>
            </a:r>
            <a:endParaRPr lang="ru-RU" altLang="ru-RU" sz="1200" b="1"/>
          </a:p>
        </p:txBody>
      </p:sp>
      <p:sp>
        <p:nvSpPr>
          <p:cNvPr id="58382" name="Заголовок 1">
            <a:extLst>
              <a:ext uri="{FF2B5EF4-FFF2-40B4-BE49-F238E27FC236}">
                <a16:creationId xmlns:a16="http://schemas.microsoft.com/office/drawing/2014/main" xmlns="" id="{AF23D82F-58FC-C343-9891-21C4503F041F}"/>
              </a:ext>
            </a:extLst>
          </p:cNvPr>
          <p:cNvSpPr txBox="1">
            <a:spLocks/>
          </p:cNvSpPr>
          <p:nvPr/>
        </p:nvSpPr>
        <p:spPr bwMode="auto">
          <a:xfrm>
            <a:off x="4672013" y="722313"/>
            <a:ext cx="43402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работы классного руководителя по сбору и оформлению электронного портфолио обучающихся групп»</a:t>
            </a:r>
            <a:endParaRPr lang="ru-RU" alt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383" name="Прямоугольник 42">
            <a:extLst>
              <a:ext uri="{FF2B5EF4-FFF2-40B4-BE49-F238E27FC236}">
                <a16:creationId xmlns:a16="http://schemas.microsoft.com/office/drawing/2014/main" xmlns="" id="{9F9B8FB6-57A4-9D41-B086-D66ABFAEC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3862388"/>
            <a:ext cx="274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«Совершенствование документооборота кураторов учебных групп»</a:t>
            </a:r>
            <a:endParaRPr lang="ru-RU" altLang="ru-RU" sz="1200" b="1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245101A8-46D6-0F46-8CD2-7C7C9D7E741A}"/>
              </a:ext>
            </a:extLst>
          </p:cNvPr>
          <p:cNvSpPr txBox="1">
            <a:spLocks/>
          </p:cNvSpPr>
          <p:nvPr/>
        </p:nvSpPr>
        <p:spPr>
          <a:xfrm>
            <a:off x="5699125" y="3927475"/>
            <a:ext cx="2995613" cy="5810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процесса выдачи педагогической характеристики студентам колледжа</a:t>
            </a: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5" name="TextBox 46">
            <a:extLst>
              <a:ext uri="{FF2B5EF4-FFF2-40B4-BE49-F238E27FC236}">
                <a16:creationId xmlns:a16="http://schemas.microsoft.com/office/drawing/2014/main" xmlns="" id="{A94CE3DD-3548-2448-B446-BBD1B8A4A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89238"/>
            <a:ext cx="2074863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времени оформления документации кураторами учебных групп в 6 раз</a:t>
            </a:r>
          </a:p>
        </p:txBody>
      </p:sp>
      <p:sp>
        <p:nvSpPr>
          <p:cNvPr id="58386" name="TextBox 47">
            <a:extLst>
              <a:ext uri="{FF2B5EF4-FFF2-40B4-BE49-F238E27FC236}">
                <a16:creationId xmlns:a16="http://schemas.microsoft.com/office/drawing/2014/main" xmlns="" id="{2AC3D9E1-B570-994D-829A-DA06D453E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663" y="2878138"/>
            <a:ext cx="25828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 оформления портфолио на 50%</a:t>
            </a:r>
          </a:p>
        </p:txBody>
      </p:sp>
      <p:sp>
        <p:nvSpPr>
          <p:cNvPr id="58387" name="TextBox 48">
            <a:extLst>
              <a:ext uri="{FF2B5EF4-FFF2-40B4-BE49-F238E27FC236}">
                <a16:creationId xmlns:a16="http://schemas.microsoft.com/office/drawing/2014/main" xmlns="" id="{65FFB7D7-471A-F14D-A68C-CE7E49AE5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3" y="4881563"/>
            <a:ext cx="39322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совершенствование документооборота кураторов учебных групп, направленное на повышение удовлетворенности, доступности, увеличение эффективности, устранение существующих временных и финансовых потерь</a:t>
            </a:r>
          </a:p>
        </p:txBody>
      </p:sp>
      <p:sp>
        <p:nvSpPr>
          <p:cNvPr id="58388" name="TextBox 49">
            <a:extLst>
              <a:ext uri="{FF2B5EF4-FFF2-40B4-BE49-F238E27FC236}">
                <a16:creationId xmlns:a16="http://schemas.microsoft.com/office/drawing/2014/main" xmlns="" id="{B6306932-565D-764A-8D09-C005B08CB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013" y="6137275"/>
            <a:ext cx="3095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получения студентом колледжа педагогической характеристики </a:t>
            </a:r>
          </a:p>
        </p:txBody>
      </p:sp>
      <p:sp>
        <p:nvSpPr>
          <p:cNvPr id="58389" name="Прямоугольник 45">
            <a:extLst>
              <a:ext uri="{FF2B5EF4-FFF2-40B4-BE49-F238E27FC236}">
                <a16:creationId xmlns:a16="http://schemas.microsoft.com/office/drawing/2014/main" xmlns="" id="{2537DE25-3A2D-8749-84BA-2E034F51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013" y="4992688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протекания процесса получения студентом колледжа педагогической характеристики </a:t>
            </a:r>
            <a:endParaRPr lang="ru-RU" altLang="ru-RU" sz="1100"/>
          </a:p>
        </p:txBody>
      </p:sp>
      <p:sp>
        <p:nvSpPr>
          <p:cNvPr id="58390" name="Прямоугольник 60">
            <a:extLst>
              <a:ext uri="{FF2B5EF4-FFF2-40B4-BE49-F238E27FC236}">
                <a16:creationId xmlns:a16="http://schemas.microsoft.com/office/drawing/2014/main" xmlns="" id="{25BF5939-D9D8-F644-AD6F-27FA5F066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988" y="1762125"/>
            <a:ext cx="4572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работы классного руководителя  и трудоемкости процесса сбора электронного портфолио группы</a:t>
            </a:r>
          </a:p>
        </p:txBody>
      </p:sp>
      <p:sp>
        <p:nvSpPr>
          <p:cNvPr id="58391" name="Прямоугольник 52">
            <a:extLst>
              <a:ext uri="{FF2B5EF4-FFF2-40B4-BE49-F238E27FC236}">
                <a16:creationId xmlns:a16="http://schemas.microsoft.com/office/drawing/2014/main" xmlns="" id="{6A1C46CF-00D3-C548-ADEE-42461D81A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1619250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времени оформления документации кураторами учебных групп и повышение удовлетворенности работой</a:t>
            </a:r>
            <a:endParaRPr lang="ru-RU" altLang="ru-RU" sz="1100">
              <a:solidFill>
                <a:srgbClr val="000000"/>
              </a:solidFill>
            </a:endParaRPr>
          </a:p>
        </p:txBody>
      </p:sp>
      <p:sp>
        <p:nvSpPr>
          <p:cNvPr id="58392" name="TextBox 78">
            <a:extLst>
              <a:ext uri="{FF2B5EF4-FFF2-40B4-BE49-F238E27FC236}">
                <a16:creationId xmlns:a16="http://schemas.microsoft.com/office/drawing/2014/main" xmlns="" id="{43A09EAD-21E1-C84E-8AD2-7EBC8AB93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6200775"/>
            <a:ext cx="30956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в 3,2 раза</a:t>
            </a:r>
          </a:p>
        </p:txBody>
      </p:sp>
      <p:grpSp>
        <p:nvGrpSpPr>
          <p:cNvPr id="58393" name="Группа 14">
            <a:extLst>
              <a:ext uri="{FF2B5EF4-FFF2-40B4-BE49-F238E27FC236}">
                <a16:creationId xmlns:a16="http://schemas.microsoft.com/office/drawing/2014/main" xmlns="" id="{EE8C3D9F-EF7B-514B-9286-09C20262F611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1314450"/>
            <a:ext cx="4110038" cy="274638"/>
            <a:chOff x="4267199" y="1423241"/>
            <a:chExt cx="4109283" cy="274239"/>
          </a:xfrm>
        </p:grpSpPr>
        <p:sp>
          <p:nvSpPr>
            <p:cNvPr id="58417" name="Прямоугольник 12">
              <a:extLst>
                <a:ext uri="{FF2B5EF4-FFF2-40B4-BE49-F238E27FC236}">
                  <a16:creationId xmlns:a16="http://schemas.microsoft.com/office/drawing/2014/main" xmlns="" id="{F59B1311-21E0-7F4E-B612-C72C8BDC3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199" y="1435870"/>
              <a:ext cx="410928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«Яковлевский педагогический колледж»</a:t>
              </a:r>
              <a:endParaRPr lang="ru-RU" altLang="ru-RU" sz="1100" b="1"/>
            </a:p>
          </p:txBody>
        </p:sp>
        <p:pic>
          <p:nvPicPr>
            <p:cNvPr id="58418" name="Picture 2">
              <a:extLst>
                <a:ext uri="{FF2B5EF4-FFF2-40B4-BE49-F238E27FC236}">
                  <a16:creationId xmlns:a16="http://schemas.microsoft.com/office/drawing/2014/main" xmlns="" id="{ED3DE28E-FBE4-7941-AC5F-187C55220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551" y="1423241"/>
              <a:ext cx="272621" cy="265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https://skr.sh/i/090620/m5wEyYZA.png?download=1">
            <a:extLst>
              <a:ext uri="{FF2B5EF4-FFF2-40B4-BE49-F238E27FC236}">
                <a16:creationId xmlns:a16="http://schemas.microsoft.com/office/drawing/2014/main" xmlns="" id="{99B3DA65-9ED8-C848-9875-63EF1248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6938" y="2874963"/>
            <a:ext cx="1130300" cy="83026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kr.sh/i/090620/WDc91Hzs.png?download=1">
            <a:extLst>
              <a:ext uri="{FF2B5EF4-FFF2-40B4-BE49-F238E27FC236}">
                <a16:creationId xmlns:a16="http://schemas.microsoft.com/office/drawing/2014/main" xmlns="" id="{00D6060C-BC95-2646-AADF-C318CC91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6450" y="5800725"/>
            <a:ext cx="939800" cy="9493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kr.sh/i/090620/3tpq6r1L.png?download=1">
            <a:extLst>
              <a:ext uri="{FF2B5EF4-FFF2-40B4-BE49-F238E27FC236}">
                <a16:creationId xmlns:a16="http://schemas.microsoft.com/office/drawing/2014/main" xmlns="" id="{DCE8E892-0D72-4E4A-8C85-12945D8E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4488" y="2916238"/>
            <a:ext cx="923925" cy="80486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kr.sh/i/090620/2HtrzuFi.png?download=1">
            <a:extLst>
              <a:ext uri="{FF2B5EF4-FFF2-40B4-BE49-F238E27FC236}">
                <a16:creationId xmlns:a16="http://schemas.microsoft.com/office/drawing/2014/main" xmlns="" id="{9407F23B-BE51-5643-9080-62593831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4913" y="5654675"/>
            <a:ext cx="1150937" cy="107156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398" name="Группа 62">
            <a:extLst>
              <a:ext uri="{FF2B5EF4-FFF2-40B4-BE49-F238E27FC236}">
                <a16:creationId xmlns:a16="http://schemas.microsoft.com/office/drawing/2014/main" xmlns="" id="{B5B6555A-244A-044A-B428-2BCDF27D1486}"/>
              </a:ext>
            </a:extLst>
          </p:cNvPr>
          <p:cNvGrpSpPr>
            <a:grpSpLocks/>
          </p:cNvGrpSpPr>
          <p:nvPr/>
        </p:nvGrpSpPr>
        <p:grpSpPr bwMode="auto">
          <a:xfrm>
            <a:off x="5322888" y="4560888"/>
            <a:ext cx="3848100" cy="273050"/>
            <a:chOff x="4267200" y="1423241"/>
            <a:chExt cx="3847978" cy="274239"/>
          </a:xfrm>
        </p:grpSpPr>
        <p:sp>
          <p:nvSpPr>
            <p:cNvPr id="58415" name="Прямоугольник 63">
              <a:extLst>
                <a:ext uri="{FF2B5EF4-FFF2-40B4-BE49-F238E27FC236}">
                  <a16:creationId xmlns:a16="http://schemas.microsoft.com/office/drawing/2014/main" xmlns="" id="{255B52BB-7598-8641-A901-5EAD297FE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1435870"/>
              <a:ext cx="384797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«Яковлевский педагогический колледж»</a:t>
              </a:r>
              <a:endParaRPr lang="ru-RU" altLang="ru-RU" sz="1100" b="1"/>
            </a:p>
          </p:txBody>
        </p:sp>
        <p:pic>
          <p:nvPicPr>
            <p:cNvPr id="58416" name="Picture 2">
              <a:extLst>
                <a:ext uri="{FF2B5EF4-FFF2-40B4-BE49-F238E27FC236}">
                  <a16:creationId xmlns:a16="http://schemas.microsoft.com/office/drawing/2014/main" xmlns="" id="{809EC8FA-1358-C948-9357-0789BC08F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551" y="1423241"/>
              <a:ext cx="272621" cy="265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9" name="Picture 2" descr="E:\Desktop\Проект\Команда\IMG_5620.JPG">
            <a:extLst>
              <a:ext uri="{FF2B5EF4-FFF2-40B4-BE49-F238E27FC236}">
                <a16:creationId xmlns:a16="http://schemas.microsoft.com/office/drawing/2014/main" xmlns="" id="{0E25894B-6F39-2344-93DA-3008EA6AD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41863" y="5500688"/>
            <a:ext cx="995362" cy="558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graphicFrame>
        <p:nvGraphicFramePr>
          <p:cNvPr id="58400" name="Объект 76">
            <a:extLst>
              <a:ext uri="{FF2B5EF4-FFF2-40B4-BE49-F238E27FC236}">
                <a16:creationId xmlns:a16="http://schemas.microsoft.com/office/drawing/2014/main" xmlns="" id="{56A16B2B-7A02-354E-AA0C-BD7CA33B94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43588" y="5403850"/>
          <a:ext cx="140493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3" name="Документ" r:id="rId10" imgW="10401300" imgH="6565900" progId="Word.Document.12">
                  <p:embed/>
                </p:oleObj>
              </mc:Choice>
              <mc:Fallback>
                <p:oleObj name="Документ" r:id="rId10" imgW="10401300" imgH="6565900" progId="Word.Document.12">
                  <p:embed/>
                  <p:pic>
                    <p:nvPicPr>
                      <p:cNvPr id="58400" name="Объект 76">
                        <a:extLst>
                          <a:ext uri="{FF2B5EF4-FFF2-40B4-BE49-F238E27FC236}">
                            <a16:creationId xmlns:a16="http://schemas.microsoft.com/office/drawing/2014/main" xmlns="" id="{56A16B2B-7A02-354E-AA0C-BD7CA33B94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3588" y="5403850"/>
                        <a:ext cx="1404937" cy="792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53735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DC7FDD16-F9FF-8842-9560-21263D35E1E9}"/>
              </a:ext>
            </a:extLst>
          </p:cNvPr>
          <p:cNvPicPr/>
          <p:nvPr/>
        </p:nvPicPr>
        <p:blipFill rotWithShape="1">
          <a:blip r:embed="rId12"/>
          <a:srcRect b="8999"/>
          <a:stretch/>
        </p:blipFill>
        <p:spPr bwMode="auto">
          <a:xfrm>
            <a:off x="77788" y="2014538"/>
            <a:ext cx="1724025" cy="8270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179" name="Picture 11" descr="https://skr.sh/i/090620/rEw3issl.png?download=1">
            <a:extLst>
              <a:ext uri="{FF2B5EF4-FFF2-40B4-BE49-F238E27FC236}">
                <a16:creationId xmlns:a16="http://schemas.microsoft.com/office/drawing/2014/main" xmlns="" id="{09491EEC-95C7-D248-9A1B-29E83E2B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12950" y="2027238"/>
            <a:ext cx="1646238" cy="7461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403" name="Группа 79">
            <a:extLst>
              <a:ext uri="{FF2B5EF4-FFF2-40B4-BE49-F238E27FC236}">
                <a16:creationId xmlns:a16="http://schemas.microsoft.com/office/drawing/2014/main" xmlns="" id="{52A9E4D0-4F65-BA44-B558-9EF06E636721}"/>
              </a:ext>
            </a:extLst>
          </p:cNvPr>
          <p:cNvGrpSpPr>
            <a:grpSpLocks/>
          </p:cNvGrpSpPr>
          <p:nvPr/>
        </p:nvGrpSpPr>
        <p:grpSpPr bwMode="auto">
          <a:xfrm>
            <a:off x="4618038" y="1363663"/>
            <a:ext cx="4394200" cy="430212"/>
            <a:chOff x="408921" y="1423764"/>
            <a:chExt cx="4395070" cy="430887"/>
          </a:xfrm>
        </p:grpSpPr>
        <p:sp>
          <p:nvSpPr>
            <p:cNvPr id="58413" name="Прямоугольник 81">
              <a:extLst>
                <a:ext uri="{FF2B5EF4-FFF2-40B4-BE49-F238E27FC236}">
                  <a16:creationId xmlns:a16="http://schemas.microsoft.com/office/drawing/2014/main" xmlns="" id="{5765735B-752A-8E49-8FC0-16402DC57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21" y="1423764"/>
              <a:ext cx="439507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«Шебекинский агротехнический ремесленный техникум»</a:t>
              </a:r>
              <a:endParaRPr lang="ru-RU" altLang="ru-RU" sz="1100" b="1"/>
            </a:p>
          </p:txBody>
        </p:sp>
        <p:pic>
          <p:nvPicPr>
            <p:cNvPr id="91" name="Рисунок 90" descr="Рисунок 23ав">
              <a:extLst>
                <a:ext uri="{FF2B5EF4-FFF2-40B4-BE49-F238E27FC236}">
                  <a16:creationId xmlns:a16="http://schemas.microsoft.com/office/drawing/2014/main" xmlns="" id="{761FE7A7-7001-E84C-B2E8-41652EB2F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 l="10217" t="7669" r="8257" b="8842"/>
            <a:stretch>
              <a:fillRect/>
            </a:stretch>
          </p:blipFill>
          <p:spPr bwMode="auto">
            <a:xfrm>
              <a:off x="440046" y="1434468"/>
              <a:ext cx="382743" cy="414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softEdge rad="112500"/>
            </a:effectLst>
          </p:spPr>
        </p:pic>
      </p:grpSp>
      <p:pic>
        <p:nvPicPr>
          <p:cNvPr id="92" name="Picture 2" descr="https://sun9-2.userapi.com/c205820/v205820945/10a5ef/Mps0KRDGvic.jpg">
            <a:extLst>
              <a:ext uri="{FF2B5EF4-FFF2-40B4-BE49-F238E27FC236}">
                <a16:creationId xmlns:a16="http://schemas.microsoft.com/office/drawing/2014/main" xmlns="" id="{C197FA3E-5F43-7F4F-A3DB-DA22FA83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t="19510" r="1052"/>
          <a:stretch>
            <a:fillRect/>
          </a:stretch>
        </p:blipFill>
        <p:spPr bwMode="auto">
          <a:xfrm>
            <a:off x="4779963" y="2220913"/>
            <a:ext cx="871537" cy="6699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3" name="Picture 3">
            <a:extLst>
              <a:ext uri="{FF2B5EF4-FFF2-40B4-BE49-F238E27FC236}">
                <a16:creationId xmlns:a16="http://schemas.microsoft.com/office/drawing/2014/main" xmlns="" id="{F9A9BE8B-38AA-A742-B435-7014351E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 l="12747" t="24428" r="11760" b="32237"/>
          <a:stretch>
            <a:fillRect/>
          </a:stretch>
        </p:blipFill>
        <p:spPr bwMode="auto">
          <a:xfrm>
            <a:off x="5737225" y="2203450"/>
            <a:ext cx="1511300" cy="66198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4" name="Picture 3">
            <a:extLst>
              <a:ext uri="{FF2B5EF4-FFF2-40B4-BE49-F238E27FC236}">
                <a16:creationId xmlns:a16="http://schemas.microsoft.com/office/drawing/2014/main" xmlns="" id="{4B749C53-3AC8-A241-AD4E-87EA5C06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 l="13339" t="24836" r="12648" b="31496"/>
          <a:stretch>
            <a:fillRect/>
          </a:stretch>
        </p:blipFill>
        <p:spPr bwMode="auto">
          <a:xfrm>
            <a:off x="7332663" y="2189163"/>
            <a:ext cx="1482725" cy="6635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58407" name="Группа 16">
            <a:extLst>
              <a:ext uri="{FF2B5EF4-FFF2-40B4-BE49-F238E27FC236}">
                <a16:creationId xmlns:a16="http://schemas.microsoft.com/office/drawing/2014/main" xmlns="" id="{FD184886-2A8C-C64C-82D8-6F87C4C594A9}"/>
              </a:ext>
            </a:extLst>
          </p:cNvPr>
          <p:cNvGrpSpPr>
            <a:grpSpLocks/>
          </p:cNvGrpSpPr>
          <p:nvPr/>
        </p:nvGrpSpPr>
        <p:grpSpPr bwMode="auto">
          <a:xfrm>
            <a:off x="119063" y="4486275"/>
            <a:ext cx="3467100" cy="430213"/>
            <a:chOff x="118399" y="4486343"/>
            <a:chExt cx="3468385" cy="430887"/>
          </a:xfrm>
        </p:grpSpPr>
        <p:sp>
          <p:nvSpPr>
            <p:cNvPr id="58411" name="Прямоугольник 53">
              <a:extLst>
                <a:ext uri="{FF2B5EF4-FFF2-40B4-BE49-F238E27FC236}">
                  <a16:creationId xmlns:a16="http://schemas.microsoft.com/office/drawing/2014/main" xmlns="" id="{99B8146A-8FBF-7144-8FE2-C43E41CFE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48" y="4486343"/>
              <a:ext cx="339633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35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«Борисовский агромеханический техникум» </a:t>
              </a:r>
            </a:p>
          </p:txBody>
        </p:sp>
        <p:pic>
          <p:nvPicPr>
            <p:cNvPr id="58412" name="Рисунок 94" descr="C:\Users\User\Pictures\эмблема.jpg">
              <a:extLst>
                <a:ext uri="{FF2B5EF4-FFF2-40B4-BE49-F238E27FC236}">
                  <a16:creationId xmlns:a16="http://schemas.microsoft.com/office/drawing/2014/main" xmlns="" id="{DA115575-D5DD-7740-B8BD-598A46881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99" y="4542823"/>
              <a:ext cx="396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" name="Picture 9">
            <a:extLst>
              <a:ext uri="{FF2B5EF4-FFF2-40B4-BE49-F238E27FC236}">
                <a16:creationId xmlns:a16="http://schemas.microsoft.com/office/drawing/2014/main" xmlns="" id="{697F5723-45BF-864D-999C-E08312F2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l="20316" t="13672" r="17093" b="11131"/>
          <a:stretch>
            <a:fillRect/>
          </a:stretch>
        </p:blipFill>
        <p:spPr bwMode="auto">
          <a:xfrm>
            <a:off x="119063" y="5638800"/>
            <a:ext cx="960437" cy="6096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7" name="Picture 5">
            <a:extLst>
              <a:ext uri="{FF2B5EF4-FFF2-40B4-BE49-F238E27FC236}">
                <a16:creationId xmlns:a16="http://schemas.microsoft.com/office/drawing/2014/main" xmlns="" id="{B3C0F6F1-5EAF-AC44-95D8-B7ABD4C49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/>
          <a:srcRect l="17805" t="14845" r="2269" b="10016"/>
          <a:stretch/>
        </p:blipFill>
        <p:spPr bwMode="auto">
          <a:xfrm>
            <a:off x="1143000" y="5638800"/>
            <a:ext cx="808038" cy="6080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xmlns="" id="{12AF57C3-4146-8F4A-B627-9B2DED249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/>
          <a:srcRect l="17425" t="14844" r="2650" b="9737"/>
          <a:stretch/>
        </p:blipFill>
        <p:spPr bwMode="auto">
          <a:xfrm>
            <a:off x="2022475" y="5635625"/>
            <a:ext cx="806450" cy="6080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234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3">
            <a:extLst>
              <a:ext uri="{FF2B5EF4-FFF2-40B4-BE49-F238E27FC236}">
                <a16:creationId xmlns:a16="http://schemas.microsoft.com/office/drawing/2014/main" xmlns="" id="{09F9D5D8-7467-5C4C-8A8C-4B4AE62D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2D3B79-13C2-3D45-86B9-D5470DE80A46}" type="slidenum">
              <a:rPr lang="ru-RU" altLang="ru-RU">
                <a:solidFill>
                  <a:srgbClr val="898989"/>
                </a:solidFill>
              </a:rPr>
              <a:pPr eaLnBrk="1" hangingPunct="1"/>
              <a:t>51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F902779E-3F1D-254C-8ED9-E9F1D39CECD6}"/>
              </a:ext>
            </a:extLst>
          </p:cNvPr>
          <p:cNvCxnSpPr/>
          <p:nvPr/>
        </p:nvCxnSpPr>
        <p:spPr>
          <a:xfrm>
            <a:off x="0" y="753269"/>
            <a:ext cx="9144000" cy="0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396" name="Группа 1">
            <a:extLst>
              <a:ext uri="{FF2B5EF4-FFF2-40B4-BE49-F238E27FC236}">
                <a16:creationId xmlns:a16="http://schemas.microsoft.com/office/drawing/2014/main" xmlns="" id="{D5F1EB33-C8EE-5D46-BBB7-68C2E2576AC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37A4E8BF-445B-A340-B657-688D2D0062E0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33366A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8FDA8E88-B576-C947-84B2-C8B408134BC2}"/>
                </a:ext>
              </a:extLst>
            </p:cNvPr>
            <p:cNvSpPr/>
            <p:nvPr/>
          </p:nvSpPr>
          <p:spPr>
            <a:xfrm>
              <a:off x="201613" y="66675"/>
              <a:ext cx="87471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Лига бережливых профессиональных образовательных организаций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Российской Федерации </a:t>
              </a:r>
              <a:endParaRPr lang="ru-RU" sz="1600" dirty="0">
                <a:ln w="0"/>
                <a:solidFill>
                  <a:srgbClr val="33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pic>
          <p:nvPicPr>
            <p:cNvPr id="59450" name="Рисунок 9">
              <a:extLst>
                <a:ext uri="{FF2B5EF4-FFF2-40B4-BE49-F238E27FC236}">
                  <a16:creationId xmlns:a16="http://schemas.microsoft.com/office/drawing/2014/main" xmlns="" id="{A6B7E1B7-6E66-DF43-8A60-91FEDA52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6" t="21577" r="12503" b="24036"/>
            <a:stretch>
              <a:fillRect/>
            </a:stretch>
          </p:blipFill>
          <p:spPr bwMode="auto">
            <a:xfrm>
              <a:off x="526842" y="39560"/>
              <a:ext cx="651825" cy="67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авильный пятиугольник 2">
            <a:extLst>
              <a:ext uri="{FF2B5EF4-FFF2-40B4-BE49-F238E27FC236}">
                <a16:creationId xmlns:a16="http://schemas.microsoft.com/office/drawing/2014/main" xmlns="" id="{0EFB07E4-3B9F-5447-B716-69AD761E5C6F}"/>
              </a:ext>
            </a:extLst>
          </p:cNvPr>
          <p:cNvSpPr/>
          <p:nvPr/>
        </p:nvSpPr>
        <p:spPr>
          <a:xfrm>
            <a:off x="3362035" y="2725583"/>
            <a:ext cx="2355273" cy="2160000"/>
          </a:xfrm>
          <a:prstGeom prst="pentagon">
            <a:avLst/>
          </a:prstGeom>
          <a:noFill/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3F49CD2-03B3-ED45-970E-86FA33372317}"/>
              </a:ext>
            </a:extLst>
          </p:cNvPr>
          <p:cNvCxnSpPr/>
          <p:nvPr/>
        </p:nvCxnSpPr>
        <p:spPr>
          <a:xfrm>
            <a:off x="4572000" y="753166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73045625-EDFE-9C4A-B5AD-51C156C94C51}"/>
              </a:ext>
            </a:extLst>
          </p:cNvPr>
          <p:cNvCxnSpPr/>
          <p:nvPr/>
        </p:nvCxnSpPr>
        <p:spPr>
          <a:xfrm>
            <a:off x="4572000" y="4885583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FFF45724-723B-5F4B-BAAD-C91328DA4E17}"/>
              </a:ext>
            </a:extLst>
          </p:cNvPr>
          <p:cNvCxnSpPr/>
          <p:nvPr/>
        </p:nvCxnSpPr>
        <p:spPr>
          <a:xfrm flipH="1" flipV="1">
            <a:off x="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193E49D8-A040-994A-80DB-C1E1C463420F}"/>
              </a:ext>
            </a:extLst>
          </p:cNvPr>
          <p:cNvCxnSpPr/>
          <p:nvPr/>
        </p:nvCxnSpPr>
        <p:spPr>
          <a:xfrm flipH="1" flipV="1">
            <a:off x="565200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4" name="Прямоугольник 15">
            <a:extLst>
              <a:ext uri="{FF2B5EF4-FFF2-40B4-BE49-F238E27FC236}">
                <a16:creationId xmlns:a16="http://schemas.microsoft.com/office/drawing/2014/main" xmlns="" id="{EAC5A4AE-8F73-9042-9266-B7C036BDD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3216275"/>
            <a:ext cx="2300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совершенствующие процессы работы с документацией </a:t>
            </a:r>
            <a:endParaRPr lang="ru-RU" altLang="ru-RU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5" name="Прямоугольник 40">
            <a:extLst>
              <a:ext uri="{FF2B5EF4-FFF2-40B4-BE49-F238E27FC236}">
                <a16:creationId xmlns:a16="http://schemas.microsoft.com/office/drawing/2014/main" xmlns="" id="{F00FB79C-2650-4A42-A7A3-31019334B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777875"/>
            <a:ext cx="3305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сводной ведомости по профессиональному модулю»</a:t>
            </a:r>
            <a:endParaRPr lang="ru-RU" altLang="ru-RU" sz="1200" b="1"/>
          </a:p>
        </p:txBody>
      </p:sp>
      <p:sp>
        <p:nvSpPr>
          <p:cNvPr id="59406" name="Заголовок 1">
            <a:extLst>
              <a:ext uri="{FF2B5EF4-FFF2-40B4-BE49-F238E27FC236}">
                <a16:creationId xmlns:a16="http://schemas.microsoft.com/office/drawing/2014/main" xmlns="" id="{F5B34D9C-D8B8-F349-B3B8-3088C3B88BF3}"/>
              </a:ext>
            </a:extLst>
          </p:cNvPr>
          <p:cNvSpPr txBox="1">
            <a:spLocks/>
          </p:cNvSpPr>
          <p:nvPr/>
        </p:nvSpPr>
        <p:spPr bwMode="auto">
          <a:xfrm>
            <a:off x="4672013" y="619125"/>
            <a:ext cx="43402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«Совершенствование планирующей документации педагогов»</a:t>
            </a:r>
            <a:endParaRPr lang="ru-RU" alt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407" name="Прямоугольник 42">
            <a:extLst>
              <a:ext uri="{FF2B5EF4-FFF2-40B4-BE49-F238E27FC236}">
                <a16:creationId xmlns:a16="http://schemas.microsoft.com/office/drawing/2014/main" xmlns="" id="{03515C9A-EF4D-9445-979B-95A49CBCF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3862388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процесса выдачи справок об обучении»</a:t>
            </a:r>
            <a:endParaRPr lang="ru-RU" altLang="ru-RU" sz="1200" b="1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C9CDA0C6-8BC2-3849-8BB4-73C7D6997A9D}"/>
              </a:ext>
            </a:extLst>
          </p:cNvPr>
          <p:cNvSpPr txBox="1">
            <a:spLocks/>
          </p:cNvSpPr>
          <p:nvPr/>
        </p:nvSpPr>
        <p:spPr>
          <a:xfrm>
            <a:off x="5651500" y="3806825"/>
            <a:ext cx="3409950" cy="5810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процесса подготовки отчетов по результатам обучения</a:t>
            </a: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09" name="TextBox 46">
            <a:extLst>
              <a:ext uri="{FF2B5EF4-FFF2-40B4-BE49-F238E27FC236}">
                <a16:creationId xmlns:a16="http://schemas.microsoft.com/office/drawing/2014/main" xmlns="" id="{E82E8FFD-78B4-3640-A501-BF83D2EAF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09888"/>
            <a:ext cx="244633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материальных затрат на оформление документов </a:t>
            </a:r>
          </a:p>
          <a:p>
            <a:pPr eaLnBrk="1" hangingPunct="1"/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профессиональному модулю</a:t>
            </a:r>
          </a:p>
        </p:txBody>
      </p:sp>
      <p:sp>
        <p:nvSpPr>
          <p:cNvPr id="59410" name="TextBox 47">
            <a:extLst>
              <a:ext uri="{FF2B5EF4-FFF2-40B4-BE49-F238E27FC236}">
                <a16:creationId xmlns:a16="http://schemas.microsoft.com/office/drawing/2014/main" xmlns="" id="{67EFCD89-6C5B-D644-99E1-75DCCA6B8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6588" y="2763838"/>
            <a:ext cx="2235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материальных затрат на создание планирующей документации в 1,57 раза</a:t>
            </a:r>
          </a:p>
        </p:txBody>
      </p:sp>
      <p:sp>
        <p:nvSpPr>
          <p:cNvPr id="59411" name="TextBox 48">
            <a:extLst>
              <a:ext uri="{FF2B5EF4-FFF2-40B4-BE49-F238E27FC236}">
                <a16:creationId xmlns:a16="http://schemas.microsoft.com/office/drawing/2014/main" xmlns="" id="{85CCDD87-A2B1-1E41-920E-593612601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4743450"/>
            <a:ext cx="393065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и трудоемкости процесса выдачи справки об обучении</a:t>
            </a:r>
          </a:p>
        </p:txBody>
      </p:sp>
      <p:sp>
        <p:nvSpPr>
          <p:cNvPr id="59412" name="TextBox 49">
            <a:extLst>
              <a:ext uri="{FF2B5EF4-FFF2-40B4-BE49-F238E27FC236}">
                <a16:creationId xmlns:a16="http://schemas.microsoft.com/office/drawing/2014/main" xmlns="" id="{4104780F-DE7C-814B-BA45-FDAAFCD0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3" y="6134100"/>
            <a:ext cx="309562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материальных затрат на подготовку отчетов по результатам обучения в 2,2 раза</a:t>
            </a:r>
          </a:p>
        </p:txBody>
      </p:sp>
      <p:sp>
        <p:nvSpPr>
          <p:cNvPr id="59413" name="Прямоугольник 45">
            <a:extLst>
              <a:ext uri="{FF2B5EF4-FFF2-40B4-BE49-F238E27FC236}">
                <a16:creationId xmlns:a16="http://schemas.microsoft.com/office/drawing/2014/main" xmlns="" id="{3F3A66E8-4434-C44B-A721-05544B443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4641850"/>
            <a:ext cx="36972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и материальных затрат на подготовку отчетов по результатам обучения</a:t>
            </a:r>
            <a:endParaRPr lang="ru-RU" altLang="ru-RU" sz="1100"/>
          </a:p>
        </p:txBody>
      </p:sp>
      <p:sp>
        <p:nvSpPr>
          <p:cNvPr id="59414" name="Прямоугольник 60">
            <a:extLst>
              <a:ext uri="{FF2B5EF4-FFF2-40B4-BE49-F238E27FC236}">
                <a16:creationId xmlns:a16="http://schemas.microsoft.com/office/drawing/2014/main" xmlns="" id="{9C5736FD-68E7-C24E-B78D-F2EFC8D20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3" y="1604963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и материальных затрат на создание планирующей документации</a:t>
            </a:r>
          </a:p>
        </p:txBody>
      </p:sp>
      <p:sp>
        <p:nvSpPr>
          <p:cNvPr id="59415" name="Прямоугольник 52">
            <a:extLst>
              <a:ext uri="{FF2B5EF4-FFF2-40B4-BE49-F238E27FC236}">
                <a16:creationId xmlns:a16="http://schemas.microsoft.com/office/drawing/2014/main" xmlns="" id="{18367A6F-463E-2249-A778-F962AB3DC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1619250"/>
            <a:ext cx="4572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с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окращение времени и материальных затрат на оформление документов по профессиональному модулю. Повышение удовлетворенности процессом</a:t>
            </a:r>
            <a:endParaRPr lang="ru-RU" altLang="ru-RU" sz="1100">
              <a:solidFill>
                <a:srgbClr val="000000"/>
              </a:solidFill>
            </a:endParaRPr>
          </a:p>
        </p:txBody>
      </p:sp>
      <p:sp>
        <p:nvSpPr>
          <p:cNvPr id="59416" name="TextBox 78">
            <a:extLst>
              <a:ext uri="{FF2B5EF4-FFF2-40B4-BE49-F238E27FC236}">
                <a16:creationId xmlns:a16="http://schemas.microsoft.com/office/drawing/2014/main" xmlns="" id="{7259AFAF-F0D0-0540-BC1C-C89514E82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6116638"/>
            <a:ext cx="3095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трудоемкости процесса выдачи справки об обучении на 49%</a:t>
            </a:r>
          </a:p>
        </p:txBody>
      </p:sp>
      <p:grpSp>
        <p:nvGrpSpPr>
          <p:cNvPr id="59417" name="Группа 16">
            <a:extLst>
              <a:ext uri="{FF2B5EF4-FFF2-40B4-BE49-F238E27FC236}">
                <a16:creationId xmlns:a16="http://schemas.microsoft.com/office/drawing/2014/main" xmlns="" id="{186330BA-8993-2D40-B4B9-CBDE9B87B1CD}"/>
              </a:ext>
            </a:extLst>
          </p:cNvPr>
          <p:cNvGrpSpPr>
            <a:grpSpLocks/>
          </p:cNvGrpSpPr>
          <p:nvPr/>
        </p:nvGrpSpPr>
        <p:grpSpPr bwMode="auto">
          <a:xfrm>
            <a:off x="41275" y="1282700"/>
            <a:ext cx="4133850" cy="381000"/>
            <a:chOff x="118399" y="4486343"/>
            <a:chExt cx="4134012" cy="380480"/>
          </a:xfrm>
        </p:grpSpPr>
        <p:sp>
          <p:nvSpPr>
            <p:cNvPr id="59444" name="Прямоугольник 53">
              <a:extLst>
                <a:ext uri="{FF2B5EF4-FFF2-40B4-BE49-F238E27FC236}">
                  <a16:creationId xmlns:a16="http://schemas.microsoft.com/office/drawing/2014/main" xmlns="" id="{DA7C3323-BC2B-F644-ACF2-167084A03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47" y="4486343"/>
              <a:ext cx="40619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35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«Борисовский агромеханический техникум» </a:t>
              </a:r>
            </a:p>
          </p:txBody>
        </p:sp>
        <p:pic>
          <p:nvPicPr>
            <p:cNvPr id="59445" name="Рисунок 94" descr="C:\Users\User\Pictures\эмблема.jpg">
              <a:extLst>
                <a:ext uri="{FF2B5EF4-FFF2-40B4-BE49-F238E27FC236}">
                  <a16:creationId xmlns:a16="http://schemas.microsoft.com/office/drawing/2014/main" xmlns="" id="{BDA76746-6A28-B54C-B3FA-728027AE3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99" y="4542823"/>
              <a:ext cx="396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4" name="Picture 2" descr="https://skr.sh/i/090620/FuCqdnup.png?download=1">
            <a:extLst>
              <a:ext uri="{FF2B5EF4-FFF2-40B4-BE49-F238E27FC236}">
                <a16:creationId xmlns:a16="http://schemas.microsoft.com/office/drawing/2014/main" xmlns="" id="{DB3718D8-5E3B-F641-B412-6CF9B63BB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5437" r="18478"/>
          <a:stretch/>
        </p:blipFill>
        <p:spPr bwMode="auto">
          <a:xfrm>
            <a:off x="2506663" y="2878138"/>
            <a:ext cx="755650" cy="84613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 descr="F:\IMG_6873.JPG">
            <a:extLst>
              <a:ext uri="{FF2B5EF4-FFF2-40B4-BE49-F238E27FC236}">
                <a16:creationId xmlns:a16="http://schemas.microsoft.com/office/drawing/2014/main" xmlns="" id="{54F93987-F879-F64E-94D4-C0175BCD745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2198688"/>
            <a:ext cx="828675" cy="62547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grpSp>
        <p:nvGrpSpPr>
          <p:cNvPr id="59420" name="Группа 5">
            <a:extLst>
              <a:ext uri="{FF2B5EF4-FFF2-40B4-BE49-F238E27FC236}">
                <a16:creationId xmlns:a16="http://schemas.microsoft.com/office/drawing/2014/main" xmlns="" id="{5A12783B-FD8F-F544-82E5-F7FF9A21A154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2209800"/>
            <a:ext cx="1743075" cy="627063"/>
            <a:chOff x="1004685" y="2181641"/>
            <a:chExt cx="1743696" cy="62786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xmlns="" id="{8B9AC8AE-0EF5-5048-864A-498ABD7FF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39" t="22073" r="16524" b="27272"/>
            <a:stretch/>
          </p:blipFill>
          <p:spPr>
            <a:xfrm>
              <a:off x="1004685" y="2181641"/>
              <a:ext cx="578056" cy="62627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52BB693E-7F36-A24A-8171-0A21984B7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548" t="22925" r="16668" b="27778"/>
            <a:stretch/>
          </p:blipFill>
          <p:spPr>
            <a:xfrm>
              <a:off x="1582741" y="2183231"/>
              <a:ext cx="589172" cy="62627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xmlns="" id="{4B463F7E-10A5-3D4C-BD61-64B2B3369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792" t="23203" r="18921" b="29046"/>
            <a:stretch/>
          </p:blipFill>
          <p:spPr>
            <a:xfrm>
              <a:off x="2171913" y="2183231"/>
              <a:ext cx="576468" cy="62627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F7690F7-3560-DA40-A2AF-03121CB8C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8125" y="2211388"/>
            <a:ext cx="1439863" cy="6254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1074455-1844-C649-8B64-E5B3B89031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5638" y="5715000"/>
            <a:ext cx="1012825" cy="97631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9423" name="Группа 18">
            <a:extLst>
              <a:ext uri="{FF2B5EF4-FFF2-40B4-BE49-F238E27FC236}">
                <a16:creationId xmlns:a16="http://schemas.microsoft.com/office/drawing/2014/main" xmlns="" id="{462AB982-6D75-314C-A9BA-28764A06051C}"/>
              </a:ext>
            </a:extLst>
          </p:cNvPr>
          <p:cNvGrpSpPr>
            <a:grpSpLocks/>
          </p:cNvGrpSpPr>
          <p:nvPr/>
        </p:nvGrpSpPr>
        <p:grpSpPr bwMode="auto">
          <a:xfrm>
            <a:off x="41275" y="4297363"/>
            <a:ext cx="3832225" cy="430212"/>
            <a:chOff x="241190" y="4271178"/>
            <a:chExt cx="3831388" cy="430887"/>
          </a:xfrm>
        </p:grpSpPr>
        <p:sp>
          <p:nvSpPr>
            <p:cNvPr id="59439" name="Прямоугольник 17">
              <a:extLst>
                <a:ext uri="{FF2B5EF4-FFF2-40B4-BE49-F238E27FC236}">
                  <a16:creationId xmlns:a16="http://schemas.microsoft.com/office/drawing/2014/main" xmlns="" id="{D05A7250-44B3-4048-890A-520CE8A17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90" y="4271178"/>
              <a:ext cx="383138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«Старооскольский педагогический колледж»</a:t>
              </a:r>
            </a:p>
          </p:txBody>
        </p:sp>
        <p:pic>
          <p:nvPicPr>
            <p:cNvPr id="59440" name="Picture 4" descr="https://srv4.imgonline.com.ua/result_img/imgonline-com-ua-Transparent-backgr-DNxiGZvnED5.png">
              <a:extLst>
                <a:ext uri="{FF2B5EF4-FFF2-40B4-BE49-F238E27FC236}">
                  <a16:creationId xmlns:a16="http://schemas.microsoft.com/office/drawing/2014/main" xmlns="" id="{BC575A92-1DAF-4A41-9D17-39D261D5F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56" y="4350772"/>
              <a:ext cx="336884" cy="31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" name="Picture 65" descr="DSC_6316">
            <a:extLst>
              <a:ext uri="{FF2B5EF4-FFF2-40B4-BE49-F238E27FC236}">
                <a16:creationId xmlns:a16="http://schemas.microsoft.com/office/drawing/2014/main" xmlns="" id="{E4CD2877-8255-E24F-8385-3ECBBEEFD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1288" y="5346700"/>
            <a:ext cx="1082675" cy="7350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4">
            <a:extLst>
              <a:ext uri="{FF2B5EF4-FFF2-40B4-BE49-F238E27FC236}">
                <a16:creationId xmlns:a16="http://schemas.microsoft.com/office/drawing/2014/main" xmlns="" id="{4B4F5CEF-87AE-4148-8F23-E2C4B23A0D8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335088" y="5259388"/>
            <a:ext cx="1384300" cy="90805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426" name="Группа 82">
            <a:extLst>
              <a:ext uri="{FF2B5EF4-FFF2-40B4-BE49-F238E27FC236}">
                <a16:creationId xmlns:a16="http://schemas.microsoft.com/office/drawing/2014/main" xmlns="" id="{FF26F909-0B51-3048-97B1-266EABDAD0B3}"/>
              </a:ext>
            </a:extLst>
          </p:cNvPr>
          <p:cNvGrpSpPr>
            <a:grpSpLocks/>
          </p:cNvGrpSpPr>
          <p:nvPr/>
        </p:nvGrpSpPr>
        <p:grpSpPr bwMode="auto">
          <a:xfrm>
            <a:off x="4627563" y="1277938"/>
            <a:ext cx="4219575" cy="379412"/>
            <a:chOff x="118399" y="4486343"/>
            <a:chExt cx="4219059" cy="380480"/>
          </a:xfrm>
        </p:grpSpPr>
        <p:sp>
          <p:nvSpPr>
            <p:cNvPr id="59437" name="Прямоугольник 83">
              <a:extLst>
                <a:ext uri="{FF2B5EF4-FFF2-40B4-BE49-F238E27FC236}">
                  <a16:creationId xmlns:a16="http://schemas.microsoft.com/office/drawing/2014/main" xmlns="" id="{E250165A-0B3E-9E4B-B7F0-57E4A1223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447" y="4486343"/>
              <a:ext cx="414701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352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«Борисовский агромеханический техникум» </a:t>
              </a:r>
            </a:p>
          </p:txBody>
        </p:sp>
        <p:pic>
          <p:nvPicPr>
            <p:cNvPr id="59438" name="Рисунок 84" descr="C:\Users\User\Pictures\эмблема.jpg">
              <a:extLst>
                <a:ext uri="{FF2B5EF4-FFF2-40B4-BE49-F238E27FC236}">
                  <a16:creationId xmlns:a16="http://schemas.microsoft.com/office/drawing/2014/main" xmlns="" id="{807A7398-1728-044B-B4CF-8F869DF8F2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99" y="4542823"/>
              <a:ext cx="396000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894AE21-3ECC-5148-9DB0-C810D119EF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4950" y="2940050"/>
            <a:ext cx="1223963" cy="77311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7BDD8926-D548-4A46-8288-4F3C5317CDA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7319" t="18005" r="7354" b="17615"/>
          <a:stretch/>
        </p:blipFill>
        <p:spPr>
          <a:xfrm>
            <a:off x="7196138" y="2052638"/>
            <a:ext cx="1090612" cy="79216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E315878F-99A8-A84C-B32A-377CE421AB0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6142" t="16477" r="8296" b="13428"/>
          <a:stretch/>
        </p:blipFill>
        <p:spPr>
          <a:xfrm>
            <a:off x="5967413" y="2071688"/>
            <a:ext cx="908050" cy="7175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BC547FEA-74C5-5E40-98F6-2A31BF38DFA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6266" t="17175" r="5576" b="14196"/>
          <a:stretch/>
        </p:blipFill>
        <p:spPr>
          <a:xfrm>
            <a:off x="4867275" y="2073275"/>
            <a:ext cx="971550" cy="71596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118C4A7-9081-0144-B1D7-D0EC1E3306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20025" y="5656263"/>
            <a:ext cx="1150938" cy="10953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9432" name="Группа 88">
            <a:extLst>
              <a:ext uri="{FF2B5EF4-FFF2-40B4-BE49-F238E27FC236}">
                <a16:creationId xmlns:a16="http://schemas.microsoft.com/office/drawing/2014/main" xmlns="" id="{7933584A-7B6F-D04E-BFBB-0A89E33FC85B}"/>
              </a:ext>
            </a:extLst>
          </p:cNvPr>
          <p:cNvGrpSpPr>
            <a:grpSpLocks/>
          </p:cNvGrpSpPr>
          <p:nvPr/>
        </p:nvGrpSpPr>
        <p:grpSpPr bwMode="auto">
          <a:xfrm>
            <a:off x="5400675" y="4321175"/>
            <a:ext cx="3910013" cy="260350"/>
            <a:chOff x="55722" y="1635021"/>
            <a:chExt cx="3665788" cy="261610"/>
          </a:xfrm>
        </p:grpSpPr>
        <p:sp>
          <p:nvSpPr>
            <p:cNvPr id="59435" name="Прямоугольник 89">
              <a:extLst>
                <a:ext uri="{FF2B5EF4-FFF2-40B4-BE49-F238E27FC236}">
                  <a16:creationId xmlns:a16="http://schemas.microsoft.com/office/drawing/2014/main" xmlns="" id="{CDD5B53E-44EE-764F-ADA2-43BD199E8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2" y="1635021"/>
              <a:ext cx="3665788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«Ровеньский политехнический техникум»</a:t>
              </a:r>
              <a:endParaRPr lang="ru-RU" altLang="ru-RU" sz="1100" b="1"/>
            </a:p>
          </p:txBody>
        </p:sp>
        <p:pic>
          <p:nvPicPr>
            <p:cNvPr id="59436" name="Рисунок 98">
              <a:extLst>
                <a:ext uri="{FF2B5EF4-FFF2-40B4-BE49-F238E27FC236}">
                  <a16:creationId xmlns:a16="http://schemas.microsoft.com/office/drawing/2014/main" xmlns="" id="{50EFC02C-217D-9C4F-B3FD-CFF2BE9F8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52" y="1659571"/>
              <a:ext cx="209280" cy="194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" name="Рисунок 6">
            <a:extLst>
              <a:ext uri="{FF2B5EF4-FFF2-40B4-BE49-F238E27FC236}">
                <a16:creationId xmlns:a16="http://schemas.microsoft.com/office/drawing/2014/main" xmlns="" id="{CB3ABB59-B533-A94C-A752-F0D1A38349D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8104"/>
          <a:stretch/>
        </p:blipFill>
        <p:spPr bwMode="auto">
          <a:xfrm>
            <a:off x="6665913" y="5086350"/>
            <a:ext cx="1098550" cy="7270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>
            <a:extLst>
              <a:ext uri="{FF2B5EF4-FFF2-40B4-BE49-F238E27FC236}">
                <a16:creationId xmlns:a16="http://schemas.microsoft.com/office/drawing/2014/main" xmlns="" id="{31850A89-278F-5445-912D-92C00CFD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740275" y="5089525"/>
            <a:ext cx="1812925" cy="103028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736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>
            <a:extLst>
              <a:ext uri="{FF2B5EF4-FFF2-40B4-BE49-F238E27FC236}">
                <a16:creationId xmlns:a16="http://schemas.microsoft.com/office/drawing/2014/main" xmlns="" id="{91D3810E-A557-114A-8CDA-040002D2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C8EF49-090B-254F-9CC3-BB7D5D310F76}" type="slidenum">
              <a:rPr lang="ru-RU" altLang="ru-RU">
                <a:solidFill>
                  <a:srgbClr val="898989"/>
                </a:solidFill>
              </a:rPr>
              <a:pPr eaLnBrk="1" hangingPunct="1"/>
              <a:t>52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773FA55-DF59-4443-93E1-33AF5E465DCB}"/>
              </a:ext>
            </a:extLst>
          </p:cNvPr>
          <p:cNvCxnSpPr/>
          <p:nvPr/>
        </p:nvCxnSpPr>
        <p:spPr>
          <a:xfrm>
            <a:off x="0" y="753269"/>
            <a:ext cx="9144000" cy="0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420" name="Группа 1">
            <a:extLst>
              <a:ext uri="{FF2B5EF4-FFF2-40B4-BE49-F238E27FC236}">
                <a16:creationId xmlns:a16="http://schemas.microsoft.com/office/drawing/2014/main" xmlns="" id="{418902AD-2FFE-DF4D-B0A1-FE8116BB57F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6B948BB9-723E-7F46-AD8E-C4E7B08A7681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33366A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31A51EFC-1244-C342-8B84-9689530A8989}"/>
                </a:ext>
              </a:extLst>
            </p:cNvPr>
            <p:cNvSpPr/>
            <p:nvPr/>
          </p:nvSpPr>
          <p:spPr>
            <a:xfrm>
              <a:off x="201613" y="66675"/>
              <a:ext cx="87471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Лига бережливых профессиональных образовательных организаций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Российской Федерации </a:t>
              </a:r>
              <a:endParaRPr lang="ru-RU" sz="1600" dirty="0">
                <a:ln w="0"/>
                <a:solidFill>
                  <a:srgbClr val="33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pic>
          <p:nvPicPr>
            <p:cNvPr id="60471" name="Рисунок 9">
              <a:extLst>
                <a:ext uri="{FF2B5EF4-FFF2-40B4-BE49-F238E27FC236}">
                  <a16:creationId xmlns:a16="http://schemas.microsoft.com/office/drawing/2014/main" xmlns="" id="{4FEBD569-5E2E-F742-8479-37CB524AA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6" t="21577" r="12503" b="24036"/>
            <a:stretch>
              <a:fillRect/>
            </a:stretch>
          </p:blipFill>
          <p:spPr bwMode="auto">
            <a:xfrm>
              <a:off x="526842" y="39560"/>
              <a:ext cx="651825" cy="67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авильный пятиугольник 2">
            <a:extLst>
              <a:ext uri="{FF2B5EF4-FFF2-40B4-BE49-F238E27FC236}">
                <a16:creationId xmlns:a16="http://schemas.microsoft.com/office/drawing/2014/main" xmlns="" id="{FF1B695A-0BB6-7C45-B8C8-EAADCC4A81AB}"/>
              </a:ext>
            </a:extLst>
          </p:cNvPr>
          <p:cNvSpPr/>
          <p:nvPr/>
        </p:nvSpPr>
        <p:spPr>
          <a:xfrm>
            <a:off x="3362035" y="2725583"/>
            <a:ext cx="2355273" cy="2160000"/>
          </a:xfrm>
          <a:prstGeom prst="pentagon">
            <a:avLst/>
          </a:prstGeom>
          <a:noFill/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2032718-15DB-2741-A3FD-85D435772E73}"/>
              </a:ext>
            </a:extLst>
          </p:cNvPr>
          <p:cNvCxnSpPr/>
          <p:nvPr/>
        </p:nvCxnSpPr>
        <p:spPr>
          <a:xfrm>
            <a:off x="4572000" y="753166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0C331A08-2D3C-DC44-A7D7-0638EF69EAA4}"/>
              </a:ext>
            </a:extLst>
          </p:cNvPr>
          <p:cNvCxnSpPr/>
          <p:nvPr/>
        </p:nvCxnSpPr>
        <p:spPr>
          <a:xfrm>
            <a:off x="4572000" y="4885583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F9A385EA-B1B0-5C48-9AC6-30D215E03C71}"/>
              </a:ext>
            </a:extLst>
          </p:cNvPr>
          <p:cNvCxnSpPr/>
          <p:nvPr/>
        </p:nvCxnSpPr>
        <p:spPr>
          <a:xfrm flipH="1" flipV="1">
            <a:off x="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65528335-D676-A547-B11B-41316221FD9D}"/>
              </a:ext>
            </a:extLst>
          </p:cNvPr>
          <p:cNvCxnSpPr/>
          <p:nvPr/>
        </p:nvCxnSpPr>
        <p:spPr>
          <a:xfrm flipH="1" flipV="1">
            <a:off x="565200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8" name="Прямоугольник 15">
            <a:extLst>
              <a:ext uri="{FF2B5EF4-FFF2-40B4-BE49-F238E27FC236}">
                <a16:creationId xmlns:a16="http://schemas.microsoft.com/office/drawing/2014/main" xmlns="" id="{1CBEE2B1-B325-2442-BA13-0CA60E92C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3052763"/>
            <a:ext cx="230028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</a:p>
          <a:p>
            <a:pPr algn="ctr" eaLnBrk="1" hangingPunct="1"/>
            <a:r>
              <a:rPr lang="ru-RU" altLang="ru-RU" sz="1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совершенствующие взаимодействие между участниками образовательного процесса </a:t>
            </a:r>
            <a:endParaRPr lang="ru-RU" altLang="ru-RU" sz="17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9" name="Прямоугольник 40">
            <a:extLst>
              <a:ext uri="{FF2B5EF4-FFF2-40B4-BE49-F238E27FC236}">
                <a16:creationId xmlns:a16="http://schemas.microsoft.com/office/drawing/2014/main" xmlns="" id="{8F3A394D-0CE9-A446-89EB-3B79B900D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777875"/>
            <a:ext cx="3305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«Повышение эффективности обмена информацией между участниками образовательного процесса»</a:t>
            </a:r>
            <a:endParaRPr lang="ru-RU" altLang="ru-RU" sz="1200" b="1"/>
          </a:p>
        </p:txBody>
      </p:sp>
      <p:sp>
        <p:nvSpPr>
          <p:cNvPr id="60430" name="Заголовок 1">
            <a:extLst>
              <a:ext uri="{FF2B5EF4-FFF2-40B4-BE49-F238E27FC236}">
                <a16:creationId xmlns:a16="http://schemas.microsoft.com/office/drawing/2014/main" xmlns="" id="{7B146BE9-2A90-1E42-9EAB-8EBC9C152854}"/>
              </a:ext>
            </a:extLst>
          </p:cNvPr>
          <p:cNvSpPr txBox="1">
            <a:spLocks/>
          </p:cNvSpPr>
          <p:nvPr/>
        </p:nvSpPr>
        <p:spPr bwMode="auto">
          <a:xfrm>
            <a:off x="4672013" y="619125"/>
            <a:ext cx="43402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процесса взаимодействия педагога-наставника с начинающим преподавателем»</a:t>
            </a:r>
            <a:endParaRPr lang="ru-RU" alt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431" name="Прямоугольник 42">
            <a:extLst>
              <a:ext uri="{FF2B5EF4-FFF2-40B4-BE49-F238E27FC236}">
                <a16:creationId xmlns:a16="http://schemas.microsoft.com/office/drawing/2014/main" xmlns="" id="{2B6B2038-7E7F-7843-97ED-20FF1D9C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3862388"/>
            <a:ext cx="3527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процесса взаимодействия преподавателей с концертмейстерами и студентами»</a:t>
            </a:r>
            <a:endParaRPr lang="ru-RU" altLang="ru-RU" sz="1200" b="1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D8B4BFCC-7386-E349-A532-4758546274D0}"/>
              </a:ext>
            </a:extLst>
          </p:cNvPr>
          <p:cNvSpPr txBox="1">
            <a:spLocks/>
          </p:cNvSpPr>
          <p:nvPr/>
        </p:nvSpPr>
        <p:spPr>
          <a:xfrm>
            <a:off x="5397500" y="3894138"/>
            <a:ext cx="3640138" cy="5810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Оптимизация процесса взаимодействия преподавателей общеобразовательных дисциплин со студентами</a:t>
            </a:r>
            <a:r>
              <a:rPr lang="ru-RU" sz="12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33" name="TextBox 46">
            <a:extLst>
              <a:ext uri="{FF2B5EF4-FFF2-40B4-BE49-F238E27FC236}">
                <a16:creationId xmlns:a16="http://schemas.microsoft.com/office/drawing/2014/main" xmlns="" id="{669035E4-D1B3-5B44-8575-C44A6B2C3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13" y="3087688"/>
            <a:ext cx="2244726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в 3 раза</a:t>
            </a:r>
          </a:p>
        </p:txBody>
      </p:sp>
      <p:sp>
        <p:nvSpPr>
          <p:cNvPr id="60434" name="TextBox 47">
            <a:extLst>
              <a:ext uri="{FF2B5EF4-FFF2-40B4-BE49-F238E27FC236}">
                <a16:creationId xmlns:a16="http://schemas.microsoft.com/office/drawing/2014/main" xmlns="" id="{416F2C0B-95F0-E84A-B6B9-E588971C2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2784475"/>
            <a:ext cx="248126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трудоемкости процесса взаимодействия процесса педагога-наставника с начинающим преподавателем на 67%</a:t>
            </a:r>
          </a:p>
        </p:txBody>
      </p:sp>
      <p:sp>
        <p:nvSpPr>
          <p:cNvPr id="60435" name="TextBox 48">
            <a:extLst>
              <a:ext uri="{FF2B5EF4-FFF2-40B4-BE49-F238E27FC236}">
                <a16:creationId xmlns:a16="http://schemas.microsoft.com/office/drawing/2014/main" xmlns="" id="{1ECABCE9-5D7D-A649-B9A8-0B89FF8F4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4743450"/>
            <a:ext cx="393223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и трудоемкости процесса выбора индивидуальной программы для студентов и информирование о ней студентов и концертмейстеров</a:t>
            </a:r>
          </a:p>
        </p:txBody>
      </p:sp>
      <p:sp>
        <p:nvSpPr>
          <p:cNvPr id="60436" name="TextBox 49">
            <a:extLst>
              <a:ext uri="{FF2B5EF4-FFF2-40B4-BE49-F238E27FC236}">
                <a16:creationId xmlns:a16="http://schemas.microsoft.com/office/drawing/2014/main" xmlns="" id="{103C1D62-C1B4-0049-8017-12EC9F7C1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3" y="6110288"/>
            <a:ext cx="318928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трудоемкости процесса взаимодействия преподавателей и студентов на 43%</a:t>
            </a:r>
          </a:p>
        </p:txBody>
      </p:sp>
      <p:sp>
        <p:nvSpPr>
          <p:cNvPr id="60437" name="Прямоугольник 45">
            <a:extLst>
              <a:ext uri="{FF2B5EF4-FFF2-40B4-BE49-F238E27FC236}">
                <a16:creationId xmlns:a16="http://schemas.microsoft.com/office/drawing/2014/main" xmlns="" id="{3590289C-2511-3848-9F18-5DFA65EF0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4792663"/>
            <a:ext cx="38989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и трудоемкости процесса взаимодействия преподавателей и студентов с целью повышения качества знаний</a:t>
            </a:r>
            <a:endParaRPr lang="ru-RU" altLang="ru-RU" sz="1100"/>
          </a:p>
        </p:txBody>
      </p:sp>
      <p:sp>
        <p:nvSpPr>
          <p:cNvPr id="60438" name="Прямоугольник 60">
            <a:extLst>
              <a:ext uri="{FF2B5EF4-FFF2-40B4-BE49-F238E27FC236}">
                <a16:creationId xmlns:a16="http://schemas.microsoft.com/office/drawing/2014/main" xmlns="" id="{F4173192-3670-4245-803D-D7D211BF2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1558925"/>
            <a:ext cx="40116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и трудоемкости процесса взаимодействия процесса педагога-наставника с начинающим преподавателем </a:t>
            </a:r>
          </a:p>
        </p:txBody>
      </p:sp>
      <p:sp>
        <p:nvSpPr>
          <p:cNvPr id="60439" name="Прямоугольник 52">
            <a:extLst>
              <a:ext uri="{FF2B5EF4-FFF2-40B4-BE49-F238E27FC236}">
                <a16:creationId xmlns:a16="http://schemas.microsoft.com/office/drawing/2014/main" xmlns="" id="{B3EA37BA-DAF8-4347-834E-C76CC6A9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1758950"/>
            <a:ext cx="37496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времени протекания процесса </a:t>
            </a:r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40" name="TextBox 78">
            <a:extLst>
              <a:ext uri="{FF2B5EF4-FFF2-40B4-BE49-F238E27FC236}">
                <a16:creationId xmlns:a16="http://schemas.microsoft.com/office/drawing/2014/main" xmlns="" id="{40802B00-CDC1-4149-AA40-15F857DB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6037263"/>
            <a:ext cx="3559176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трудоемкости процесса выбора индивидуальной программы для студентов и информирование о ней студентов и концертмейстеров на 45,5%</a:t>
            </a:r>
          </a:p>
        </p:txBody>
      </p:sp>
      <p:grpSp>
        <p:nvGrpSpPr>
          <p:cNvPr id="60441" name="Группа 18">
            <a:extLst>
              <a:ext uri="{FF2B5EF4-FFF2-40B4-BE49-F238E27FC236}">
                <a16:creationId xmlns:a16="http://schemas.microsoft.com/office/drawing/2014/main" xmlns="" id="{AB295D3B-BB48-1B4E-BA1F-86D2A1C441CA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406900"/>
            <a:ext cx="3830638" cy="431800"/>
            <a:chOff x="241190" y="4271178"/>
            <a:chExt cx="3831388" cy="430887"/>
          </a:xfrm>
        </p:grpSpPr>
        <p:sp>
          <p:nvSpPr>
            <p:cNvPr id="60465" name="Прямоугольник 17">
              <a:extLst>
                <a:ext uri="{FF2B5EF4-FFF2-40B4-BE49-F238E27FC236}">
                  <a16:creationId xmlns:a16="http://schemas.microsoft.com/office/drawing/2014/main" xmlns="" id="{3D24B110-3F3E-A84E-84D6-CA8BB093A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90" y="4271178"/>
              <a:ext cx="383138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«Старооскольский педагогический колледж»</a:t>
              </a:r>
            </a:p>
          </p:txBody>
        </p:sp>
        <p:pic>
          <p:nvPicPr>
            <p:cNvPr id="60466" name="Picture 4" descr="https://srv4.imgonline.com.ua/result_img/imgonline-com-ua-Transparent-backgr-DNxiGZvnED5.png">
              <a:extLst>
                <a:ext uri="{FF2B5EF4-FFF2-40B4-BE49-F238E27FC236}">
                  <a16:creationId xmlns:a16="http://schemas.microsoft.com/office/drawing/2014/main" xmlns="" id="{2F2DCCEB-B43E-CF49-BEA4-96F514D64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56" y="4350772"/>
              <a:ext cx="336884" cy="31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05A3494-A7FB-8242-89DC-744076254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725" y="2651125"/>
            <a:ext cx="1012825" cy="10429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0510C48-06EC-2242-BD9E-14BFD2746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588" y="5713413"/>
            <a:ext cx="1084262" cy="10318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127A0AF-303F-C14B-A2CD-5C296AD26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97"/>
          <a:stretch/>
        </p:blipFill>
        <p:spPr>
          <a:xfrm>
            <a:off x="7850188" y="2628900"/>
            <a:ext cx="1198562" cy="108108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E51D2E8-38D7-F84E-B4E2-896C6541F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450" y="5621338"/>
            <a:ext cx="1290638" cy="104298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0446" name="Группа 61">
            <a:extLst>
              <a:ext uri="{FF2B5EF4-FFF2-40B4-BE49-F238E27FC236}">
                <a16:creationId xmlns:a16="http://schemas.microsoft.com/office/drawing/2014/main" xmlns="" id="{DE5481FB-AAD2-8747-8118-301012F9E3B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354138"/>
            <a:ext cx="4395788" cy="431800"/>
            <a:chOff x="408921" y="1423764"/>
            <a:chExt cx="4396012" cy="430887"/>
          </a:xfrm>
        </p:grpSpPr>
        <p:sp>
          <p:nvSpPr>
            <p:cNvPr id="60463" name="Прямоугольник 62">
              <a:extLst>
                <a:ext uri="{FF2B5EF4-FFF2-40B4-BE49-F238E27FC236}">
                  <a16:creationId xmlns:a16="http://schemas.microsoft.com/office/drawing/2014/main" xmlns="" id="{6A53AC54-7547-AE4A-B7BB-FD4B4B7BEE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21" y="1423764"/>
              <a:ext cx="43960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«Шебекинский агротехнический ремесленный техникум»</a:t>
              </a:r>
              <a:endParaRPr lang="ru-RU" altLang="ru-RU" sz="1100" b="1"/>
            </a:p>
          </p:txBody>
        </p:sp>
        <p:pic>
          <p:nvPicPr>
            <p:cNvPr id="64" name="Рисунок 63" descr="Рисунок 23ав">
              <a:extLst>
                <a:ext uri="{FF2B5EF4-FFF2-40B4-BE49-F238E27FC236}">
                  <a16:creationId xmlns:a16="http://schemas.microsoft.com/office/drawing/2014/main" xmlns="" id="{B4A9C224-9C11-B048-B167-24E4BE1B3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10217" t="7669" r="8257" b="8842"/>
            <a:stretch>
              <a:fillRect/>
            </a:stretch>
          </p:blipFill>
          <p:spPr bwMode="auto">
            <a:xfrm>
              <a:off x="440046" y="1434468"/>
              <a:ext cx="382743" cy="414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softEdge rad="112500"/>
            </a:effectLst>
          </p:spPr>
        </p:pic>
      </p:grpSp>
      <p:pic>
        <p:nvPicPr>
          <p:cNvPr id="65" name="Picture 2" descr="C:\Users\Алла\Desktop\карта.jpg">
            <a:extLst>
              <a:ext uri="{FF2B5EF4-FFF2-40B4-BE49-F238E27FC236}">
                <a16:creationId xmlns:a16="http://schemas.microsoft.com/office/drawing/2014/main" xmlns="" id="{A6458F7B-7033-C34E-90B8-0F60F5410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313" y="2352675"/>
            <a:ext cx="1685925" cy="781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6" name="Picture 4" descr="C:\Users\Алла\Desktop\ф7.jpg">
            <a:extLst>
              <a:ext uri="{FF2B5EF4-FFF2-40B4-BE49-F238E27FC236}">
                <a16:creationId xmlns:a16="http://schemas.microsoft.com/office/drawing/2014/main" xmlns="" id="{BA1D7C01-441D-8044-BEB7-BD5A093D4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6535" t="3397" r="1739" b="6883"/>
          <a:stretch>
            <a:fillRect/>
          </a:stretch>
        </p:blipFill>
        <p:spPr bwMode="auto">
          <a:xfrm>
            <a:off x="80963" y="2068513"/>
            <a:ext cx="1093787" cy="7381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7" name="Picture 1">
            <a:extLst>
              <a:ext uri="{FF2B5EF4-FFF2-40B4-BE49-F238E27FC236}">
                <a16:creationId xmlns:a16="http://schemas.microsoft.com/office/drawing/2014/main" xmlns="" id="{3EFDA506-AA37-474C-BD5C-16642640C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l="12841" t="25208" r="14546" b="30961"/>
          <a:stretch>
            <a:fillRect/>
          </a:stretch>
        </p:blipFill>
        <p:spPr bwMode="auto">
          <a:xfrm>
            <a:off x="2233613" y="1984375"/>
            <a:ext cx="1200150" cy="55086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9" name="Picture 1">
            <a:extLst>
              <a:ext uri="{FF2B5EF4-FFF2-40B4-BE49-F238E27FC236}">
                <a16:creationId xmlns:a16="http://schemas.microsoft.com/office/drawing/2014/main" xmlns="" id="{53367A6F-2783-E04E-9778-5A939726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l="12841" t="29956" r="13961" b="29134"/>
          <a:stretch>
            <a:fillRect/>
          </a:stretch>
        </p:blipFill>
        <p:spPr bwMode="auto">
          <a:xfrm>
            <a:off x="3178175" y="2068513"/>
            <a:ext cx="1273175" cy="5508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60451" name="Группа 72">
            <a:extLst>
              <a:ext uri="{FF2B5EF4-FFF2-40B4-BE49-F238E27FC236}">
                <a16:creationId xmlns:a16="http://schemas.microsoft.com/office/drawing/2014/main" xmlns="" id="{4CF01E87-C680-EA48-BA75-C2B071CD4E82}"/>
              </a:ext>
            </a:extLst>
          </p:cNvPr>
          <p:cNvGrpSpPr>
            <a:grpSpLocks/>
          </p:cNvGrpSpPr>
          <p:nvPr/>
        </p:nvGrpSpPr>
        <p:grpSpPr bwMode="auto">
          <a:xfrm>
            <a:off x="4591050" y="1216025"/>
            <a:ext cx="4284663" cy="365125"/>
            <a:chOff x="241190" y="4271178"/>
            <a:chExt cx="4285320" cy="340416"/>
          </a:xfrm>
        </p:grpSpPr>
        <p:sp>
          <p:nvSpPr>
            <p:cNvPr id="60461" name="Прямоугольник 75">
              <a:extLst>
                <a:ext uri="{FF2B5EF4-FFF2-40B4-BE49-F238E27FC236}">
                  <a16:creationId xmlns:a16="http://schemas.microsoft.com/office/drawing/2014/main" xmlns="" id="{012B548C-21A9-B240-8E42-562C63E98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90" y="4271178"/>
              <a:ext cx="4285320" cy="244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«Старооскольский педагогический колледж»</a:t>
              </a:r>
            </a:p>
          </p:txBody>
        </p:sp>
        <p:pic>
          <p:nvPicPr>
            <p:cNvPr id="60462" name="Picture 4" descr="https://srv4.imgonline.com.ua/result_img/imgonline-com-ua-Transparent-backgr-DNxiGZvnED5.png">
              <a:extLst>
                <a:ext uri="{FF2B5EF4-FFF2-40B4-BE49-F238E27FC236}">
                  <a16:creationId xmlns:a16="http://schemas.microsoft.com/office/drawing/2014/main" xmlns="" id="{56E4C705-CE16-1F41-945F-E8032B7E0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91" y="4295097"/>
              <a:ext cx="336884" cy="31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3B024C49-BAEE-E64F-B46B-E8A00F73A5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2038" y="2182813"/>
            <a:ext cx="1287462" cy="5953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</p:pic>
      <p:pic>
        <p:nvPicPr>
          <p:cNvPr id="60453" name="Рисунок 1027">
            <a:extLst>
              <a:ext uri="{FF2B5EF4-FFF2-40B4-BE49-F238E27FC236}">
                <a16:creationId xmlns:a16="http://schemas.microsoft.com/office/drawing/2014/main" xmlns="" id="{F3D349B9-03D9-7C4B-9799-54CA0ED3EFF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976438"/>
            <a:ext cx="1366837" cy="854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Рисунок 5">
            <a:extLst>
              <a:ext uri="{FF2B5EF4-FFF2-40B4-BE49-F238E27FC236}">
                <a16:creationId xmlns:a16="http://schemas.microsoft.com/office/drawing/2014/main" xmlns="" id="{48BD2127-698B-3F40-9696-BD3E479991F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7950" y="5365750"/>
            <a:ext cx="1066800" cy="69373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Рисунок 2">
            <a:extLst>
              <a:ext uri="{FF2B5EF4-FFF2-40B4-BE49-F238E27FC236}">
                <a16:creationId xmlns:a16="http://schemas.microsoft.com/office/drawing/2014/main" xmlns="" id="{B715EDD4-EEBF-7C49-A594-BA16612A186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3477" t="82" r="6209" b="40987"/>
          <a:stretch>
            <a:fillRect/>
          </a:stretch>
        </p:blipFill>
        <p:spPr bwMode="auto">
          <a:xfrm>
            <a:off x="1455738" y="5364163"/>
            <a:ext cx="1417637" cy="69373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456" name="Группа 91">
            <a:extLst>
              <a:ext uri="{FF2B5EF4-FFF2-40B4-BE49-F238E27FC236}">
                <a16:creationId xmlns:a16="http://schemas.microsoft.com/office/drawing/2014/main" xmlns="" id="{718681F0-1799-C14D-B20A-AAB8D709656C}"/>
              </a:ext>
            </a:extLst>
          </p:cNvPr>
          <p:cNvGrpSpPr>
            <a:grpSpLocks/>
          </p:cNvGrpSpPr>
          <p:nvPr/>
        </p:nvGrpSpPr>
        <p:grpSpPr bwMode="auto">
          <a:xfrm>
            <a:off x="5287963" y="4470400"/>
            <a:ext cx="3887787" cy="430213"/>
            <a:chOff x="241190" y="4251776"/>
            <a:chExt cx="3887432" cy="402292"/>
          </a:xfrm>
        </p:grpSpPr>
        <p:sp>
          <p:nvSpPr>
            <p:cNvPr id="60459" name="Прямоугольник 92">
              <a:extLst>
                <a:ext uri="{FF2B5EF4-FFF2-40B4-BE49-F238E27FC236}">
                  <a16:creationId xmlns:a16="http://schemas.microsoft.com/office/drawing/2014/main" xmlns="" id="{7EA261A0-E6FD-2E48-98D5-961EE459D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90" y="4251776"/>
              <a:ext cx="3887432" cy="40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«Старооскольский педагогический колледж»</a:t>
              </a:r>
            </a:p>
          </p:txBody>
        </p:sp>
        <p:pic>
          <p:nvPicPr>
            <p:cNvPr id="60460" name="Picture 4" descr="https://srv4.imgonline.com.ua/result_img/imgonline-com-ua-Transparent-backgr-DNxiGZvnED5.png">
              <a:extLst>
                <a:ext uri="{FF2B5EF4-FFF2-40B4-BE49-F238E27FC236}">
                  <a16:creationId xmlns:a16="http://schemas.microsoft.com/office/drawing/2014/main" xmlns="" id="{A38312B7-0A73-664E-A3F0-286F5BA7A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91" y="4295097"/>
              <a:ext cx="336884" cy="31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5B75FB6-6B61-D343-B3A4-28FEDEA32E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06938" y="5400675"/>
            <a:ext cx="1009650" cy="7175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0458" name="Рисунок 3">
            <a:extLst>
              <a:ext uri="{FF2B5EF4-FFF2-40B4-BE49-F238E27FC236}">
                <a16:creationId xmlns:a16="http://schemas.microsoft.com/office/drawing/2014/main" xmlns="" id="{5DE65FF2-95EF-1D4D-8AE7-940ADF4FB3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24406" r="14580" b="16531"/>
          <a:stretch>
            <a:fillRect/>
          </a:stretch>
        </p:blipFill>
        <p:spPr bwMode="auto">
          <a:xfrm>
            <a:off x="5851525" y="5407025"/>
            <a:ext cx="1500188" cy="72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51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Номер слайда 3">
            <a:extLst>
              <a:ext uri="{FF2B5EF4-FFF2-40B4-BE49-F238E27FC236}">
                <a16:creationId xmlns:a16="http://schemas.microsoft.com/office/drawing/2014/main" xmlns="" id="{E579BF8B-1259-264C-90EE-9F3DC9C9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59293B-18C4-C943-909E-4A2871E68A5C}" type="slidenum">
              <a:rPr lang="ru-RU" altLang="ru-RU">
                <a:solidFill>
                  <a:srgbClr val="898989"/>
                </a:solidFill>
              </a:rPr>
              <a:pPr eaLnBrk="1" hangingPunct="1"/>
              <a:t>53</a:t>
            </a:fld>
            <a:endParaRPr lang="ru-RU" altLang="ru-RU">
              <a:solidFill>
                <a:srgbClr val="898989"/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78DA54A-3E4D-5A47-B742-3C5CB65BF48E}"/>
              </a:ext>
            </a:extLst>
          </p:cNvPr>
          <p:cNvCxnSpPr/>
          <p:nvPr/>
        </p:nvCxnSpPr>
        <p:spPr>
          <a:xfrm>
            <a:off x="0" y="753269"/>
            <a:ext cx="9144000" cy="0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44" name="Группа 1">
            <a:extLst>
              <a:ext uri="{FF2B5EF4-FFF2-40B4-BE49-F238E27FC236}">
                <a16:creationId xmlns:a16="http://schemas.microsoft.com/office/drawing/2014/main" xmlns="" id="{4090A1F8-8735-D84A-8E40-5494B3E620B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1F865CEC-00A8-3C4C-B520-4E9CC6A1553A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33366A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50157FF0-103B-B54A-A8F4-7FC998918D68}"/>
                </a:ext>
              </a:extLst>
            </p:cNvPr>
            <p:cNvSpPr/>
            <p:nvPr/>
          </p:nvSpPr>
          <p:spPr>
            <a:xfrm>
              <a:off x="201613" y="66675"/>
              <a:ext cx="8747125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Лига бережливых профессиональных образовательных организаций</a:t>
              </a:r>
            </a:p>
            <a:p>
              <a:pPr algn="ctr">
                <a:defRPr/>
              </a:pPr>
              <a:r>
                <a:rPr lang="ru-RU" sz="1600" b="1" dirty="0">
                  <a:solidFill>
                    <a:srgbClr val="33356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anose="02020603050405020304" pitchFamily="18" charset="0"/>
                </a:rPr>
                <a:t>Российской Федерации </a:t>
              </a:r>
              <a:endParaRPr lang="ru-RU" sz="1600" dirty="0">
                <a:ln w="0"/>
                <a:solidFill>
                  <a:srgbClr val="333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endParaRPr>
            </a:p>
          </p:txBody>
        </p:sp>
        <p:pic>
          <p:nvPicPr>
            <p:cNvPr id="61494" name="Рисунок 9">
              <a:extLst>
                <a:ext uri="{FF2B5EF4-FFF2-40B4-BE49-F238E27FC236}">
                  <a16:creationId xmlns:a16="http://schemas.microsoft.com/office/drawing/2014/main" xmlns="" id="{A66732A2-5E13-8645-8561-8AD83825D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6" t="21577" r="12503" b="24036"/>
            <a:stretch>
              <a:fillRect/>
            </a:stretch>
          </p:blipFill>
          <p:spPr bwMode="auto">
            <a:xfrm>
              <a:off x="526842" y="39560"/>
              <a:ext cx="651825" cy="67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Правильный пятиугольник 2">
            <a:extLst>
              <a:ext uri="{FF2B5EF4-FFF2-40B4-BE49-F238E27FC236}">
                <a16:creationId xmlns:a16="http://schemas.microsoft.com/office/drawing/2014/main" xmlns="" id="{176AE8E7-8399-E84D-A877-80EC685655AD}"/>
              </a:ext>
            </a:extLst>
          </p:cNvPr>
          <p:cNvSpPr/>
          <p:nvPr/>
        </p:nvSpPr>
        <p:spPr>
          <a:xfrm>
            <a:off x="3362035" y="2725583"/>
            <a:ext cx="2355273" cy="2160000"/>
          </a:xfrm>
          <a:prstGeom prst="pentagon">
            <a:avLst/>
          </a:prstGeom>
          <a:noFill/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99E28824-1294-9D40-B58C-C2A5533E1440}"/>
              </a:ext>
            </a:extLst>
          </p:cNvPr>
          <p:cNvCxnSpPr/>
          <p:nvPr/>
        </p:nvCxnSpPr>
        <p:spPr>
          <a:xfrm>
            <a:off x="4572000" y="753166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FC194F09-5854-1A4D-99DC-1923CEBD85F8}"/>
              </a:ext>
            </a:extLst>
          </p:cNvPr>
          <p:cNvCxnSpPr/>
          <p:nvPr/>
        </p:nvCxnSpPr>
        <p:spPr>
          <a:xfrm>
            <a:off x="4572000" y="4885583"/>
            <a:ext cx="0" cy="1972417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A910768F-F5B8-3E4E-B399-D1019ECC8EA8}"/>
              </a:ext>
            </a:extLst>
          </p:cNvPr>
          <p:cNvCxnSpPr/>
          <p:nvPr/>
        </p:nvCxnSpPr>
        <p:spPr>
          <a:xfrm flipH="1" flipV="1">
            <a:off x="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ED0320AB-EFDE-ED41-98AC-3EA46C35D63D}"/>
              </a:ext>
            </a:extLst>
          </p:cNvPr>
          <p:cNvCxnSpPr/>
          <p:nvPr/>
        </p:nvCxnSpPr>
        <p:spPr>
          <a:xfrm flipH="1" flipV="1">
            <a:off x="5652000" y="3803780"/>
            <a:ext cx="3456000" cy="1803"/>
          </a:xfrm>
          <a:prstGeom prst="line">
            <a:avLst/>
          </a:prstGeom>
          <a:ln w="76200">
            <a:solidFill>
              <a:srgbClr val="33366A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2" name="Прямоугольник 15">
            <a:extLst>
              <a:ext uri="{FF2B5EF4-FFF2-40B4-BE49-F238E27FC236}">
                <a16:creationId xmlns:a16="http://schemas.microsoft.com/office/drawing/2014/main" xmlns="" id="{A1D6E5C5-2879-EA46-8BAE-5D1A1299A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3284538"/>
            <a:ext cx="2300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</a:t>
            </a:r>
          </a:p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совершенствующие воспитательную деятельность</a:t>
            </a:r>
            <a:endParaRPr lang="ru-RU" altLang="ru-RU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3" name="Прямоугольник 40">
            <a:extLst>
              <a:ext uri="{FF2B5EF4-FFF2-40B4-BE49-F238E27FC236}">
                <a16:creationId xmlns:a16="http://schemas.microsoft.com/office/drawing/2014/main" xmlns="" id="{AD6CB95A-031C-0A45-9D71-6ED4BB1EC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325" y="777875"/>
            <a:ext cx="3305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«Социализация и адаптация детей-сирот, детей, оставшихся </a:t>
            </a:r>
            <a:b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без попечения родителей – выпускников»</a:t>
            </a:r>
            <a:endParaRPr lang="ru-RU" altLang="ru-RU" sz="1200" b="1"/>
          </a:p>
        </p:txBody>
      </p:sp>
      <p:sp>
        <p:nvSpPr>
          <p:cNvPr id="61454" name="Заголовок 1">
            <a:extLst>
              <a:ext uri="{FF2B5EF4-FFF2-40B4-BE49-F238E27FC236}">
                <a16:creationId xmlns:a16="http://schemas.microsoft.com/office/drawing/2014/main" xmlns="" id="{4FCDADF6-F352-684A-8F52-65A389800917}"/>
              </a:ext>
            </a:extLst>
          </p:cNvPr>
          <p:cNvSpPr txBox="1">
            <a:spLocks/>
          </p:cNvSpPr>
          <p:nvPr/>
        </p:nvSpPr>
        <p:spPr bwMode="auto">
          <a:xfrm>
            <a:off x="5532438" y="3859213"/>
            <a:ext cx="35718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Aft>
                <a:spcPts val="800"/>
              </a:spcAft>
            </a:pPr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altLang="ru-RU" sz="1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«Оптимизация работы по вовлечению студентов»</a:t>
            </a:r>
            <a:endParaRPr lang="ru-RU" alt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55" name="Прямоугольник 42">
            <a:extLst>
              <a:ext uri="{FF2B5EF4-FFF2-40B4-BE49-F238E27FC236}">
                <a16:creationId xmlns:a16="http://schemas.microsoft.com/office/drawing/2014/main" xmlns="" id="{8CF5F8DD-5011-DB40-AD00-F189951A3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8" y="3875088"/>
            <a:ext cx="35321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«Систематизация учета посещаемости учебных занятий обучающимися»</a:t>
            </a:r>
            <a:endParaRPr lang="ru-RU" altLang="ru-RU" sz="1200" b="1"/>
          </a:p>
        </p:txBody>
      </p:sp>
      <p:sp>
        <p:nvSpPr>
          <p:cNvPr id="61456" name="TextBox 46">
            <a:extLst>
              <a:ext uri="{FF2B5EF4-FFF2-40B4-BE49-F238E27FC236}">
                <a16:creationId xmlns:a16="http://schemas.microsoft.com/office/drawing/2014/main" xmlns="" id="{5ABE3B82-3289-DE42-8728-822AE6C7E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2967038"/>
            <a:ext cx="22447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увеличение своевременности и качества выполнения поставленных задач на 30%</a:t>
            </a:r>
          </a:p>
          <a:p>
            <a:pPr eaLnBrk="1" hangingPunct="1"/>
            <a:endParaRPr lang="ru-RU" altLang="ru-RU" sz="1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7" name="TextBox 47">
            <a:extLst>
              <a:ext uri="{FF2B5EF4-FFF2-40B4-BE49-F238E27FC236}">
                <a16:creationId xmlns:a16="http://schemas.microsoft.com/office/drawing/2014/main" xmlns="" id="{7685F9D3-1D33-964C-83AA-83BADA86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6029325"/>
            <a:ext cx="3186113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и трудоемкости процесса информирования и отбора студентов для работы в студенческом совете колледжа в 6 раз</a:t>
            </a:r>
          </a:p>
        </p:txBody>
      </p:sp>
      <p:sp>
        <p:nvSpPr>
          <p:cNvPr id="61458" name="TextBox 48">
            <a:extLst>
              <a:ext uri="{FF2B5EF4-FFF2-40B4-BE49-F238E27FC236}">
                <a16:creationId xmlns:a16="http://schemas.microsoft.com/office/drawing/2014/main" xmlns="" id="{45E64DCD-ABB4-C047-850C-F5026F687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573588"/>
            <a:ext cx="3930651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протекания процесса</a:t>
            </a:r>
          </a:p>
        </p:txBody>
      </p:sp>
      <p:sp>
        <p:nvSpPr>
          <p:cNvPr id="61459" name="Прямоугольник 60">
            <a:extLst>
              <a:ext uri="{FF2B5EF4-FFF2-40B4-BE49-F238E27FC236}">
                <a16:creationId xmlns:a16="http://schemas.microsoft.com/office/drawing/2014/main" xmlns="" id="{E2375C02-4F36-5146-AEF2-C5E61D8C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613" y="4652963"/>
            <a:ext cx="36195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altLang="ru-RU" sz="11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сокращение времени и трудоемкости процесса информирования и отбора студентов для работы в студенческом совете колледжа</a:t>
            </a:r>
          </a:p>
        </p:txBody>
      </p:sp>
      <p:sp>
        <p:nvSpPr>
          <p:cNvPr id="61460" name="Прямоугольник 52">
            <a:extLst>
              <a:ext uri="{FF2B5EF4-FFF2-40B4-BE49-F238E27FC236}">
                <a16:creationId xmlns:a16="http://schemas.microsoft.com/office/drawing/2014/main" xmlns="" id="{73F9AB79-E4D3-8B4C-B82D-B923AEFCC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1758950"/>
            <a:ext cx="44799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способствующих адаптации и социализации выпускников из числа детей-сирот в современном  обществе</a:t>
            </a:r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1" name="TextBox 78">
            <a:extLst>
              <a:ext uri="{FF2B5EF4-FFF2-40B4-BE49-F238E27FC236}">
                <a16:creationId xmlns:a16="http://schemas.microsoft.com/office/drawing/2014/main" xmlns="" id="{B8666E05-94E2-BB45-AE31-61AD4E133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316663"/>
            <a:ext cx="3182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</a:t>
            </a:r>
            <a:r>
              <a:rPr lang="ru-RU" altLang="ru-RU" sz="11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сокращение времени протекания процесса на 72%</a:t>
            </a:r>
          </a:p>
        </p:txBody>
      </p:sp>
      <p:grpSp>
        <p:nvGrpSpPr>
          <p:cNvPr id="61462" name="Группа 61">
            <a:extLst>
              <a:ext uri="{FF2B5EF4-FFF2-40B4-BE49-F238E27FC236}">
                <a16:creationId xmlns:a16="http://schemas.microsoft.com/office/drawing/2014/main" xmlns="" id="{FD37B1C6-9674-F645-ACE6-EB7E215FB1B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354138"/>
            <a:ext cx="4395788" cy="431800"/>
            <a:chOff x="408921" y="1423764"/>
            <a:chExt cx="4396012" cy="430887"/>
          </a:xfrm>
        </p:grpSpPr>
        <p:sp>
          <p:nvSpPr>
            <p:cNvPr id="61488" name="Прямоугольник 62">
              <a:extLst>
                <a:ext uri="{FF2B5EF4-FFF2-40B4-BE49-F238E27FC236}">
                  <a16:creationId xmlns:a16="http://schemas.microsoft.com/office/drawing/2014/main" xmlns="" id="{20A52B5F-2FC7-D042-95E7-D54466AE0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21" y="1423764"/>
              <a:ext cx="439601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587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«Шебекинский агротехнический ремесленный техникум»</a:t>
              </a:r>
              <a:endParaRPr lang="ru-RU" altLang="ru-RU" sz="1100" b="1"/>
            </a:p>
          </p:txBody>
        </p:sp>
        <p:pic>
          <p:nvPicPr>
            <p:cNvPr id="64" name="Рисунок 63" descr="Рисунок 23ав">
              <a:extLst>
                <a:ext uri="{FF2B5EF4-FFF2-40B4-BE49-F238E27FC236}">
                  <a16:creationId xmlns:a16="http://schemas.microsoft.com/office/drawing/2014/main" xmlns="" id="{1AFFFB10-3EE5-C340-B2EE-415B026DB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0217" t="7669" r="8257" b="8842"/>
            <a:stretch>
              <a:fillRect/>
            </a:stretch>
          </p:blipFill>
          <p:spPr bwMode="auto">
            <a:xfrm>
              <a:off x="440046" y="1434468"/>
              <a:ext cx="382743" cy="414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softEdge rad="112500"/>
            </a:effectLst>
          </p:spPr>
        </p:pic>
      </p:grpSp>
      <p:grpSp>
        <p:nvGrpSpPr>
          <p:cNvPr id="61463" name="Группа 91">
            <a:extLst>
              <a:ext uri="{FF2B5EF4-FFF2-40B4-BE49-F238E27FC236}">
                <a16:creationId xmlns:a16="http://schemas.microsoft.com/office/drawing/2014/main" xmlns="" id="{A67052E5-703A-E543-AC2D-53C9B4864DE8}"/>
              </a:ext>
            </a:extLst>
          </p:cNvPr>
          <p:cNvGrpSpPr>
            <a:grpSpLocks/>
          </p:cNvGrpSpPr>
          <p:nvPr/>
        </p:nvGrpSpPr>
        <p:grpSpPr bwMode="auto">
          <a:xfrm>
            <a:off x="5359400" y="4322763"/>
            <a:ext cx="3951288" cy="431800"/>
            <a:chOff x="241190" y="4271178"/>
            <a:chExt cx="3887432" cy="402292"/>
          </a:xfrm>
        </p:grpSpPr>
        <p:sp>
          <p:nvSpPr>
            <p:cNvPr id="61486" name="Прямоугольник 92">
              <a:extLst>
                <a:ext uri="{FF2B5EF4-FFF2-40B4-BE49-F238E27FC236}">
                  <a16:creationId xmlns:a16="http://schemas.microsoft.com/office/drawing/2014/main" xmlns="" id="{E5381882-85AD-5B4A-9EB5-F6DA0E67D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190" y="4271178"/>
              <a:ext cx="3887432" cy="40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60363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64991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«Старооскольский педагогический колледж»</a:t>
              </a:r>
            </a:p>
          </p:txBody>
        </p:sp>
        <p:pic>
          <p:nvPicPr>
            <p:cNvPr id="61487" name="Picture 4" descr="https://srv4.imgonline.com.ua/result_img/imgonline-com-ua-Transparent-backgr-DNxiGZvnED5.png">
              <a:extLst>
                <a:ext uri="{FF2B5EF4-FFF2-40B4-BE49-F238E27FC236}">
                  <a16:creationId xmlns:a16="http://schemas.microsoft.com/office/drawing/2014/main" xmlns="" id="{7FDDF992-DE99-1940-96B4-AB3ABDBF0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91" y="4295097"/>
              <a:ext cx="336884" cy="31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9B58AAC-0E50-9F45-AA2A-0305BDCA1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775" y="5576888"/>
            <a:ext cx="1319213" cy="11795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F89985A-3429-2D47-9EBB-79D69D865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438" y="5719763"/>
            <a:ext cx="1193800" cy="10017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7" descr="C:\Users\Татьяна Ивановна\Desktop\фото\DSCN5962.JPG">
            <a:extLst>
              <a:ext uri="{FF2B5EF4-FFF2-40B4-BE49-F238E27FC236}">
                <a16:creationId xmlns:a16="http://schemas.microsoft.com/office/drawing/2014/main" xmlns="" id="{41998CCF-DA12-F849-875F-19569CEA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22920"/>
          <a:stretch>
            <a:fillRect/>
          </a:stretch>
        </p:blipFill>
        <p:spPr bwMode="auto">
          <a:xfrm>
            <a:off x="107950" y="2336800"/>
            <a:ext cx="800100" cy="6159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/>
        </p:spPr>
      </p:pic>
      <p:pic>
        <p:nvPicPr>
          <p:cNvPr id="56" name="Picture 3" descr="C:\Users\Татьяна Ивановна\Desktop\IMG_20190321_143712.jpg">
            <a:extLst>
              <a:ext uri="{FF2B5EF4-FFF2-40B4-BE49-F238E27FC236}">
                <a16:creationId xmlns:a16="http://schemas.microsoft.com/office/drawing/2014/main" xmlns="" id="{403A4944-DDAF-9A45-BE9B-7DED4B94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3775" y="2184400"/>
            <a:ext cx="2284413" cy="7731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CEDC24-F26B-6F49-8B7E-A55D7F6AABC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3089"/>
          <a:stretch/>
        </p:blipFill>
        <p:spPr>
          <a:xfrm>
            <a:off x="2339975" y="2779713"/>
            <a:ext cx="917575" cy="92233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2">
            <a:extLst>
              <a:ext uri="{FF2B5EF4-FFF2-40B4-BE49-F238E27FC236}">
                <a16:creationId xmlns:a16="http://schemas.microsoft.com/office/drawing/2014/main" xmlns="" id="{FA697D19-2A49-394F-8952-7EA8A37EA2D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336" t="24323" r="9576" b="15894"/>
          <a:stretch>
            <a:fillRect/>
          </a:stretch>
        </p:blipFill>
        <p:spPr bwMode="auto">
          <a:xfrm>
            <a:off x="4799013" y="5275263"/>
            <a:ext cx="1352550" cy="7747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2">
            <a:extLst>
              <a:ext uri="{FF2B5EF4-FFF2-40B4-BE49-F238E27FC236}">
                <a16:creationId xmlns:a16="http://schemas.microsoft.com/office/drawing/2014/main" xmlns="" id="{A59CF9F0-36F1-D24A-8AF6-653285EC2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8641" t="37141" r="23991" b="18150"/>
          <a:stretch>
            <a:fillRect/>
          </a:stretch>
        </p:blipFill>
        <p:spPr bwMode="auto">
          <a:xfrm>
            <a:off x="6224588" y="5283200"/>
            <a:ext cx="1457325" cy="77311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71" name="Группа 58">
            <a:extLst>
              <a:ext uri="{FF2B5EF4-FFF2-40B4-BE49-F238E27FC236}">
                <a16:creationId xmlns:a16="http://schemas.microsoft.com/office/drawing/2014/main" xmlns="" id="{27044251-9DE8-F74E-8160-ABF9738E6CA2}"/>
              </a:ext>
            </a:extLst>
          </p:cNvPr>
          <p:cNvGrpSpPr>
            <a:grpSpLocks/>
          </p:cNvGrpSpPr>
          <p:nvPr/>
        </p:nvGrpSpPr>
        <p:grpSpPr bwMode="auto">
          <a:xfrm>
            <a:off x="-11113" y="4322763"/>
            <a:ext cx="3811588" cy="261937"/>
            <a:chOff x="55721" y="1635021"/>
            <a:chExt cx="3811999" cy="261610"/>
          </a:xfrm>
        </p:grpSpPr>
        <p:sp>
          <p:nvSpPr>
            <p:cNvPr id="61484" name="Прямоугольник 59">
              <a:extLst>
                <a:ext uri="{FF2B5EF4-FFF2-40B4-BE49-F238E27FC236}">
                  <a16:creationId xmlns:a16="http://schemas.microsoft.com/office/drawing/2014/main" xmlns="" id="{1D743B73-0060-7D4A-8A0B-5B66FBA39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1" y="1635021"/>
              <a:ext cx="381199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«Ровеньский политехнический техникум»</a:t>
              </a:r>
              <a:endParaRPr lang="ru-RU" altLang="ru-RU" sz="1100" b="1"/>
            </a:p>
          </p:txBody>
        </p:sp>
        <p:pic>
          <p:nvPicPr>
            <p:cNvPr id="61485" name="Рисунок 67">
              <a:extLst>
                <a:ext uri="{FF2B5EF4-FFF2-40B4-BE49-F238E27FC236}">
                  <a16:creationId xmlns:a16="http://schemas.microsoft.com/office/drawing/2014/main" xmlns="" id="{079D2E83-7BB8-A94F-99D1-ACAED7687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52" y="1659572"/>
              <a:ext cx="238882" cy="221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0" name="Picture 4">
            <a:extLst>
              <a:ext uri="{FF2B5EF4-FFF2-40B4-BE49-F238E27FC236}">
                <a16:creationId xmlns:a16="http://schemas.microsoft.com/office/drawing/2014/main" xmlns="" id="{6EE36A22-8F9D-1041-A3FC-FFA747EC7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/>
          <a:srcRect l="1530" t="14738" r="1674" b="4223"/>
          <a:stretch/>
        </p:blipFill>
        <p:spPr bwMode="auto">
          <a:xfrm>
            <a:off x="112713" y="4837113"/>
            <a:ext cx="1900237" cy="119221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xmlns="" id="{8DD17384-51C5-524B-B438-5207236C7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/>
          <a:srcRect l="3433" t="15431" r="2193"/>
          <a:stretch/>
        </p:blipFill>
        <p:spPr bwMode="auto">
          <a:xfrm>
            <a:off x="1490663" y="5364163"/>
            <a:ext cx="1450975" cy="9747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4" name="Прямоугольник 43">
            <a:extLst>
              <a:ext uri="{FF2B5EF4-FFF2-40B4-BE49-F238E27FC236}">
                <a16:creationId xmlns:a16="http://schemas.microsoft.com/office/drawing/2014/main" xmlns="" id="{5F4974EA-9E3C-C54C-BB80-62FF51BA6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850" y="765175"/>
            <a:ext cx="4306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6499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«Оптимизация контроля посещаемости студентов с использованием системы электронного мониторинга посещаемости (СЭМП)»</a:t>
            </a:r>
            <a:endParaRPr lang="ru-RU" altLang="ru-RU" sz="1200" b="1"/>
          </a:p>
        </p:txBody>
      </p:sp>
      <p:sp>
        <p:nvSpPr>
          <p:cNvPr id="61475" name="TextBox 44">
            <a:extLst>
              <a:ext uri="{FF2B5EF4-FFF2-40B4-BE49-F238E27FC236}">
                <a16:creationId xmlns:a16="http://schemas.microsoft.com/office/drawing/2014/main" xmlns="" id="{37934EDC-A47E-AE49-88B0-7C3E3C0AC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163" y="3041650"/>
            <a:ext cx="209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87" tIns="52144" rIns="104287" bIns="521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проекта </a:t>
            </a:r>
            <a:r>
              <a:rPr lang="ru-RU" alt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времени протекания процесса на 70%</a:t>
            </a:r>
          </a:p>
        </p:txBody>
      </p:sp>
      <p:sp>
        <p:nvSpPr>
          <p:cNvPr id="61476" name="Прямоугольник 45">
            <a:extLst>
              <a:ext uri="{FF2B5EF4-FFF2-40B4-BE49-F238E27FC236}">
                <a16:creationId xmlns:a16="http://schemas.microsoft.com/office/drawing/2014/main" xmlns="" id="{068BA54D-B57E-9B4F-B69D-F409B3563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988" y="1670050"/>
            <a:ext cx="4572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</a:t>
            </a:r>
            <a:r>
              <a:rPr lang="ru-RU" altLang="ru-RU" sz="11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сокращение времени и количества «касаний» при мониторинге посещаемости  студентов в колледже через создание системы</a:t>
            </a:r>
            <a:endParaRPr lang="ru-RU" altLang="ru-RU" sz="11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477" name="Группа 49">
            <a:extLst>
              <a:ext uri="{FF2B5EF4-FFF2-40B4-BE49-F238E27FC236}">
                <a16:creationId xmlns:a16="http://schemas.microsoft.com/office/drawing/2014/main" xmlns="" id="{AB3FD1C8-55D3-E34B-9B36-458BC9223ACF}"/>
              </a:ext>
            </a:extLst>
          </p:cNvPr>
          <p:cNvGrpSpPr>
            <a:grpSpLocks/>
          </p:cNvGrpSpPr>
          <p:nvPr/>
        </p:nvGrpSpPr>
        <p:grpSpPr bwMode="auto">
          <a:xfrm>
            <a:off x="4598988" y="1373188"/>
            <a:ext cx="3846512" cy="261937"/>
            <a:chOff x="-2244132" y="2670650"/>
            <a:chExt cx="3845854" cy="261610"/>
          </a:xfrm>
        </p:grpSpPr>
        <p:sp>
          <p:nvSpPr>
            <p:cNvPr id="61482" name="Прямоугольник 50">
              <a:extLst>
                <a:ext uri="{FF2B5EF4-FFF2-40B4-BE49-F238E27FC236}">
                  <a16:creationId xmlns:a16="http://schemas.microsoft.com/office/drawing/2014/main" xmlns="" id="{F0B99348-671D-6044-96D6-B60BDE53B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44132" y="2670650"/>
              <a:ext cx="384585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68288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ОГАПОУ «Белгородский педагогический колледж»</a:t>
              </a:r>
              <a:endParaRPr lang="ru-RU" altLang="ru-RU" sz="1100" b="1"/>
            </a:p>
          </p:txBody>
        </p:sp>
        <p:pic>
          <p:nvPicPr>
            <p:cNvPr id="61483" name="Google Shape;144;p7" descr="C:\Documents and Settings\Администратор\Рабочий стол\В работе\ПРОФЕССИОНАЛЬНО-ОБЩЕСТВЕННАЯ АККРЕДИТАЦИЯ 2019\Презентация РАРК\Эмблема.JPG">
              <a:extLst>
                <a:ext uri="{FF2B5EF4-FFF2-40B4-BE49-F238E27FC236}">
                  <a16:creationId xmlns:a16="http://schemas.microsoft.com/office/drawing/2014/main" xmlns="" id="{6DB5F695-7B4B-EC4E-B5DC-4FAD073856B3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3" r="31827" b="56406"/>
            <a:stretch>
              <a:fillRect/>
            </a:stretch>
          </p:blipFill>
          <p:spPr bwMode="auto">
            <a:xfrm>
              <a:off x="-2136180" y="2683799"/>
              <a:ext cx="204706" cy="214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8">
            <a:extLst>
              <a:ext uri="{FF2B5EF4-FFF2-40B4-BE49-F238E27FC236}">
                <a16:creationId xmlns:a16="http://schemas.microsoft.com/office/drawing/2014/main" xmlns="" id="{784A11FD-4E34-ED44-9B5F-673ACF448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/>
          <a:srcRect l="41642" t="38027" r="20522" b="24295"/>
          <a:stretch/>
        </p:blipFill>
        <p:spPr bwMode="auto">
          <a:xfrm>
            <a:off x="4970463" y="2271713"/>
            <a:ext cx="1076325" cy="60325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5" name="Picture 6">
            <a:extLst>
              <a:ext uri="{FF2B5EF4-FFF2-40B4-BE49-F238E27FC236}">
                <a16:creationId xmlns:a16="http://schemas.microsoft.com/office/drawing/2014/main" xmlns="" id="{3C924FFC-264C-6B41-B739-1C3BBDD74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/>
          <a:srcRect l="37411" t="20431" r="13508" b="17612"/>
          <a:stretch/>
        </p:blipFill>
        <p:spPr bwMode="auto">
          <a:xfrm>
            <a:off x="6162675" y="2111375"/>
            <a:ext cx="1236663" cy="877888"/>
          </a:xfrm>
          <a:prstGeom prst="rect">
            <a:avLst/>
          </a:prstGeom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Picture 7">
            <a:extLst>
              <a:ext uri="{FF2B5EF4-FFF2-40B4-BE49-F238E27FC236}">
                <a16:creationId xmlns:a16="http://schemas.microsoft.com/office/drawing/2014/main" xmlns="" id="{3222C714-25DA-024B-B583-D28EBD32D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/>
          <a:srcRect l="36865" t="17595" r="13359" b="15539"/>
          <a:stretch/>
        </p:blipFill>
        <p:spPr bwMode="auto">
          <a:xfrm>
            <a:off x="7497763" y="2117725"/>
            <a:ext cx="1162050" cy="877888"/>
          </a:xfrm>
          <a:prstGeom prst="rect">
            <a:avLst/>
          </a:prstGeom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451C9DE-4395-5541-8671-1E22FE20B9C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13688" y="2743200"/>
            <a:ext cx="1098550" cy="92075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521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71346" y="58803"/>
            <a:ext cx="7431862" cy="1233163"/>
          </a:xfrm>
        </p:spPr>
        <p:txBody>
          <a:bodyPr>
            <a:noAutofit/>
          </a:bodyPr>
          <a:lstStyle/>
          <a:p>
            <a:pPr>
              <a:tabLst>
                <a:tab pos="5338603" algn="l"/>
              </a:tabLst>
              <a:defRPr/>
            </a:pPr>
            <a:r>
              <a:rPr lang="ru-RU" sz="2268" b="1" dirty="0"/>
              <a:t>Внедрение «Бережливых технологий» в образовательных </a:t>
            </a:r>
            <a:br>
              <a:rPr lang="ru-RU" sz="2268" b="1" dirty="0"/>
            </a:br>
            <a:r>
              <a:rPr lang="ru-RU" sz="2268" b="1" dirty="0"/>
              <a:t>учреждениях Кемеровской области -Кузбассе</a:t>
            </a:r>
          </a:p>
        </p:txBody>
      </p:sp>
      <p:sp>
        <p:nvSpPr>
          <p:cNvPr id="15363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3454F90-76DF-4598-809C-ACC913098ADE}" type="slidenum">
              <a:rPr lang="ru-RU" altLang="ru-RU" sz="1300">
                <a:solidFill>
                  <a:srgbClr val="898989"/>
                </a:solidFill>
                <a:latin typeface="Calibri" pitchFamily="34" charset="0"/>
              </a:rPr>
              <a:pPr/>
              <a:t>54</a:t>
            </a:fld>
            <a:endParaRPr lang="ru-RU" altLang="ru-RU" sz="13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5364" name="Рисунок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252009"/>
            <a:ext cx="569453" cy="5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>
            <a:extLst/>
          </p:cNvPr>
          <p:cNvSpPr/>
          <p:nvPr/>
        </p:nvSpPr>
        <p:spPr>
          <a:xfrm>
            <a:off x="1174181" y="1745581"/>
            <a:ext cx="2227417" cy="2350402"/>
          </a:xfrm>
          <a:prstGeom prst="rect">
            <a:avLst/>
          </a:prstGeom>
          <a:solidFill>
            <a:srgbClr val="4596D1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864017" eaLnBrk="1" hangingPunct="1">
              <a:defRPr/>
            </a:pPr>
            <a:endParaRPr lang="ru-RU" sz="1701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2" name="Прямоугольник 51">
            <a:extLst/>
          </p:cNvPr>
          <p:cNvSpPr/>
          <p:nvPr/>
        </p:nvSpPr>
        <p:spPr>
          <a:xfrm>
            <a:off x="1989306" y="1038277"/>
            <a:ext cx="1513081" cy="295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323" dirty="0">
              <a:solidFill>
                <a:srgbClr val="414142"/>
              </a:solidFill>
            </a:endParaRPr>
          </a:p>
        </p:txBody>
      </p:sp>
      <p:sp>
        <p:nvSpPr>
          <p:cNvPr id="53" name="Прямоугольник 52">
            <a:extLst/>
          </p:cNvPr>
          <p:cNvSpPr/>
          <p:nvPr/>
        </p:nvSpPr>
        <p:spPr>
          <a:xfrm>
            <a:off x="1228355" y="1745582"/>
            <a:ext cx="184731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ru-RU" sz="3780" dirty="0">
              <a:solidFill>
                <a:srgbClr val="414142"/>
              </a:solidFill>
            </a:endParaRPr>
          </a:p>
        </p:txBody>
      </p:sp>
      <p:sp>
        <p:nvSpPr>
          <p:cNvPr id="68" name="Прямоугольник 67">
            <a:extLst/>
          </p:cNvPr>
          <p:cNvSpPr/>
          <p:nvPr/>
        </p:nvSpPr>
        <p:spPr>
          <a:xfrm>
            <a:off x="1795289" y="2862821"/>
            <a:ext cx="1513081" cy="4994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23" dirty="0">
                <a:solidFill>
                  <a:srgbClr val="414142"/>
                </a:solidFill>
              </a:rPr>
              <a:t>Муниципальных образованиях</a:t>
            </a:r>
          </a:p>
        </p:txBody>
      </p:sp>
      <p:sp>
        <p:nvSpPr>
          <p:cNvPr id="69" name="Прямоугольник 68">
            <a:extLst/>
          </p:cNvPr>
          <p:cNvSpPr/>
          <p:nvPr/>
        </p:nvSpPr>
        <p:spPr>
          <a:xfrm>
            <a:off x="1292608" y="2810739"/>
            <a:ext cx="527709" cy="49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646" b="1" dirty="0">
                <a:solidFill>
                  <a:srgbClr val="414142"/>
                </a:solidFill>
              </a:rPr>
              <a:t>34</a:t>
            </a:r>
            <a:endParaRPr lang="ru-RU" sz="2646" dirty="0">
              <a:solidFill>
                <a:srgbClr val="414142"/>
              </a:solidFill>
            </a:endParaRPr>
          </a:p>
        </p:txBody>
      </p:sp>
      <p:sp>
        <p:nvSpPr>
          <p:cNvPr id="70" name="Прямоугольник 69">
            <a:extLst/>
          </p:cNvPr>
          <p:cNvSpPr/>
          <p:nvPr/>
        </p:nvSpPr>
        <p:spPr>
          <a:xfrm>
            <a:off x="1802848" y="3432361"/>
            <a:ext cx="1514341" cy="295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23" dirty="0">
                <a:solidFill>
                  <a:srgbClr val="414142"/>
                </a:solidFill>
              </a:rPr>
              <a:t>Проекта</a:t>
            </a:r>
          </a:p>
        </p:txBody>
      </p:sp>
      <p:sp>
        <p:nvSpPr>
          <p:cNvPr id="71" name="Прямоугольник 70">
            <a:extLst/>
          </p:cNvPr>
          <p:cNvSpPr/>
          <p:nvPr/>
        </p:nvSpPr>
        <p:spPr>
          <a:xfrm>
            <a:off x="1228356" y="3334918"/>
            <a:ext cx="627406" cy="9066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646" b="1" dirty="0">
                <a:solidFill>
                  <a:srgbClr val="414142"/>
                </a:solidFill>
              </a:rPr>
              <a:t>264</a:t>
            </a:r>
          </a:p>
        </p:txBody>
      </p:sp>
      <p:sp>
        <p:nvSpPr>
          <p:cNvPr id="34" name="Прямоугольник 33">
            <a:extLst/>
          </p:cNvPr>
          <p:cNvSpPr/>
          <p:nvPr/>
        </p:nvSpPr>
        <p:spPr>
          <a:xfrm>
            <a:off x="1796548" y="1784222"/>
            <a:ext cx="1514341" cy="11395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134" dirty="0">
                <a:solidFill>
                  <a:srgbClr val="414142"/>
                </a:solidFill>
              </a:rPr>
              <a:t>Образовательных организаций, внедряющих принципы «Бережливого производства».</a:t>
            </a:r>
          </a:p>
        </p:txBody>
      </p:sp>
      <p:sp>
        <p:nvSpPr>
          <p:cNvPr id="16" name="Прямоугольник 15">
            <a:extLst/>
          </p:cNvPr>
          <p:cNvSpPr/>
          <p:nvPr/>
        </p:nvSpPr>
        <p:spPr>
          <a:xfrm>
            <a:off x="171340" y="4620162"/>
            <a:ext cx="5777678" cy="1878306"/>
          </a:xfrm>
          <a:prstGeom prst="rect">
            <a:avLst/>
          </a:prstGeom>
          <a:solidFill>
            <a:srgbClr val="4596D1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indent="1437028" defTabSz="864017" eaLnBrk="1" hangingPunct="1">
              <a:defRPr/>
            </a:pPr>
            <a:r>
              <a:rPr lang="ru-RU" sz="1701" kern="0" dirty="0">
                <a:latin typeface="Arial"/>
                <a:cs typeface="Arial"/>
              </a:rPr>
              <a:t>АНО «Центр компетенций Кемеровской области»</a:t>
            </a:r>
          </a:p>
          <a:p>
            <a:pPr indent="1437028" defTabSz="864017" eaLnBrk="1" hangingPunct="1">
              <a:defRPr/>
            </a:pPr>
            <a:endParaRPr lang="ru-RU" sz="1701" kern="0" dirty="0">
              <a:latin typeface="Arial"/>
              <a:cs typeface="Arial"/>
            </a:endParaRPr>
          </a:p>
          <a:p>
            <a:pPr indent="1437028" defTabSz="864017" eaLnBrk="1" hangingPunct="1">
              <a:defRPr/>
            </a:pPr>
            <a:endParaRPr lang="ru-RU" sz="1890" kern="0" dirty="0">
              <a:latin typeface="Arial"/>
              <a:cs typeface="Arial"/>
            </a:endParaRPr>
          </a:p>
          <a:p>
            <a:pPr indent="1437028" defTabSz="864017" eaLnBrk="1" hangingPunct="1">
              <a:defRPr/>
            </a:pPr>
            <a:r>
              <a:rPr lang="ru-RU" sz="1890" kern="0" dirty="0">
                <a:latin typeface="Arial"/>
                <a:cs typeface="Arial"/>
              </a:rPr>
              <a:t>Центр Бережливых технологий в образовании </a:t>
            </a:r>
          </a:p>
        </p:txBody>
      </p:sp>
      <p:pic>
        <p:nvPicPr>
          <p:cNvPr id="15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19069"/>
          <a:stretch>
            <a:fillRect/>
          </a:stretch>
        </p:blipFill>
        <p:spPr bwMode="auto">
          <a:xfrm>
            <a:off x="233073" y="4739446"/>
            <a:ext cx="1072133" cy="71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2" descr="D:\Work\Bachti\!!!ВНУТРЕННИЕ\декабрь\презентация\gerb_ob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08" y="58802"/>
            <a:ext cx="546775" cy="78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 descr="Эмблем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2" y="5636598"/>
            <a:ext cx="825202" cy="7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/>
          </p:cNvPr>
          <p:cNvSpPr/>
          <p:nvPr/>
        </p:nvSpPr>
        <p:spPr>
          <a:xfrm>
            <a:off x="1185521" y="1878306"/>
            <a:ext cx="699230" cy="49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646" b="1" dirty="0">
                <a:solidFill>
                  <a:srgbClr val="414142"/>
                </a:solidFill>
              </a:rPr>
              <a:t>142</a:t>
            </a:r>
            <a:endParaRPr lang="ru-RU" sz="2646" dirty="0">
              <a:solidFill>
                <a:srgbClr val="414142"/>
              </a:solidFill>
            </a:endParaRPr>
          </a:p>
        </p:txBody>
      </p:sp>
      <p:sp>
        <p:nvSpPr>
          <p:cNvPr id="21" name="Прямоугольник 20">
            <a:extLst/>
          </p:cNvPr>
          <p:cNvSpPr/>
          <p:nvPr/>
        </p:nvSpPr>
        <p:spPr>
          <a:xfrm>
            <a:off x="1169142" y="2970344"/>
            <a:ext cx="181419" cy="2959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23" dirty="0">
                <a:solidFill>
                  <a:srgbClr val="414142"/>
                </a:solidFill>
              </a:rPr>
              <a:t>в</a:t>
            </a:r>
          </a:p>
        </p:txBody>
      </p:sp>
      <p:pic>
        <p:nvPicPr>
          <p:cNvPr id="15379" name="Рисунок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35" y="1162601"/>
            <a:ext cx="1947730" cy="364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Прямоугольник 6"/>
          <p:cNvSpPr>
            <a:spLocks noChangeArrowheads="1"/>
          </p:cNvSpPr>
          <p:nvPr/>
        </p:nvSpPr>
        <p:spPr bwMode="auto">
          <a:xfrm>
            <a:off x="5611377" y="1700220"/>
            <a:ext cx="33612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69863"/>
            <a:r>
              <a:rPr lang="ru-RU" altLang="ru-RU" sz="1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– </a:t>
            </a:r>
          </a:p>
          <a:p>
            <a:pPr marL="169863"/>
            <a:r>
              <a:rPr lang="ru-RU" altLang="ru-RU" sz="1800" b="1" i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вовлечение образовательных организаций всех городских округов и муниципальных районов в бережливое производство. </a:t>
            </a:r>
          </a:p>
        </p:txBody>
      </p:sp>
      <p:pic>
        <p:nvPicPr>
          <p:cNvPr id="15381" name="Рисунок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81" y="3617168"/>
            <a:ext cx="3448212" cy="308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3749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90E95F-4F56-4D89-B7D7-91A72FDA2F33}"/>
              </a:ext>
            </a:extLst>
          </p:cNvPr>
          <p:cNvSpPr txBox="1"/>
          <p:nvPr/>
        </p:nvSpPr>
        <p:spPr>
          <a:xfrm>
            <a:off x="692919" y="3582702"/>
            <a:ext cx="6156893" cy="9718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11442">
              <a:defRPr/>
            </a:pPr>
            <a:endParaRPr lang="ru-RU" sz="1905" dirty="0">
              <a:solidFill>
                <a:srgbClr val="3B4555"/>
              </a:solidFill>
              <a:latin typeface="Futura PT Book" pitchFamily="34" charset="-52"/>
            </a:endParaRPr>
          </a:p>
          <a:p>
            <a:pPr defTabSz="811442">
              <a:defRPr/>
            </a:pPr>
            <a:endParaRPr lang="ru-RU" sz="1905" dirty="0">
              <a:solidFill>
                <a:srgbClr val="3B4555"/>
              </a:solidFill>
              <a:latin typeface="Futura PT Book" pitchFamily="34" charset="-52"/>
            </a:endParaRPr>
          </a:p>
          <a:p>
            <a:pPr marL="216692" indent="-216692" defTabSz="811442">
              <a:buFont typeface="Arial" pitchFamily="34" charset="0"/>
              <a:buChar char="•"/>
              <a:defRPr/>
            </a:pPr>
            <a:endParaRPr lang="ru-RU" sz="1905" dirty="0">
              <a:solidFill>
                <a:srgbClr val="3B4555"/>
              </a:solidFill>
              <a:latin typeface="Futura PT Book" pitchFamily="34" charset="-5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DB57D1C4-7E47-40B3-9A70-B19314EE567D}"/>
              </a:ext>
            </a:extLst>
          </p:cNvPr>
          <p:cNvCxnSpPr/>
          <p:nvPr/>
        </p:nvCxnSpPr>
        <p:spPr>
          <a:xfrm>
            <a:off x="1416074" y="1001734"/>
            <a:ext cx="6034687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6A9BCA93-C922-4EB6-9EDA-50315DFE1F16}"/>
              </a:ext>
            </a:extLst>
          </p:cNvPr>
          <p:cNvCxnSpPr/>
          <p:nvPr/>
        </p:nvCxnSpPr>
        <p:spPr>
          <a:xfrm>
            <a:off x="1416074" y="2322521"/>
            <a:ext cx="6034687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Box 8">
            <a:extLst>
              <a:ext uri="{FF2B5EF4-FFF2-40B4-BE49-F238E27FC236}">
                <a16:creationId xmlns:a16="http://schemas.microsoft.com/office/drawing/2014/main" xmlns="" id="{9F183731-2283-4D4B-AB8F-644DCA952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476" y="1001734"/>
            <a:ext cx="5482270" cy="16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540" dirty="0">
                <a:solidFill>
                  <a:srgbClr val="3B4555"/>
                </a:solidFill>
                <a:latin typeface="Futura PT Book"/>
              </a:rPr>
              <a:t>Свод состояния реализации проектов </a:t>
            </a:r>
          </a:p>
          <a:p>
            <a:pPr algn="ctr" eaLnBrk="1" hangingPunct="1"/>
            <a:r>
              <a:rPr lang="ru-RU" altLang="ru-RU" sz="2540" dirty="0">
                <a:solidFill>
                  <a:srgbClr val="3B4555"/>
                </a:solidFill>
                <a:latin typeface="Futura PT Book"/>
              </a:rPr>
              <a:t>образовательных организаций</a:t>
            </a:r>
          </a:p>
          <a:p>
            <a:pPr algn="ctr" eaLnBrk="1" hangingPunct="1"/>
            <a:r>
              <a:rPr lang="ru-RU" altLang="ru-RU" sz="2540" dirty="0">
                <a:solidFill>
                  <a:srgbClr val="3B4555"/>
                </a:solidFill>
                <a:latin typeface="Futura PT Book"/>
              </a:rPr>
              <a:t>Кемеровской области</a:t>
            </a:r>
          </a:p>
          <a:p>
            <a:pPr algn="ctr" eaLnBrk="1" hangingPunct="1"/>
            <a:r>
              <a:rPr lang="ru-RU" altLang="ru-RU" sz="2540" dirty="0">
                <a:solidFill>
                  <a:srgbClr val="3B4555"/>
                </a:solidFill>
                <a:latin typeface="Futura PT Book"/>
              </a:rPr>
              <a:t> </a:t>
            </a: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xmlns="" id="{23537959-28BA-43D2-AC4B-AC8275094C7C}"/>
              </a:ext>
            </a:extLst>
          </p:cNvPr>
          <p:cNvSpPr/>
          <p:nvPr/>
        </p:nvSpPr>
        <p:spPr>
          <a:xfrm rot="10800000">
            <a:off x="4339838" y="2335184"/>
            <a:ext cx="453546" cy="13732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4105" name="TextBox 12">
            <a:extLst>
              <a:ext uri="{FF2B5EF4-FFF2-40B4-BE49-F238E27FC236}">
                <a16:creationId xmlns:a16="http://schemas.microsoft.com/office/drawing/2014/main" xmlns="" id="{FC47C1C7-93F6-40B5-8108-3FA61CE26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405" y="2740360"/>
            <a:ext cx="140013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762" b="1" dirty="0">
                <a:solidFill>
                  <a:srgbClr val="C00000"/>
                </a:solidFill>
              </a:rPr>
              <a:t>264</a:t>
            </a:r>
          </a:p>
        </p:txBody>
      </p:sp>
      <p:sp>
        <p:nvSpPr>
          <p:cNvPr id="4106" name="TextBox 10">
            <a:extLst>
              <a:ext uri="{FF2B5EF4-FFF2-40B4-BE49-F238E27FC236}">
                <a16:creationId xmlns:a16="http://schemas.microsoft.com/office/drawing/2014/main" xmlns="" id="{B8354673-6C6D-401A-B75C-A72A19DC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571" y="3361081"/>
            <a:ext cx="2376079" cy="3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 dirty="0">
                <a:solidFill>
                  <a:srgbClr val="1F3D85"/>
                </a:solidFill>
                <a:latin typeface="Arial Narrow" panose="020B0606020202030204" pitchFamily="34" charset="0"/>
              </a:rPr>
              <a:t> ПРОЕКТОВ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59E25039-CD4D-4D2A-B6EB-95A55554C9B4}"/>
              </a:ext>
            </a:extLst>
          </p:cNvPr>
          <p:cNvCxnSpPr/>
          <p:nvPr/>
        </p:nvCxnSpPr>
        <p:spPr>
          <a:xfrm>
            <a:off x="857960" y="4400346"/>
            <a:ext cx="754902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xmlns="" id="{614D21A4-3D8F-4D83-803A-9E03C1C4462D}"/>
              </a:ext>
            </a:extLst>
          </p:cNvPr>
          <p:cNvSpPr/>
          <p:nvPr/>
        </p:nvSpPr>
        <p:spPr>
          <a:xfrm rot="10800000">
            <a:off x="1029299" y="4571686"/>
            <a:ext cx="453546" cy="12346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xmlns="" id="{6509E0C9-1BC7-4E76-9D1C-4B34CB00C461}"/>
              </a:ext>
            </a:extLst>
          </p:cNvPr>
          <p:cNvSpPr/>
          <p:nvPr/>
        </p:nvSpPr>
        <p:spPr>
          <a:xfrm rot="10800000">
            <a:off x="4343968" y="4571686"/>
            <a:ext cx="453546" cy="12346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xmlns="" id="{A3005A3A-F680-42B4-B4CA-83ED55AA5F18}"/>
              </a:ext>
            </a:extLst>
          </p:cNvPr>
          <p:cNvSpPr/>
          <p:nvPr/>
        </p:nvSpPr>
        <p:spPr>
          <a:xfrm rot="10800000">
            <a:off x="7429344" y="4514993"/>
            <a:ext cx="453546" cy="123465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1442">
              <a:defRPr/>
            </a:pPr>
            <a:endParaRPr lang="ru-RU" sz="1428"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TextBox 18">
            <a:extLst>
              <a:ext uri="{FF2B5EF4-FFF2-40B4-BE49-F238E27FC236}">
                <a16:creationId xmlns:a16="http://schemas.microsoft.com/office/drawing/2014/main" xmlns="" id="{134A576C-641C-4757-9FF7-D08875247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2" y="4686332"/>
            <a:ext cx="2143006" cy="3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3" tIns="41382" rIns="82763" bIns="4138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 dirty="0">
                <a:solidFill>
                  <a:srgbClr val="1F3D85"/>
                </a:solidFill>
                <a:latin typeface="Arial Narrow" panose="020B0606020202030204" pitchFamily="34" charset="0"/>
              </a:rPr>
              <a:t>Реализовано</a:t>
            </a:r>
          </a:p>
        </p:txBody>
      </p:sp>
      <p:sp>
        <p:nvSpPr>
          <p:cNvPr id="4112" name="TextBox 19">
            <a:extLst>
              <a:ext uri="{FF2B5EF4-FFF2-40B4-BE49-F238E27FC236}">
                <a16:creationId xmlns:a16="http://schemas.microsoft.com/office/drawing/2014/main" xmlns="" id="{49AC037E-6A06-4020-9B78-4A3C63D69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670" y="4686332"/>
            <a:ext cx="2546159" cy="3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3" tIns="41382" rIns="82763" bIns="4138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В стадии реализации</a:t>
            </a:r>
          </a:p>
        </p:txBody>
      </p:sp>
      <p:sp>
        <p:nvSpPr>
          <p:cNvPr id="4113" name="TextBox 20">
            <a:extLst>
              <a:ext uri="{FF2B5EF4-FFF2-40B4-BE49-F238E27FC236}">
                <a16:creationId xmlns:a16="http://schemas.microsoft.com/office/drawing/2014/main" xmlns="" id="{E1C3942A-FD50-4641-82CF-9FFFB2912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337" y="4686332"/>
            <a:ext cx="2297969" cy="3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763" tIns="41382" rIns="82763" bIns="41382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В стадии проработки</a:t>
            </a:r>
          </a:p>
        </p:txBody>
      </p:sp>
      <p:sp>
        <p:nvSpPr>
          <p:cNvPr id="4114" name="TextBox 21">
            <a:extLst>
              <a:ext uri="{FF2B5EF4-FFF2-40B4-BE49-F238E27FC236}">
                <a16:creationId xmlns:a16="http://schemas.microsoft.com/office/drawing/2014/main" xmlns="" id="{BAC1E694-6E2A-4E15-B7BA-7188FB8E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55" y="4972318"/>
            <a:ext cx="1213236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762" b="1" dirty="0">
                <a:solidFill>
                  <a:srgbClr val="C00000"/>
                </a:solidFill>
              </a:rPr>
              <a:t>158</a:t>
            </a:r>
          </a:p>
        </p:txBody>
      </p:sp>
      <p:sp>
        <p:nvSpPr>
          <p:cNvPr id="4115" name="TextBox 22">
            <a:extLst>
              <a:ext uri="{FF2B5EF4-FFF2-40B4-BE49-F238E27FC236}">
                <a16:creationId xmlns:a16="http://schemas.microsoft.com/office/drawing/2014/main" xmlns="" id="{5487C52A-19D6-4FAD-BEE2-0A1E97BB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369" y="4972318"/>
            <a:ext cx="868037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762" b="1" dirty="0">
                <a:solidFill>
                  <a:srgbClr val="C00000"/>
                </a:solidFill>
              </a:rPr>
              <a:t>73</a:t>
            </a:r>
          </a:p>
        </p:txBody>
      </p:sp>
      <p:sp>
        <p:nvSpPr>
          <p:cNvPr id="4116" name="TextBox 23">
            <a:extLst>
              <a:ext uri="{FF2B5EF4-FFF2-40B4-BE49-F238E27FC236}">
                <a16:creationId xmlns:a16="http://schemas.microsoft.com/office/drawing/2014/main" xmlns="" id="{B7677B61-31E2-421F-8EC8-56C07B97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650" y="4972318"/>
            <a:ext cx="868038" cy="82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762" b="1" dirty="0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4117" name="TextBox 10">
            <a:extLst>
              <a:ext uri="{FF2B5EF4-FFF2-40B4-BE49-F238E27FC236}">
                <a16:creationId xmlns:a16="http://schemas.microsoft.com/office/drawing/2014/main" xmlns="" id="{17706BCB-3845-4742-A14C-4ECE3D4B1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55" y="5600985"/>
            <a:ext cx="1385836" cy="3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ПРОЕКТОВ</a:t>
            </a:r>
          </a:p>
        </p:txBody>
      </p:sp>
      <p:sp>
        <p:nvSpPr>
          <p:cNvPr id="4118" name="TextBox 10">
            <a:extLst>
              <a:ext uri="{FF2B5EF4-FFF2-40B4-BE49-F238E27FC236}">
                <a16:creationId xmlns:a16="http://schemas.microsoft.com/office/drawing/2014/main" xmlns="" id="{3074F10C-D947-44B0-A1EC-9DC524BD1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35" y="5600985"/>
            <a:ext cx="1385836" cy="3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ПРОЕКТОВ</a:t>
            </a:r>
          </a:p>
        </p:txBody>
      </p:sp>
      <p:sp>
        <p:nvSpPr>
          <p:cNvPr id="4119" name="TextBox 10">
            <a:extLst>
              <a:ext uri="{FF2B5EF4-FFF2-40B4-BE49-F238E27FC236}">
                <a16:creationId xmlns:a16="http://schemas.microsoft.com/office/drawing/2014/main" xmlns="" id="{B0EE2068-5F59-40B3-A6DC-D99F5B5A2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1310" y="5682875"/>
            <a:ext cx="1384577" cy="33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587" b="1">
                <a:solidFill>
                  <a:srgbClr val="1F3D85"/>
                </a:solidFill>
                <a:latin typeface="Arial Narrow" panose="020B0606020202030204" pitchFamily="34" charset="0"/>
              </a:rPr>
              <a:t>ПРОЕКТОВ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620EAB3-F443-4797-B082-F94E80209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157543"/>
            <a:ext cx="759075" cy="556154"/>
          </a:xfrm>
          <a:prstGeom prst="rect">
            <a:avLst/>
          </a:prstGeom>
        </p:spPr>
      </p:pic>
      <p:pic>
        <p:nvPicPr>
          <p:cNvPr id="26" name="Picture 2" descr="D:\Work\Bachti\!!!ВНУТРЕННИЕ\декабрь\презентация\gerb_obl.png">
            <a:extLst>
              <a:ext uri="{FF2B5EF4-FFF2-40B4-BE49-F238E27FC236}">
                <a16:creationId xmlns:a16="http://schemas.microsoft.com/office/drawing/2014/main" xmlns="" id="{4499D7DC-FE43-4FA1-8887-46BA685D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07" y="80129"/>
            <a:ext cx="729199" cy="7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68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BF16FB-CAB6-4203-96DD-2A0BA9614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14" y="240007"/>
            <a:ext cx="854502" cy="854502"/>
          </a:xfrm>
          <a:prstGeom prst="rect">
            <a:avLst/>
          </a:prstGeom>
        </p:spPr>
      </p:pic>
      <p:pic>
        <p:nvPicPr>
          <p:cNvPr id="1026" name="Picture 2" descr="ЛОГОТИП АНО">
            <a:extLst>
              <a:ext uri="{FF2B5EF4-FFF2-40B4-BE49-F238E27FC236}">
                <a16:creationId xmlns:a16="http://schemas.microsoft.com/office/drawing/2014/main" xmlns="" id="{ED146BCB-380F-4589-B24C-C11960C26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25" y="195015"/>
            <a:ext cx="1574202" cy="9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6BF3F7B-8B43-4104-909B-F77424FEB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656" y="448707"/>
            <a:ext cx="4867849" cy="647532"/>
          </a:xfrm>
        </p:spPr>
        <p:txBody>
          <a:bodyPr>
            <a:normAutofit fontScale="90000"/>
          </a:bodyPr>
          <a:lstStyle/>
          <a:p>
            <a:r>
              <a:rPr lang="ru-RU" sz="2116" b="1" i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МБОУ «СОШ №35» </a:t>
            </a:r>
            <a:r>
              <a:rPr lang="ru-RU" sz="2116" b="1" i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 panose="020B0604020202020204" pitchFamily="34" charset="0"/>
              </a:rPr>
              <a:t>г.Кемерово</a:t>
            </a:r>
            <a:endParaRPr lang="en-US" sz="2116" b="1" i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3A04E2EB-E610-4DF2-B6B0-6214E0C6F64B}"/>
              </a:ext>
            </a:extLst>
          </p:cNvPr>
          <p:cNvGrpSpPr/>
          <p:nvPr/>
        </p:nvGrpSpPr>
        <p:grpSpPr>
          <a:xfrm>
            <a:off x="269658" y="1223383"/>
            <a:ext cx="8759769" cy="262242"/>
            <a:chOff x="269394" y="1470025"/>
            <a:chExt cx="8760306" cy="262258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xmlns="" id="{13D95B4F-ECF2-4DFD-86FC-A94E573018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470025"/>
              <a:ext cx="8760306" cy="85726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F8C1ED2B-BC5A-4501-A2DD-1DB5B4B3F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578657"/>
              <a:ext cx="7354839" cy="75252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473BC18D-1E6B-4C2E-A3A0-08DFFCD411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676814"/>
              <a:ext cx="5862166" cy="55469"/>
            </a:xfrm>
            <a:prstGeom prst="line">
              <a:avLst/>
            </a:prstGeom>
            <a:ln w="25400"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A8DAB5-F6C4-496F-8ED1-038F967636C6}"/>
              </a:ext>
            </a:extLst>
          </p:cNvPr>
          <p:cNvSpPr txBox="1"/>
          <p:nvPr/>
        </p:nvSpPr>
        <p:spPr>
          <a:xfrm>
            <a:off x="114573" y="1433165"/>
            <a:ext cx="8759769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5" b="1" u="sng" dirty="0">
                <a:solidFill>
                  <a:srgbClr val="C00000"/>
                </a:solidFill>
              </a:rPr>
              <a:t>Проект: </a:t>
            </a:r>
            <a:r>
              <a:rPr lang="ru-RU" sz="1905" b="1" u="sng" dirty="0"/>
              <a:t>«</a:t>
            </a:r>
            <a:r>
              <a:rPr lang="ru-RU" sz="1481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Организация временной занятости несовершеннолетних граждан</a:t>
            </a:r>
            <a:r>
              <a:rPr lang="ru-RU" sz="1905" b="1" u="sng" dirty="0"/>
              <a:t>».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4E0CA5C-CAE7-40E9-B560-D6F1AFACA5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908"/>
          <a:stretch/>
        </p:blipFill>
        <p:spPr>
          <a:xfrm>
            <a:off x="4684834" y="3581404"/>
            <a:ext cx="4459166" cy="3169911"/>
          </a:xfrm>
          <a:prstGeom prst="rect">
            <a:avLst/>
          </a:prstGeom>
        </p:spPr>
      </p:pic>
      <p:graphicFrame>
        <p:nvGraphicFramePr>
          <p:cNvPr id="16" name="Объект 3">
            <a:extLst>
              <a:ext uri="{FF2B5EF4-FFF2-40B4-BE49-F238E27FC236}">
                <a16:creationId xmlns:a16="http://schemas.microsoft.com/office/drawing/2014/main" xmlns="" id="{14A34265-EFC6-4BE8-933F-1C4648224A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820226"/>
              </p:ext>
            </p:extLst>
          </p:nvPr>
        </p:nvGraphicFramePr>
        <p:xfrm>
          <a:off x="76097" y="3317664"/>
          <a:ext cx="4608737" cy="34401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3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1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55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9317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Наименование</a:t>
                      </a:r>
                      <a:r>
                        <a:rPr lang="ru-RU" sz="1100" b="1" baseline="0" dirty="0"/>
                        <a:t> цели</a:t>
                      </a:r>
                      <a:endParaRPr lang="ru-RU" sz="1100" b="1" dirty="0"/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Текущий показатель</a:t>
                      </a:r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/>
                        <a:t>Целевой</a:t>
                      </a:r>
                      <a:r>
                        <a:rPr lang="ru-RU" sz="1100" b="1" baseline="0" dirty="0"/>
                        <a:t> показатель</a:t>
                      </a:r>
                      <a:endParaRPr lang="ru-RU" sz="1100" b="1" dirty="0"/>
                    </a:p>
                  </a:txBody>
                  <a:tcPr marL="96765" marR="96765" marT="48383" marB="4838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3144">
                <a:tc>
                  <a:txBody>
                    <a:bodyPr/>
                    <a:lstStyle/>
                    <a:p>
                      <a:r>
                        <a:rPr lang="ru-RU" sz="1100" dirty="0"/>
                        <a:t>Сокращение времени сбора и обработки в образовательном учреждении персональных данных несовершеннолетних граждан</a:t>
                      </a:r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максимум</a:t>
                      </a:r>
                      <a:r>
                        <a:rPr lang="ru-RU" sz="1100" baseline="0" dirty="0"/>
                        <a:t> 9час 20 мин</a:t>
                      </a:r>
                    </a:p>
                    <a:p>
                      <a:r>
                        <a:rPr lang="ru-RU" sz="1100" baseline="0" dirty="0"/>
                        <a:t>Минимум 9часов 35 мин</a:t>
                      </a:r>
                      <a:endParaRPr lang="ru-RU" sz="1100" dirty="0"/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4 часа 15 минут</a:t>
                      </a:r>
                    </a:p>
                  </a:txBody>
                  <a:tcPr marL="96765" marR="96765" marT="48383" marB="4838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1060">
                <a:tc>
                  <a:txBody>
                    <a:bodyPr/>
                    <a:lstStyle/>
                    <a:p>
                      <a:r>
                        <a:rPr lang="ru-RU" sz="1100" dirty="0"/>
                        <a:t>Сокращение времени передачи в ЦЗН персональных данных несовершеннолетних граждан</a:t>
                      </a:r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7часов 12 минут</a:t>
                      </a:r>
                    </a:p>
                    <a:p>
                      <a:endParaRPr lang="ru-RU" sz="1100" dirty="0"/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15 минут</a:t>
                      </a:r>
                    </a:p>
                  </a:txBody>
                  <a:tcPr marL="96765" marR="96765" marT="48383" marB="4838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98378">
                <a:tc>
                  <a:txBody>
                    <a:bodyPr/>
                    <a:lstStyle/>
                    <a:p>
                      <a:r>
                        <a:rPr lang="ru-RU" sz="1100" dirty="0"/>
                        <a:t>Сокращение времени внесения в базу данных ЦЗН полученных персональных данных несовершеннолетних граждан</a:t>
                      </a:r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максимум 10 часов 30 минут</a:t>
                      </a:r>
                    </a:p>
                    <a:p>
                      <a:r>
                        <a:rPr lang="ru-RU" sz="1100" dirty="0"/>
                        <a:t>минимум 7 часов 20 мнут</a:t>
                      </a:r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максимум 10 часов 28 минут</a:t>
                      </a:r>
                    </a:p>
                    <a:p>
                      <a:r>
                        <a:rPr lang="ru-RU" sz="1100" dirty="0"/>
                        <a:t>минимум 7 часов 5 минут</a:t>
                      </a:r>
                    </a:p>
                  </a:txBody>
                  <a:tcPr marL="96765" marR="96765" marT="48383" marB="4838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3743">
                <a:tc>
                  <a:txBody>
                    <a:bodyPr/>
                    <a:lstStyle/>
                    <a:p>
                      <a:r>
                        <a:rPr lang="ru-RU" sz="1100" dirty="0"/>
                        <a:t>Сокращение документооборота</a:t>
                      </a:r>
                      <a:r>
                        <a:rPr lang="ru-RU" sz="1100" baseline="0" dirty="0"/>
                        <a:t> на бумажном носителе</a:t>
                      </a:r>
                      <a:endParaRPr lang="ru-RU" sz="1100" dirty="0"/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21 </a:t>
                      </a:r>
                      <a:r>
                        <a:rPr lang="ru-RU" sz="1100" dirty="0" err="1"/>
                        <a:t>шт</a:t>
                      </a:r>
                      <a:endParaRPr lang="ru-RU" sz="1100" dirty="0"/>
                    </a:p>
                  </a:txBody>
                  <a:tcPr marL="96765" marR="96765" marT="48383" marB="48383"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2шт</a:t>
                      </a:r>
                    </a:p>
                  </a:txBody>
                  <a:tcPr marL="96765" marR="96765" marT="48383" marB="4838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7" name="Объект 3" descr="https://sun9-43.userapi.com/c857520/v857520342/aec2b/Au29s-nBW1E.jpg">
            <a:extLst>
              <a:ext uri="{FF2B5EF4-FFF2-40B4-BE49-F238E27FC236}">
                <a16:creationId xmlns:a16="http://schemas.microsoft.com/office/drawing/2014/main" xmlns="" id="{466E91D9-023A-4CDA-8FAD-D621B31D1248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b="3081"/>
          <a:stretch/>
        </p:blipFill>
        <p:spPr bwMode="auto">
          <a:xfrm>
            <a:off x="5181614" y="1898693"/>
            <a:ext cx="3315209" cy="168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5555AA8-40A0-41E6-A562-30A88006B1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6" y="416955"/>
            <a:ext cx="759075" cy="5561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2F362D5-EB86-49F8-B444-0651F95058B6}"/>
              </a:ext>
            </a:extLst>
          </p:cNvPr>
          <p:cNvSpPr/>
          <p:nvPr/>
        </p:nvSpPr>
        <p:spPr>
          <a:xfrm>
            <a:off x="107053" y="1911399"/>
            <a:ext cx="4776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Департамент труда и занятости населения Кемеровской области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Управление образования Администрации г. Кемерово, МБОУ «Средняя общеобразовательная школа №35 имени Леонида Иосифовича Соловьева» (работодатель)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ГКУ ЦЗН </a:t>
            </a:r>
          </a:p>
        </p:txBody>
      </p:sp>
      <p:sp>
        <p:nvSpPr>
          <p:cNvPr id="19" name="Заголовок 8">
            <a:extLst>
              <a:ext uri="{FF2B5EF4-FFF2-40B4-BE49-F238E27FC236}">
                <a16:creationId xmlns:a16="http://schemas.microsoft.com/office/drawing/2014/main" xmlns="" id="{3B56C06E-88D5-4636-B030-73DBBAFDFE46}"/>
              </a:ext>
            </a:extLst>
          </p:cNvPr>
          <p:cNvSpPr txBox="1">
            <a:spLocks/>
          </p:cNvSpPr>
          <p:nvPr/>
        </p:nvSpPr>
        <p:spPr>
          <a:xfrm>
            <a:off x="-133100" y="1736805"/>
            <a:ext cx="1975791" cy="279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>
                <a:latin typeface="+mn-lt"/>
                <a:cs typeface="Times New Roman" pitchFamily="18" charset="0"/>
              </a:rPr>
              <a:t>Команда проекта:</a:t>
            </a:r>
            <a:endParaRPr lang="ru-RU" sz="1400" b="1" dirty="0"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85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DC91B20-B50C-4463-B9C2-0AB1792C4E7D}"/>
              </a:ext>
            </a:extLst>
          </p:cNvPr>
          <p:cNvGrpSpPr/>
          <p:nvPr/>
        </p:nvGrpSpPr>
        <p:grpSpPr>
          <a:xfrm>
            <a:off x="269658" y="1223383"/>
            <a:ext cx="8759769" cy="262242"/>
            <a:chOff x="269394" y="1470025"/>
            <a:chExt cx="8760306" cy="262258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5B6D0910-F848-43AE-8B74-2DDD95D8A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470025"/>
              <a:ext cx="8760306" cy="85726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29E72F5D-CD82-4214-A070-DF052FC86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578657"/>
              <a:ext cx="7354839" cy="75252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B2B42A89-4EB3-4B2F-B4A8-8922B5D64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676814"/>
              <a:ext cx="5862166" cy="55469"/>
            </a:xfrm>
            <a:prstGeom prst="line">
              <a:avLst/>
            </a:prstGeom>
            <a:ln w="25400"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950B4A5-E788-4940-978A-CC308911FDF2}"/>
              </a:ext>
            </a:extLst>
          </p:cNvPr>
          <p:cNvSpPr txBox="1">
            <a:spLocks/>
          </p:cNvSpPr>
          <p:nvPr/>
        </p:nvSpPr>
        <p:spPr bwMode="auto">
          <a:xfrm>
            <a:off x="1588709" y="507442"/>
            <a:ext cx="4628831" cy="4735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wrap="square" lIns="72568" tIns="36284" rIns="72568" bIns="3628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rgbClr val="0975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87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7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62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49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defTabSz="725617">
              <a:defRPr/>
            </a:pPr>
            <a:r>
              <a:rPr lang="ru-RU" sz="1587" b="1" dirty="0">
                <a:solidFill>
                  <a:srgbClr val="C00000"/>
                </a:solidFill>
              </a:rPr>
              <a:t>МБ ДОУ «Детский сад №61» Новокузнецкий городской округ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BC0296-0F2F-4201-9149-8D44B31B7778}"/>
              </a:ext>
            </a:extLst>
          </p:cNvPr>
          <p:cNvSpPr txBox="1"/>
          <p:nvPr/>
        </p:nvSpPr>
        <p:spPr>
          <a:xfrm>
            <a:off x="59485" y="1419410"/>
            <a:ext cx="8759769" cy="939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5" b="1" u="sng" dirty="0">
                <a:solidFill>
                  <a:srgbClr val="C00000"/>
                </a:solidFill>
              </a:rPr>
              <a:t>Проект: </a:t>
            </a:r>
            <a:r>
              <a:rPr lang="ru-RU" sz="1905" b="1" u="sng" dirty="0"/>
              <a:t>«</a:t>
            </a:r>
            <a:r>
              <a:rPr lang="ru-RU" sz="1693" b="1" u="sng" dirty="0">
                <a:latin typeface="+mj-lt"/>
              </a:rPr>
              <a:t>Сохранение профессионального ресурса педагога методом внедрения информационно- коммуникативных технологий в совместную деятельность с воспитанниками, их родителями (законными представителями) и другими педагогами</a:t>
            </a:r>
            <a:r>
              <a:rPr lang="ru-RU" sz="1905" b="1" u="sng" dirty="0">
                <a:latin typeface="+mj-lt"/>
              </a:rPr>
              <a:t>».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D307A43-E20F-4414-A0B8-E8A582B7B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5516"/>
            <a:ext cx="3679569" cy="1926024"/>
          </a:xfrm>
          <a:prstGeom prst="rect">
            <a:avLst/>
          </a:prstGeom>
        </p:spPr>
      </p:pic>
      <p:sp>
        <p:nvSpPr>
          <p:cNvPr id="30" name="Заголовок 8">
            <a:extLst>
              <a:ext uri="{FF2B5EF4-FFF2-40B4-BE49-F238E27FC236}">
                <a16:creationId xmlns:a16="http://schemas.microsoft.com/office/drawing/2014/main" xmlns="" id="{D7F540B7-E262-42DA-BCE0-79604DAFBBE0}"/>
              </a:ext>
            </a:extLst>
          </p:cNvPr>
          <p:cNvSpPr txBox="1">
            <a:spLocks/>
          </p:cNvSpPr>
          <p:nvPr/>
        </p:nvSpPr>
        <p:spPr>
          <a:xfrm>
            <a:off x="1588709" y="2483895"/>
            <a:ext cx="2090861" cy="295803"/>
          </a:xfrm>
          <a:prstGeom prst="rect">
            <a:avLst/>
          </a:prstGeom>
        </p:spPr>
        <p:txBody>
          <a:bodyPr vert="horz" lIns="96765" tIns="48383" rIns="96765" bIns="4838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8" b="1" dirty="0">
                <a:latin typeface="+mn-lt"/>
                <a:cs typeface="Times New Roman" pitchFamily="18" charset="0"/>
              </a:rPr>
              <a:t>Основные результаты проекта: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BCC51893-60D8-444C-AA36-5601411EAE5C}"/>
              </a:ext>
            </a:extLst>
          </p:cNvPr>
          <p:cNvGrpSpPr/>
          <p:nvPr/>
        </p:nvGrpSpPr>
        <p:grpSpPr>
          <a:xfrm>
            <a:off x="83835" y="2804046"/>
            <a:ext cx="6684921" cy="1458692"/>
            <a:chOff x="150527" y="2633100"/>
            <a:chExt cx="6317018" cy="137841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715CC91D-FE5B-4D94-AAFC-F78238AAF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517" y="2633100"/>
              <a:ext cx="5742028" cy="1378413"/>
            </a:xfrm>
            <a:prstGeom prst="rect">
              <a:avLst/>
            </a:prstGeom>
          </p:spPr>
        </p:pic>
        <p:sp>
          <p:nvSpPr>
            <p:cNvPr id="31" name="Заголовок 8">
              <a:extLst>
                <a:ext uri="{FF2B5EF4-FFF2-40B4-BE49-F238E27FC236}">
                  <a16:creationId xmlns:a16="http://schemas.microsoft.com/office/drawing/2014/main" xmlns="" id="{87548C3D-9EB5-4375-A219-95770F369D7F}"/>
                </a:ext>
              </a:extLst>
            </p:cNvPr>
            <p:cNvSpPr txBox="1">
              <a:spLocks/>
            </p:cNvSpPr>
            <p:nvPr/>
          </p:nvSpPr>
          <p:spPr>
            <a:xfrm>
              <a:off x="150528" y="3581844"/>
              <a:ext cx="762683" cy="195579"/>
            </a:xfrm>
            <a:prstGeom prst="rect">
              <a:avLst/>
            </a:prstGeom>
          </p:spPr>
          <p:txBody>
            <a:bodyPr vert="horz" lIns="96765" tIns="48383" rIns="96765" bIns="48383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058" b="1" dirty="0">
                  <a:solidFill>
                    <a:srgbClr val="00B050"/>
                  </a:solidFill>
                  <a:latin typeface="+mn-lt"/>
                  <a:cs typeface="Times New Roman" pitchFamily="18" charset="0"/>
                </a:rPr>
                <a:t>СТАЛО:</a:t>
              </a:r>
            </a:p>
          </p:txBody>
        </p:sp>
        <p:sp>
          <p:nvSpPr>
            <p:cNvPr id="32" name="Заголовок 8">
              <a:extLst>
                <a:ext uri="{FF2B5EF4-FFF2-40B4-BE49-F238E27FC236}">
                  <a16:creationId xmlns:a16="http://schemas.microsoft.com/office/drawing/2014/main" xmlns="" id="{B0097309-72B4-430D-82B5-9E089B4725B5}"/>
                </a:ext>
              </a:extLst>
            </p:cNvPr>
            <p:cNvSpPr txBox="1">
              <a:spLocks/>
            </p:cNvSpPr>
            <p:nvPr/>
          </p:nvSpPr>
          <p:spPr>
            <a:xfrm>
              <a:off x="150527" y="2919993"/>
              <a:ext cx="762683" cy="195579"/>
            </a:xfrm>
            <a:prstGeom prst="rect">
              <a:avLst/>
            </a:prstGeom>
          </p:spPr>
          <p:txBody>
            <a:bodyPr vert="horz" lIns="96765" tIns="48383" rIns="96765" bIns="48383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058" b="1" dirty="0">
                  <a:solidFill>
                    <a:srgbClr val="C00000"/>
                  </a:solidFill>
                  <a:latin typeface="+mn-lt"/>
                  <a:cs typeface="Times New Roman" pitchFamily="18" charset="0"/>
                </a:rPr>
                <a:t>БЫЛО:</a:t>
              </a:r>
            </a:p>
          </p:txBody>
        </p:sp>
      </p:grpSp>
      <p:sp>
        <p:nvSpPr>
          <p:cNvPr id="7" name="Волна 6">
            <a:extLst>
              <a:ext uri="{FF2B5EF4-FFF2-40B4-BE49-F238E27FC236}">
                <a16:creationId xmlns:a16="http://schemas.microsoft.com/office/drawing/2014/main" xmlns="" id="{009BE918-9238-463C-8CED-CFEF866BE980}"/>
              </a:ext>
            </a:extLst>
          </p:cNvPr>
          <p:cNvSpPr/>
          <p:nvPr/>
        </p:nvSpPr>
        <p:spPr>
          <a:xfrm>
            <a:off x="6768756" y="2328665"/>
            <a:ext cx="2256359" cy="1586032"/>
          </a:xfrm>
          <a:prstGeom prst="wave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70" b="1" i="1" dirty="0">
                <a:solidFill>
                  <a:srgbClr val="7030A0"/>
                </a:solidFill>
              </a:rPr>
              <a:t>В 14 раз сократилось ВПП, высвобождение времени педагога для работы с детьми на 2ч в день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22233A2-E964-4A7E-AAAA-D9F4D3F4D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14" y="240007"/>
            <a:ext cx="854502" cy="854502"/>
          </a:xfrm>
          <a:prstGeom prst="rect">
            <a:avLst/>
          </a:prstGeom>
        </p:spPr>
      </p:pic>
      <p:pic>
        <p:nvPicPr>
          <p:cNvPr id="22" name="Picture 2" descr="ЛОГОТИП АНО">
            <a:extLst>
              <a:ext uri="{FF2B5EF4-FFF2-40B4-BE49-F238E27FC236}">
                <a16:creationId xmlns:a16="http://schemas.microsoft.com/office/drawing/2014/main" xmlns="" id="{0A451C1C-431C-4A9A-A039-20E7C40A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25" y="195015"/>
            <a:ext cx="1574202" cy="9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6150114-B26D-4AB2-B45B-658C4F319D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6" y="416955"/>
            <a:ext cx="759075" cy="55615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571A79-6FEF-4380-8F4E-9B2E8CC1E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662" y="4360165"/>
            <a:ext cx="5284903" cy="22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9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408887" y="515042"/>
            <a:ext cx="4628831" cy="4735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wrap="square" lIns="72568" tIns="36284" rIns="72568" bIns="3628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rgbClr val="0975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87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7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62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49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/>
            <a:r>
              <a:rPr lang="ru-RU" sz="1693" b="1" i="1" dirty="0">
                <a:solidFill>
                  <a:srgbClr val="C00000"/>
                </a:solidFill>
              </a:rPr>
              <a:t>МБДОУ </a:t>
            </a:r>
            <a:r>
              <a:rPr lang="ru-RU" sz="1693" b="1" i="1" dirty="0">
                <a:solidFill>
                  <a:srgbClr val="C00000"/>
                </a:solidFill>
                <a:latin typeface="Verdana"/>
              </a:rPr>
              <a:t>«Детский сад №63 «Лесная полянка» города Белово»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DC91B20-B50C-4463-B9C2-0AB1792C4E7D}"/>
              </a:ext>
            </a:extLst>
          </p:cNvPr>
          <p:cNvGrpSpPr/>
          <p:nvPr/>
        </p:nvGrpSpPr>
        <p:grpSpPr>
          <a:xfrm>
            <a:off x="269658" y="1223383"/>
            <a:ext cx="8759769" cy="262242"/>
            <a:chOff x="269394" y="1470025"/>
            <a:chExt cx="8760306" cy="262258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5B6D0910-F848-43AE-8B74-2DDD95D8A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470025"/>
              <a:ext cx="8760306" cy="85726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29E72F5D-CD82-4214-A070-DF052FC86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578657"/>
              <a:ext cx="7354839" cy="75252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B2B42A89-4EB3-4B2F-B4A8-8922B5D64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676814"/>
              <a:ext cx="5862166" cy="55469"/>
            </a:xfrm>
            <a:prstGeom prst="line">
              <a:avLst/>
            </a:prstGeom>
            <a:ln w="25400"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086A38D-1641-4DEA-BD28-97A51E7AF34B}"/>
              </a:ext>
            </a:extLst>
          </p:cNvPr>
          <p:cNvSpPr txBox="1"/>
          <p:nvPr/>
        </p:nvSpPr>
        <p:spPr>
          <a:xfrm>
            <a:off x="269658" y="1543933"/>
            <a:ext cx="8569640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5" b="1" u="sng" dirty="0">
                <a:solidFill>
                  <a:srgbClr val="C00000"/>
                </a:solidFill>
              </a:rPr>
              <a:t>Проект: </a:t>
            </a:r>
            <a:r>
              <a:rPr lang="ru-RU" sz="1905" b="1" u="sng" dirty="0"/>
              <a:t>«Сокращение периода адаптации воспитанников к условиям детского сада». </a:t>
            </a:r>
            <a:endParaRPr lang="ru-RU" sz="1905" b="1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AB1CE10D-B4C2-4335-97B6-9AF67A7C603B}"/>
              </a:ext>
            </a:extLst>
          </p:cNvPr>
          <p:cNvGraphicFramePr>
            <a:graphicFrameLocks noGrp="1"/>
          </p:cNvGraphicFramePr>
          <p:nvPr/>
        </p:nvGraphicFramePr>
        <p:xfrm>
          <a:off x="61235" y="2227905"/>
          <a:ext cx="5562623" cy="119487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405412">
                  <a:extLst>
                    <a:ext uri="{9D8B030D-6E8A-4147-A177-3AD203B41FA5}">
                      <a16:colId xmlns:a16="http://schemas.microsoft.com/office/drawing/2014/main" xmlns="" val="2911159025"/>
                    </a:ext>
                  </a:extLst>
                </a:gridCol>
                <a:gridCol w="1073738">
                  <a:extLst>
                    <a:ext uri="{9D8B030D-6E8A-4147-A177-3AD203B41FA5}">
                      <a16:colId xmlns:a16="http://schemas.microsoft.com/office/drawing/2014/main" xmlns="" val="30162424"/>
                    </a:ext>
                  </a:extLst>
                </a:gridCol>
                <a:gridCol w="1083473">
                  <a:extLst>
                    <a:ext uri="{9D8B030D-6E8A-4147-A177-3AD203B41FA5}">
                      <a16:colId xmlns:a16="http://schemas.microsoft.com/office/drawing/2014/main" xmlns="" val="16805111"/>
                    </a:ext>
                  </a:extLst>
                </a:gridCol>
              </a:tblGrid>
              <a:tr h="5974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Наименование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цели, ед. изм.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4" marR="725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Текущий 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4" marR="725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Целевой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4" marR="72574" marT="0" marB="0"/>
                </a:tc>
                <a:extLst>
                  <a:ext uri="{0D108BD9-81ED-4DB2-BD59-A6C34878D82A}">
                    <a16:rowId xmlns:a16="http://schemas.microsoft.com/office/drawing/2014/main" xmlns="" val="4247681704"/>
                  </a:ext>
                </a:extLst>
              </a:tr>
              <a:tr h="597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Сокращение времени адаптационного периода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4" marR="725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 дней посещения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4" marR="7257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15 дней посещения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14" marR="72574" marT="0" marB="0"/>
                </a:tc>
                <a:extLst>
                  <a:ext uri="{0D108BD9-81ED-4DB2-BD59-A6C34878D82A}">
                    <a16:rowId xmlns:a16="http://schemas.microsoft.com/office/drawing/2014/main" xmlns="" val="4282518769"/>
                  </a:ext>
                </a:extLst>
              </a:tr>
            </a:tbl>
          </a:graphicData>
        </a:graphic>
      </p:graphicFrame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BCA9D41E-5F7D-4ACD-9D2A-27A47951B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440" y="2192612"/>
            <a:ext cx="2389213" cy="174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D5674F4-5789-4071-866F-99854706F3DC}"/>
              </a:ext>
            </a:extLst>
          </p:cNvPr>
          <p:cNvSpPr/>
          <p:nvPr/>
        </p:nvSpPr>
        <p:spPr>
          <a:xfrm>
            <a:off x="-473232" y="3438347"/>
            <a:ext cx="6112058" cy="775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3809"/>
            <a:r>
              <a:rPr lang="ru-RU" sz="1481" b="1" dirty="0">
                <a:latin typeface="Century Gothic" panose="020B0502020202020204" pitchFamily="34" charset="0"/>
              </a:rPr>
              <a:t>Параллельно с реализацией проекта были применены инструменты бережливого производства в группах детского сада и в ряде управленческих функций. </a:t>
            </a:r>
            <a:endParaRPr lang="ru-RU" sz="1270" b="1" dirty="0"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67EE12B-CFAE-4A4D-9C96-38CB5D60A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" y="4486490"/>
            <a:ext cx="3161734" cy="23713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E8DE27-F17A-49A2-8DD4-B14989A92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986" y="4501668"/>
            <a:ext cx="3161734" cy="237130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E179485-AC8F-4405-8A36-36DF45C332DB}"/>
              </a:ext>
            </a:extLst>
          </p:cNvPr>
          <p:cNvSpPr/>
          <p:nvPr/>
        </p:nvSpPr>
        <p:spPr>
          <a:xfrm>
            <a:off x="6306697" y="4199944"/>
            <a:ext cx="1978181" cy="32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3809"/>
            <a:r>
              <a:rPr lang="ru-RU" sz="1481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5С в группах</a:t>
            </a:r>
            <a:endParaRPr lang="ru-RU" sz="1270" b="1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E0B784D2-EAD3-4547-A4C6-6A9AC9778900}"/>
              </a:ext>
            </a:extLst>
          </p:cNvPr>
          <p:cNvSpPr/>
          <p:nvPr/>
        </p:nvSpPr>
        <p:spPr>
          <a:xfrm>
            <a:off x="387467" y="4178728"/>
            <a:ext cx="1978181" cy="32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3809"/>
            <a:r>
              <a:rPr lang="ru-RU" sz="1481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Доска задач</a:t>
            </a:r>
            <a:endParaRPr lang="ru-RU" sz="1270" b="1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B2121D1-984E-4A98-ADAF-6EEF28033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64" y="4459853"/>
            <a:ext cx="1798453" cy="239793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586382B8-53D1-4604-A95E-A988409D89F2}"/>
              </a:ext>
            </a:extLst>
          </p:cNvPr>
          <p:cNvSpPr/>
          <p:nvPr/>
        </p:nvSpPr>
        <p:spPr>
          <a:xfrm>
            <a:off x="3550392" y="4178726"/>
            <a:ext cx="1978181" cy="32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3809"/>
            <a:r>
              <a:rPr lang="en-US" sz="1481" b="1" dirty="0">
                <a:solidFill>
                  <a:schemeClr val="accent2"/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SQDCM</a:t>
            </a:r>
            <a:endParaRPr lang="ru-RU" sz="1270" b="1" dirty="0">
              <a:solidFill>
                <a:schemeClr val="accent2"/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F0615ED-1E66-4C3C-AE12-AB03C3707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14" y="240007"/>
            <a:ext cx="854502" cy="854502"/>
          </a:xfrm>
          <a:prstGeom prst="rect">
            <a:avLst/>
          </a:prstGeom>
        </p:spPr>
      </p:pic>
      <p:pic>
        <p:nvPicPr>
          <p:cNvPr id="27" name="Picture 2" descr="ЛОГОТИП АНО">
            <a:extLst>
              <a:ext uri="{FF2B5EF4-FFF2-40B4-BE49-F238E27FC236}">
                <a16:creationId xmlns:a16="http://schemas.microsoft.com/office/drawing/2014/main" xmlns="" id="{52BBBC35-2A00-4ADA-9391-C102C9A1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25" y="195015"/>
            <a:ext cx="1574202" cy="9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B9055CA-B95E-468E-86F8-C931F8A50A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6" y="416955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1DC91B20-B50C-4463-B9C2-0AB1792C4E7D}"/>
              </a:ext>
            </a:extLst>
          </p:cNvPr>
          <p:cNvGrpSpPr/>
          <p:nvPr/>
        </p:nvGrpSpPr>
        <p:grpSpPr>
          <a:xfrm>
            <a:off x="269658" y="1223383"/>
            <a:ext cx="8759769" cy="262242"/>
            <a:chOff x="269394" y="1470025"/>
            <a:chExt cx="8760306" cy="262258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xmlns="" id="{5B6D0910-F848-43AE-8B74-2DDD95D8A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470025"/>
              <a:ext cx="8760306" cy="85726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xmlns="" id="{29E72F5D-CD82-4214-A070-DF052FC86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578657"/>
              <a:ext cx="7354839" cy="75252"/>
            </a:xfrm>
            <a:prstGeom prst="line">
              <a:avLst/>
            </a:prstGeom>
            <a:ln w="25400"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B2B42A89-4EB3-4B2F-B4A8-8922B5D645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394" y="1676814"/>
              <a:ext cx="5862166" cy="55469"/>
            </a:xfrm>
            <a:prstGeom prst="line">
              <a:avLst/>
            </a:prstGeom>
            <a:ln w="25400"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/>
              <a:lightRig rig="freezing" dir="t"/>
            </a:scene3d>
            <a:sp3d extrusionH="6350" prstMaterial="softEdge">
              <a:bevelT w="63500" h="508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950B4A5-E788-4940-978A-CC308911FDF2}"/>
              </a:ext>
            </a:extLst>
          </p:cNvPr>
          <p:cNvSpPr txBox="1">
            <a:spLocks/>
          </p:cNvSpPr>
          <p:nvPr/>
        </p:nvSpPr>
        <p:spPr bwMode="auto">
          <a:xfrm>
            <a:off x="1588709" y="507442"/>
            <a:ext cx="4628831" cy="4735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wrap="square" lIns="72568" tIns="36284" rIns="72568" bIns="3628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0" kern="1200">
                <a:solidFill>
                  <a:srgbClr val="0975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4287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68575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02862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371498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>
                <a:solidFill>
                  <a:srgbClr val="4868A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algn="ctr" defTabSz="725617">
              <a:defRPr/>
            </a:pPr>
            <a:r>
              <a:rPr lang="ru-RU" b="1" i="1" dirty="0">
                <a:solidFill>
                  <a:srgbClr val="C00000"/>
                </a:solidFill>
                <a:cs typeface="Times New Roman" pitchFamily="18" charset="0"/>
              </a:rPr>
              <a:t>МБДОУ детский сад №59 города Белово</a:t>
            </a:r>
            <a:endParaRPr lang="ru-RU" sz="1700" b="1" i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BC0296-0F2F-4201-9149-8D44B31B7778}"/>
              </a:ext>
            </a:extLst>
          </p:cNvPr>
          <p:cNvSpPr txBox="1"/>
          <p:nvPr/>
        </p:nvSpPr>
        <p:spPr>
          <a:xfrm>
            <a:off x="59485" y="1440917"/>
            <a:ext cx="8759769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5" b="1" u="sng" dirty="0">
                <a:solidFill>
                  <a:srgbClr val="C00000"/>
                </a:solidFill>
              </a:rPr>
              <a:t>Проект: </a:t>
            </a:r>
            <a:r>
              <a:rPr lang="ru-RU" sz="1905" b="1" u="sng" dirty="0"/>
              <a:t>«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Организация правильного питания в дошкольной образовательной организации и семье</a:t>
            </a:r>
            <a:r>
              <a:rPr lang="ru-RU" sz="1905" b="1" u="sng" dirty="0">
                <a:latin typeface="+mj-lt"/>
              </a:rPr>
              <a:t>».</a:t>
            </a:r>
          </a:p>
        </p:txBody>
      </p:sp>
      <p:sp>
        <p:nvSpPr>
          <p:cNvPr id="30" name="Заголовок 8">
            <a:extLst>
              <a:ext uri="{FF2B5EF4-FFF2-40B4-BE49-F238E27FC236}">
                <a16:creationId xmlns:a16="http://schemas.microsoft.com/office/drawing/2014/main" xmlns="" id="{D7F540B7-E262-42DA-BCE0-79604DAFBBE0}"/>
              </a:ext>
            </a:extLst>
          </p:cNvPr>
          <p:cNvSpPr txBox="1">
            <a:spLocks/>
          </p:cNvSpPr>
          <p:nvPr/>
        </p:nvSpPr>
        <p:spPr>
          <a:xfrm>
            <a:off x="6578615" y="2168434"/>
            <a:ext cx="2090861" cy="295803"/>
          </a:xfrm>
          <a:prstGeom prst="rect">
            <a:avLst/>
          </a:prstGeom>
        </p:spPr>
        <p:txBody>
          <a:bodyPr vert="horz" lIns="96765" tIns="48383" rIns="96765" bIns="4838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8" b="1" dirty="0">
                <a:latin typeface="+mn-lt"/>
                <a:cs typeface="Times New Roman" pitchFamily="18" charset="0"/>
              </a:rPr>
              <a:t>Основные результаты проекта: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22233A2-E964-4A7E-AAAA-D9F4D3F4D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14" y="240007"/>
            <a:ext cx="854502" cy="854502"/>
          </a:xfrm>
          <a:prstGeom prst="rect">
            <a:avLst/>
          </a:prstGeom>
        </p:spPr>
      </p:pic>
      <p:pic>
        <p:nvPicPr>
          <p:cNvPr id="22" name="Picture 2" descr="ЛОГОТИП АНО">
            <a:extLst>
              <a:ext uri="{FF2B5EF4-FFF2-40B4-BE49-F238E27FC236}">
                <a16:creationId xmlns:a16="http://schemas.microsoft.com/office/drawing/2014/main" xmlns="" id="{0A451C1C-431C-4A9A-A039-20E7C40A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25" y="195015"/>
            <a:ext cx="1574202" cy="90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6150114-B26D-4AB2-B45B-658C4F319D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16" y="416955"/>
            <a:ext cx="759075" cy="556154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CA13778C-F449-4A92-AD6D-71013888A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" y="2254031"/>
            <a:ext cx="6038850" cy="3105150"/>
          </a:xfrm>
          <a:prstGeom prst="rect">
            <a:avLst/>
          </a:prstGeom>
        </p:spPr>
      </p:pic>
      <p:sp>
        <p:nvSpPr>
          <p:cNvPr id="101" name="Равнобедренный треугольник 100">
            <a:extLst>
              <a:ext uri="{FF2B5EF4-FFF2-40B4-BE49-F238E27FC236}">
                <a16:creationId xmlns:a16="http://schemas.microsoft.com/office/drawing/2014/main" xmlns="" id="{3F9584DE-ACB1-4349-A95E-6479135476E8}"/>
              </a:ext>
            </a:extLst>
          </p:cNvPr>
          <p:cNvSpPr/>
          <p:nvPr/>
        </p:nvSpPr>
        <p:spPr>
          <a:xfrm>
            <a:off x="5257800" y="3627783"/>
            <a:ext cx="2585786" cy="3175912"/>
          </a:xfrm>
          <a:prstGeom prst="triangl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xmlns="" id="{F73F522D-03F3-43F3-A174-0B2BCB4E5E42}"/>
              </a:ext>
            </a:extLst>
          </p:cNvPr>
          <p:cNvGrpSpPr/>
          <p:nvPr/>
        </p:nvGrpSpPr>
        <p:grpSpPr>
          <a:xfrm>
            <a:off x="6430867" y="3981498"/>
            <a:ext cx="2643092" cy="713979"/>
            <a:chOff x="3350169" y="916144"/>
            <a:chExt cx="5118594" cy="1300862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xmlns="" id="{DAD66A8C-7E3B-4480-A260-DAB2C66693F8}"/>
                </a:ext>
              </a:extLst>
            </p:cNvPr>
            <p:cNvSpPr/>
            <p:nvPr/>
          </p:nvSpPr>
          <p:spPr>
            <a:xfrm>
              <a:off x="3350169" y="916144"/>
              <a:ext cx="5118594" cy="1300862"/>
            </a:xfrm>
            <a:prstGeom prst="roundRect">
              <a:avLst/>
            </a:prstGeom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0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E1F509CC-006A-4EEF-A24B-807BE4ACC4C8}"/>
                </a:ext>
              </a:extLst>
            </p:cNvPr>
            <p:cNvSpPr txBox="1"/>
            <p:nvPr/>
          </p:nvSpPr>
          <p:spPr>
            <a:xfrm>
              <a:off x="3413672" y="979647"/>
              <a:ext cx="4991588" cy="1173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Преемственность требований </a:t>
              </a:r>
              <a:r>
                <a:rPr lang="ru-RU" sz="1200" b="1" kern="1200" dirty="0" err="1">
                  <a:latin typeface="Times New Roman" pitchFamily="18" charset="0"/>
                  <a:cs typeface="Times New Roman" pitchFamily="18" charset="0"/>
                </a:rPr>
                <a:t>СанПиН</a:t>
              </a: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 по вопросам организации питания в ДО и семье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xmlns="" id="{0D006004-3CF9-4070-8B91-FEB5CF2A8274}"/>
              </a:ext>
            </a:extLst>
          </p:cNvPr>
          <p:cNvGrpSpPr/>
          <p:nvPr/>
        </p:nvGrpSpPr>
        <p:grpSpPr>
          <a:xfrm>
            <a:off x="6401114" y="4918819"/>
            <a:ext cx="2677305" cy="693246"/>
            <a:chOff x="3350188" y="2572341"/>
            <a:chExt cx="5118556" cy="1263087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xmlns="" id="{24C0418D-675C-4C65-B02A-BC3945D898B8}"/>
                </a:ext>
              </a:extLst>
            </p:cNvPr>
            <p:cNvSpPr/>
            <p:nvPr/>
          </p:nvSpPr>
          <p:spPr>
            <a:xfrm>
              <a:off x="3350188" y="2572341"/>
              <a:ext cx="5118556" cy="1263087"/>
            </a:xfrm>
            <a:prstGeom prst="roundRect">
              <a:avLst/>
            </a:prstGeom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8" name="Прямоугольник: скругленные углы 7">
              <a:extLst>
                <a:ext uri="{FF2B5EF4-FFF2-40B4-BE49-F238E27FC236}">
                  <a16:creationId xmlns:a16="http://schemas.microsoft.com/office/drawing/2014/main" xmlns="" id="{E8F49FC2-00F5-42A1-8605-C28931A379B3}"/>
                </a:ext>
              </a:extLst>
            </p:cNvPr>
            <p:cNvSpPr txBox="1"/>
            <p:nvPr/>
          </p:nvSpPr>
          <p:spPr>
            <a:xfrm>
              <a:off x="3411847" y="2634000"/>
              <a:ext cx="4995238" cy="11397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Взаимодействие ДО и родительской общественности в вопросах организации питания</a:t>
              </a: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xmlns="" id="{E11F0FBB-E793-4D67-A3D3-E5888A15F0DE}"/>
              </a:ext>
            </a:extLst>
          </p:cNvPr>
          <p:cNvGrpSpPr/>
          <p:nvPr/>
        </p:nvGrpSpPr>
        <p:grpSpPr>
          <a:xfrm>
            <a:off x="6401114" y="5913992"/>
            <a:ext cx="2702598" cy="693246"/>
            <a:chOff x="3350188" y="4372534"/>
            <a:chExt cx="5118556" cy="1263087"/>
          </a:xfrm>
        </p:grpSpPr>
        <p:sp>
          <p:nvSpPr>
            <p:cNvPr id="105" name="Прямоугольник: скругленные углы 104">
              <a:extLst>
                <a:ext uri="{FF2B5EF4-FFF2-40B4-BE49-F238E27FC236}">
                  <a16:creationId xmlns:a16="http://schemas.microsoft.com/office/drawing/2014/main" xmlns="" id="{3E45088A-C3C5-4216-BA61-3688AA09A2B4}"/>
                </a:ext>
              </a:extLst>
            </p:cNvPr>
            <p:cNvSpPr/>
            <p:nvPr/>
          </p:nvSpPr>
          <p:spPr>
            <a:xfrm>
              <a:off x="3350188" y="4372534"/>
              <a:ext cx="5118556" cy="1263087"/>
            </a:xfrm>
            <a:prstGeom prst="roundRect">
              <a:avLst/>
            </a:prstGeom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Прямоугольник: скругленные углы 9">
              <a:extLst>
                <a:ext uri="{FF2B5EF4-FFF2-40B4-BE49-F238E27FC236}">
                  <a16:creationId xmlns:a16="http://schemas.microsoft.com/office/drawing/2014/main" xmlns="" id="{46C656EF-2D65-4854-9FD0-DE4D340BE6D4}"/>
                </a:ext>
              </a:extLst>
            </p:cNvPr>
            <p:cNvSpPr txBox="1"/>
            <p:nvPr/>
          </p:nvSpPr>
          <p:spPr>
            <a:xfrm>
              <a:off x="3411848" y="4434194"/>
              <a:ext cx="4995237" cy="11397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Качество и безопасность питания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Организация питания в семье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Неосведомленность в вопросах ПП  </a:t>
              </a:r>
            </a:p>
          </p:txBody>
        </p:sp>
      </p:grpSp>
      <p:graphicFrame>
        <p:nvGraphicFramePr>
          <p:cNvPr id="111" name="Таблица 110">
            <a:extLst>
              <a:ext uri="{FF2B5EF4-FFF2-40B4-BE49-F238E27FC236}">
                <a16:creationId xmlns:a16="http://schemas.microsoft.com/office/drawing/2014/main" xmlns="" id="{A540FFAF-171D-458A-A512-E8ED1A139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039966"/>
              </p:ext>
            </p:extLst>
          </p:nvPr>
        </p:nvGraphicFramePr>
        <p:xfrm>
          <a:off x="5997697" y="2465422"/>
          <a:ext cx="3080722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4293">
                  <a:extLst>
                    <a:ext uri="{9D8B030D-6E8A-4147-A177-3AD203B41FA5}">
                      <a16:colId xmlns:a16="http://schemas.microsoft.com/office/drawing/2014/main" xmlns="" val="864610197"/>
                    </a:ext>
                  </a:extLst>
                </a:gridCol>
                <a:gridCol w="714751">
                  <a:extLst>
                    <a:ext uri="{9D8B030D-6E8A-4147-A177-3AD203B41FA5}">
                      <a16:colId xmlns:a16="http://schemas.microsoft.com/office/drawing/2014/main" xmlns="" val="3563281024"/>
                    </a:ext>
                  </a:extLst>
                </a:gridCol>
                <a:gridCol w="821678">
                  <a:extLst>
                    <a:ext uri="{9D8B030D-6E8A-4147-A177-3AD203B41FA5}">
                      <a16:colId xmlns:a16="http://schemas.microsoft.com/office/drawing/2014/main" xmlns="" val="1482221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цели, ед. </a:t>
                      </a:r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изм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Текущий </a:t>
                      </a:r>
                    </a:p>
                    <a:p>
                      <a:pPr 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показ-ль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Целевой 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b="1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показ-ль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2165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Сокращение случаев отказа детей от полезных продуктов питания в ДО и дома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 случаев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1-2 случая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4300018"/>
                  </a:ext>
                </a:extLst>
              </a:tr>
            </a:tbl>
          </a:graphicData>
        </a:graphic>
      </p:graphicFrame>
      <p:pic>
        <p:nvPicPr>
          <p:cNvPr id="112" name="Рисунок 111" descr="IMG_5916.JPG">
            <a:extLst>
              <a:ext uri="{FF2B5EF4-FFF2-40B4-BE49-F238E27FC236}">
                <a16:creationId xmlns:a16="http://schemas.microsoft.com/office/drawing/2014/main" xmlns="" id="{7BEEBA41-CF2E-4AA8-802B-9EFA86787DC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10738" r="7382" b="16778"/>
          <a:stretch>
            <a:fillRect/>
          </a:stretch>
        </p:blipFill>
        <p:spPr>
          <a:xfrm>
            <a:off x="240719" y="5322808"/>
            <a:ext cx="2210866" cy="1517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3" name="Рисунок 112" descr="IMG-20200114-WA0003.jpg">
            <a:extLst>
              <a:ext uri="{FF2B5EF4-FFF2-40B4-BE49-F238E27FC236}">
                <a16:creationId xmlns:a16="http://schemas.microsoft.com/office/drawing/2014/main" xmlns="" id="{8F786380-5213-49C2-9315-F88F7B9B46A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35093" y="5281338"/>
            <a:ext cx="2102215" cy="1576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887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830111" y="1620675"/>
            <a:ext cx="5807817" cy="368231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17701" y="207903"/>
            <a:ext cx="2210612" cy="4648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dirty="0">
                <a:solidFill>
                  <a:schemeClr val="tx2"/>
                </a:solidFill>
              </a:rPr>
              <a:t>7 видов потерь</a:t>
            </a:r>
          </a:p>
        </p:txBody>
      </p:sp>
    </p:spTree>
    <p:extLst>
      <p:ext uri="{BB962C8B-B14F-4D97-AF65-F5344CB8AC3E}">
        <p14:creationId xmlns:p14="http://schemas.microsoft.com/office/powerpoint/2010/main" val="325484288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871" y="1085646"/>
            <a:ext cx="3141483" cy="408158"/>
          </a:xfrm>
        </p:spPr>
        <p:txBody>
          <a:bodyPr>
            <a:noAutofit/>
          </a:bodyPr>
          <a:lstStyle/>
          <a:p>
            <a:pPr>
              <a:tabLst>
                <a:tab pos="5649913" algn="l"/>
              </a:tabLst>
            </a:pPr>
            <a:r>
              <a:rPr lang="ru-RU" sz="1200" b="1" dirty="0">
                <a:solidFill>
                  <a:prstClr val="black"/>
                </a:solidFill>
              </a:rPr>
              <a:t>Проект</a:t>
            </a:r>
            <a:br>
              <a:rPr lang="ru-RU" sz="1200" b="1" dirty="0">
                <a:solidFill>
                  <a:prstClr val="black"/>
                </a:solidFill>
              </a:rPr>
            </a:br>
            <a:r>
              <a:rPr lang="ru-RU" sz="1200" b="1" dirty="0">
                <a:solidFill>
                  <a:prstClr val="black"/>
                </a:solidFill>
              </a:rPr>
              <a:t> </a:t>
            </a:r>
            <a:r>
              <a:rPr lang="ru-RU" sz="1200" b="1" dirty="0"/>
              <a:t>«Сокращение времени подготовки педагога к образовательной деятельности»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95300" y="6417243"/>
            <a:ext cx="2133600" cy="365125"/>
          </a:xfrm>
        </p:spPr>
        <p:txBody>
          <a:bodyPr/>
          <a:lstStyle/>
          <a:p>
            <a:fld id="{5D9369CA-25C1-4200-8FD4-9D37F592EEB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D8C5A476-5B2C-4D4D-B77F-4716603B4851}"/>
              </a:ext>
            </a:extLst>
          </p:cNvPr>
          <p:cNvGrpSpPr/>
          <p:nvPr/>
        </p:nvGrpSpPr>
        <p:grpSpPr>
          <a:xfrm>
            <a:off x="218022" y="1459100"/>
            <a:ext cx="2219162" cy="1934088"/>
            <a:chOff x="700609" y="1464671"/>
            <a:chExt cx="2219162" cy="1934088"/>
          </a:xfrm>
        </p:grpSpPr>
        <p:graphicFrame>
          <p:nvGraphicFramePr>
            <p:cNvPr id="22" name="Диаграмма 21"/>
            <p:cNvGraphicFramePr/>
            <p:nvPr>
              <p:extLst>
                <p:ext uri="{D42A27DB-BD31-4B8C-83A1-F6EECF244321}">
                  <p14:modId xmlns:p14="http://schemas.microsoft.com/office/powerpoint/2010/main" val="3681005986"/>
                </p:ext>
              </p:extLst>
            </p:nvPr>
          </p:nvGraphicFramePr>
          <p:xfrm>
            <a:off x="700609" y="1464671"/>
            <a:ext cx="2219162" cy="19340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8" name="Прямая соединительная линия 27"/>
            <p:cNvCxnSpPr/>
            <p:nvPr/>
          </p:nvCxnSpPr>
          <p:spPr>
            <a:xfrm>
              <a:off x="1269245" y="1606145"/>
              <a:ext cx="618316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>
              <a:cxnSpLocks/>
            </p:cNvCxnSpPr>
            <p:nvPr/>
          </p:nvCxnSpPr>
          <p:spPr>
            <a:xfrm>
              <a:off x="1868810" y="1606145"/>
              <a:ext cx="5615" cy="1314669"/>
            </a:xfrm>
            <a:prstGeom prst="straightConnector1">
              <a:avLst/>
            </a:prstGeom>
            <a:ln w="31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Прямоугольник 29"/>
          <p:cNvSpPr/>
          <p:nvPr/>
        </p:nvSpPr>
        <p:spPr>
          <a:xfrm>
            <a:off x="1414855" y="2576961"/>
            <a:ext cx="8063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в 5,6 раза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7504" y="3294157"/>
            <a:ext cx="2940496" cy="47463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ru-RU" sz="1200" dirty="0">
                <a:cs typeface="Arial" pitchFamily="34" charset="0"/>
              </a:rPr>
              <a:t>Время подготовки материалов к уроку, занятиям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87041" y="20380"/>
            <a:ext cx="8033196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ru-RU" sz="2000" b="1" dirty="0">
                <a:solidFill>
                  <a:prstClr val="black"/>
                </a:solidFill>
              </a:rPr>
              <a:t>Проекты первой волны,</a:t>
            </a:r>
          </a:p>
          <a:p>
            <a:pPr defTabSz="1219170">
              <a:tabLst>
                <a:tab pos="5024438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</a:rPr>
              <a:t> результаты которых можно тиражировать без открытия проектов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051853" y="993277"/>
            <a:ext cx="2742202" cy="508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ru-RU" sz="1200" b="1" dirty="0"/>
              <a:t>Проект</a:t>
            </a:r>
          </a:p>
          <a:p>
            <a:pPr defTabSz="1219170">
              <a:defRPr/>
            </a:pPr>
            <a:r>
              <a:rPr lang="ru-RU" sz="1200" b="1" dirty="0"/>
              <a:t> «Сокращение времени одевания детей на прогулку в детском саду» (летнее, зимнее время года)»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40852" y="3275484"/>
            <a:ext cx="3519705" cy="2899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Время одевание детей на прогулку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34561" y="4062996"/>
            <a:ext cx="2995494" cy="581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649913" algn="l"/>
              </a:tabLst>
              <a:defRPr/>
            </a:pPr>
            <a:r>
              <a:rPr lang="ru-RU" sz="1200" b="1" dirty="0">
                <a:solidFill>
                  <a:prstClr val="black"/>
                </a:solidFill>
              </a:rPr>
              <a:t>Проект «Сокращение времени на составление образовательных программ»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561" y="6362487"/>
            <a:ext cx="3095793" cy="47463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Время на составление образовательной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cs typeface="Arial" pitchFamily="34" charset="0"/>
              </a:rPr>
              <a:t>программы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5077503" y="3969260"/>
            <a:ext cx="3202330" cy="481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649913" algn="l"/>
              </a:tabLst>
              <a:defRPr/>
            </a:pPr>
            <a:r>
              <a:rPr lang="ru-RU" sz="1200" b="1" dirty="0">
                <a:solidFill>
                  <a:prstClr val="black"/>
                </a:solidFill>
              </a:rPr>
              <a:t>Проект « Сокращение времени адаптации в детском саду»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17141" y="6341382"/>
            <a:ext cx="3262692" cy="2899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ru-RU" sz="1200" dirty="0">
                <a:cs typeface="Arial" pitchFamily="34" charset="0"/>
              </a:rPr>
              <a:t>Время адаптации воспитанника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3024F10-D914-43B6-ADE2-C3ECD6BF5964}"/>
              </a:ext>
            </a:extLst>
          </p:cNvPr>
          <p:cNvGrpSpPr/>
          <p:nvPr/>
        </p:nvGrpSpPr>
        <p:grpSpPr>
          <a:xfrm>
            <a:off x="154441" y="4256780"/>
            <a:ext cx="2219162" cy="1934088"/>
            <a:chOff x="675013" y="4305286"/>
            <a:chExt cx="2219162" cy="1934088"/>
          </a:xfrm>
        </p:grpSpPr>
        <p:graphicFrame>
          <p:nvGraphicFramePr>
            <p:cNvPr id="23" name="Диаграмма 22"/>
            <p:cNvGraphicFramePr/>
            <p:nvPr>
              <p:extLst>
                <p:ext uri="{D42A27DB-BD31-4B8C-83A1-F6EECF244321}">
                  <p14:modId xmlns:p14="http://schemas.microsoft.com/office/powerpoint/2010/main" val="1979229766"/>
                </p:ext>
              </p:extLst>
            </p:nvPr>
          </p:nvGraphicFramePr>
          <p:xfrm>
            <a:off x="675013" y="4305286"/>
            <a:ext cx="2219162" cy="19340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33" name="Прямая соединительная линия 32"/>
            <p:cNvCxnSpPr/>
            <p:nvPr/>
          </p:nvCxnSpPr>
          <p:spPr>
            <a:xfrm>
              <a:off x="1341790" y="4873743"/>
              <a:ext cx="618316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>
              <a:cxnSpLocks/>
            </p:cNvCxnSpPr>
            <p:nvPr/>
          </p:nvCxnSpPr>
          <p:spPr>
            <a:xfrm>
              <a:off x="1960106" y="4873743"/>
              <a:ext cx="0" cy="926556"/>
            </a:xfrm>
            <a:prstGeom prst="straightConnector1">
              <a:avLst/>
            </a:prstGeom>
            <a:ln w="31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20CF85D-DA1F-44D8-B9AA-D3051125865F}"/>
              </a:ext>
            </a:extLst>
          </p:cNvPr>
          <p:cNvGrpSpPr/>
          <p:nvPr/>
        </p:nvGrpSpPr>
        <p:grpSpPr>
          <a:xfrm>
            <a:off x="4820447" y="1597388"/>
            <a:ext cx="2219162" cy="1696769"/>
            <a:chOff x="5019898" y="1672858"/>
            <a:chExt cx="2219162" cy="1696769"/>
          </a:xfrm>
        </p:grpSpPr>
        <p:graphicFrame>
          <p:nvGraphicFramePr>
            <p:cNvPr id="18" name="Диаграмма 17"/>
            <p:cNvGraphicFramePr/>
            <p:nvPr>
              <p:extLst>
                <p:ext uri="{D42A27DB-BD31-4B8C-83A1-F6EECF244321}">
                  <p14:modId xmlns:p14="http://schemas.microsoft.com/office/powerpoint/2010/main" val="1170682933"/>
                </p:ext>
              </p:extLst>
            </p:nvPr>
          </p:nvGraphicFramePr>
          <p:xfrm>
            <a:off x="5019898" y="1672858"/>
            <a:ext cx="2219162" cy="16967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cxnSp>
          <p:nvCxnSpPr>
            <p:cNvPr id="34" name="Прямая соединительная линия 33"/>
            <p:cNvCxnSpPr/>
            <p:nvPr/>
          </p:nvCxnSpPr>
          <p:spPr>
            <a:xfrm>
              <a:off x="5772683" y="2001848"/>
              <a:ext cx="514715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cxnSpLocks/>
            </p:cNvCxnSpPr>
            <p:nvPr/>
          </p:nvCxnSpPr>
          <p:spPr>
            <a:xfrm>
              <a:off x="6272022" y="2001848"/>
              <a:ext cx="7323" cy="795433"/>
            </a:xfrm>
            <a:prstGeom prst="straightConnector1">
              <a:avLst/>
            </a:prstGeom>
            <a:ln w="31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1991686-45EA-4E15-A52C-65C4E126FC19}"/>
              </a:ext>
            </a:extLst>
          </p:cNvPr>
          <p:cNvGrpSpPr/>
          <p:nvPr/>
        </p:nvGrpSpPr>
        <p:grpSpPr>
          <a:xfrm>
            <a:off x="4770511" y="4333263"/>
            <a:ext cx="2219162" cy="1934088"/>
            <a:chOff x="5019898" y="4428399"/>
            <a:chExt cx="2219162" cy="1934088"/>
          </a:xfrm>
        </p:grpSpPr>
        <p:graphicFrame>
          <p:nvGraphicFramePr>
            <p:cNvPr id="26" name="Диаграмма 25"/>
            <p:cNvGraphicFramePr/>
            <p:nvPr>
              <p:extLst>
                <p:ext uri="{D42A27DB-BD31-4B8C-83A1-F6EECF244321}">
                  <p14:modId xmlns:p14="http://schemas.microsoft.com/office/powerpoint/2010/main" val="682598661"/>
                </p:ext>
              </p:extLst>
            </p:nvPr>
          </p:nvGraphicFramePr>
          <p:xfrm>
            <a:off x="5019898" y="4428399"/>
            <a:ext cx="2219162" cy="19340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32" name="Прямая соединительная линия 31"/>
            <p:cNvCxnSpPr/>
            <p:nvPr/>
          </p:nvCxnSpPr>
          <p:spPr>
            <a:xfrm>
              <a:off x="5770818" y="4999960"/>
              <a:ext cx="618316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>
              <a:cxnSpLocks/>
            </p:cNvCxnSpPr>
            <p:nvPr/>
          </p:nvCxnSpPr>
          <p:spPr>
            <a:xfrm>
              <a:off x="6381292" y="4999960"/>
              <a:ext cx="7842" cy="645469"/>
            </a:xfrm>
            <a:prstGeom prst="straightConnector1">
              <a:avLst/>
            </a:prstGeom>
            <a:ln w="31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4" name="Picture 2" descr="D:\Work\Bachti\!!!ВНУТРЕННИЕ\декабрь\презентация\gerb_obl.png">
            <a:extLst>
              <a:ext uri="{FF2B5EF4-FFF2-40B4-BE49-F238E27FC236}">
                <a16:creationId xmlns:a16="http://schemas.microsoft.com/office/drawing/2014/main" xmlns="" id="{172A246D-39FA-442B-93CD-6C9FB1B19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97" y="75632"/>
            <a:ext cx="729199" cy="7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016B99FC-33A7-41B7-9E55-8F5861459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001044"/>
              </p:ext>
            </p:extLst>
          </p:nvPr>
        </p:nvGraphicFramePr>
        <p:xfrm>
          <a:off x="2420610" y="2052436"/>
          <a:ext cx="2251972" cy="828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2802">
                  <a:extLst>
                    <a:ext uri="{9D8B030D-6E8A-4147-A177-3AD203B41FA5}">
                      <a16:colId xmlns:a16="http://schemas.microsoft.com/office/drawing/2014/main" xmlns="" val="1246984756"/>
                    </a:ext>
                  </a:extLst>
                </a:gridCol>
                <a:gridCol w="1309170">
                  <a:extLst>
                    <a:ext uri="{9D8B030D-6E8A-4147-A177-3AD203B41FA5}">
                      <a16:colId xmlns:a16="http://schemas.microsoft.com/office/drawing/2014/main" xmlns="" val="1332307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Реализовано в 9 ОУ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8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Лучший 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ГБНОУ «ГМЛИ»</a:t>
                      </a:r>
                    </a:p>
                    <a:p>
                      <a:r>
                        <a:rPr lang="ru-RU" sz="1200" dirty="0"/>
                        <a:t>г. Кемерово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4414315"/>
                  </a:ext>
                </a:extLst>
              </a:tr>
            </a:tbl>
          </a:graphicData>
        </a:graphic>
      </p:graphicFrame>
      <p:graphicFrame>
        <p:nvGraphicFramePr>
          <p:cNvPr id="45" name="Таблица 6">
            <a:extLst>
              <a:ext uri="{FF2B5EF4-FFF2-40B4-BE49-F238E27FC236}">
                <a16:creationId xmlns:a16="http://schemas.microsoft.com/office/drawing/2014/main" xmlns="" id="{83ADA0A2-E55B-48BA-985E-F83138F756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82599"/>
              </p:ext>
            </p:extLst>
          </p:nvPr>
        </p:nvGraphicFramePr>
        <p:xfrm>
          <a:off x="6872837" y="2060934"/>
          <a:ext cx="2251972" cy="1193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2802">
                  <a:extLst>
                    <a:ext uri="{9D8B030D-6E8A-4147-A177-3AD203B41FA5}">
                      <a16:colId xmlns:a16="http://schemas.microsoft.com/office/drawing/2014/main" xmlns="" val="1246984756"/>
                    </a:ext>
                  </a:extLst>
                </a:gridCol>
                <a:gridCol w="1309170">
                  <a:extLst>
                    <a:ext uri="{9D8B030D-6E8A-4147-A177-3AD203B41FA5}">
                      <a16:colId xmlns:a16="http://schemas.microsoft.com/office/drawing/2014/main" xmlns="" val="1332307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Реализовано в 7 ОУ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86902"/>
                  </a:ext>
                </a:extLst>
              </a:tr>
              <a:tr h="292443">
                <a:tc>
                  <a:txBody>
                    <a:bodyPr/>
                    <a:lstStyle/>
                    <a:p>
                      <a:r>
                        <a:rPr lang="ru-RU" sz="1200" dirty="0"/>
                        <a:t>Лучший 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МБ ДОУ «Детский сад №84»,</a:t>
                      </a:r>
                    </a:p>
                    <a:p>
                      <a:r>
                        <a:rPr lang="ru-RU" sz="1200" dirty="0"/>
                        <a:t>г. Новокузнецка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4414315"/>
                  </a:ext>
                </a:extLst>
              </a:tr>
            </a:tbl>
          </a:graphicData>
        </a:graphic>
      </p:graphicFrame>
      <p:graphicFrame>
        <p:nvGraphicFramePr>
          <p:cNvPr id="46" name="Таблица 6">
            <a:extLst>
              <a:ext uri="{FF2B5EF4-FFF2-40B4-BE49-F238E27FC236}">
                <a16:creationId xmlns:a16="http://schemas.microsoft.com/office/drawing/2014/main" xmlns="" id="{079267BA-41B6-4C9B-9392-BA55F712C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373682"/>
              </p:ext>
            </p:extLst>
          </p:nvPr>
        </p:nvGraphicFramePr>
        <p:xfrm>
          <a:off x="2461169" y="4988422"/>
          <a:ext cx="2251972" cy="101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2802">
                  <a:extLst>
                    <a:ext uri="{9D8B030D-6E8A-4147-A177-3AD203B41FA5}">
                      <a16:colId xmlns:a16="http://schemas.microsoft.com/office/drawing/2014/main" xmlns="" val="1246984756"/>
                    </a:ext>
                  </a:extLst>
                </a:gridCol>
                <a:gridCol w="1309170">
                  <a:extLst>
                    <a:ext uri="{9D8B030D-6E8A-4147-A177-3AD203B41FA5}">
                      <a16:colId xmlns:a16="http://schemas.microsoft.com/office/drawing/2014/main" xmlns="" val="1332307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Реализовано в 3 ОУ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8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Лучший 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МБОУ «СОШ №1»</a:t>
                      </a:r>
                    </a:p>
                    <a:p>
                      <a:r>
                        <a:rPr lang="ru-RU" sz="1200" dirty="0"/>
                        <a:t> г. Мариинск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4414315"/>
                  </a:ext>
                </a:extLst>
              </a:tr>
            </a:tbl>
          </a:graphicData>
        </a:graphic>
      </p:graphicFrame>
      <p:graphicFrame>
        <p:nvGraphicFramePr>
          <p:cNvPr id="47" name="Таблица 6">
            <a:extLst>
              <a:ext uri="{FF2B5EF4-FFF2-40B4-BE49-F238E27FC236}">
                <a16:creationId xmlns:a16="http://schemas.microsoft.com/office/drawing/2014/main" xmlns="" id="{87BD4792-614E-4E68-803A-A6F1A8241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391595"/>
              </p:ext>
            </p:extLst>
          </p:nvPr>
        </p:nvGraphicFramePr>
        <p:xfrm>
          <a:off x="6834571" y="4996568"/>
          <a:ext cx="2251972" cy="1376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2802">
                  <a:extLst>
                    <a:ext uri="{9D8B030D-6E8A-4147-A177-3AD203B41FA5}">
                      <a16:colId xmlns:a16="http://schemas.microsoft.com/office/drawing/2014/main" xmlns="" val="1246984756"/>
                    </a:ext>
                  </a:extLst>
                </a:gridCol>
                <a:gridCol w="1309170">
                  <a:extLst>
                    <a:ext uri="{9D8B030D-6E8A-4147-A177-3AD203B41FA5}">
                      <a16:colId xmlns:a16="http://schemas.microsoft.com/office/drawing/2014/main" xmlns="" val="1332307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ru-RU" sz="1200" dirty="0"/>
                        <a:t>Реализовано в 4 ОУ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3286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/>
                        <a:t>Лучший 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МБДОУ «Детский сад №63 «Лесная полянка» города Белово»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4414315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67A3696-FC58-40CD-951D-F0C1938C266B}"/>
              </a:ext>
            </a:extLst>
          </p:cNvPr>
          <p:cNvSpPr/>
          <p:nvPr/>
        </p:nvSpPr>
        <p:spPr>
          <a:xfrm>
            <a:off x="6072570" y="2402174"/>
            <a:ext cx="8342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 2.5 раза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3ADF8EF-D586-4233-85C0-2CEFBC56BD8D}"/>
              </a:ext>
            </a:extLst>
          </p:cNvPr>
          <p:cNvSpPr txBox="1"/>
          <p:nvPr/>
        </p:nvSpPr>
        <p:spPr>
          <a:xfrm>
            <a:off x="1373582" y="5413001"/>
            <a:ext cx="1058902" cy="27458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cs typeface="Arial" pitchFamily="34" charset="0"/>
              </a:rPr>
              <a:t>В 3,3 раза</a:t>
            </a:r>
          </a:p>
        </p:txBody>
      </p:sp>
    </p:spTree>
    <p:extLst>
      <p:ext uri="{BB962C8B-B14F-4D97-AF65-F5344CB8AC3E}">
        <p14:creationId xmlns:p14="http://schemas.microsoft.com/office/powerpoint/2010/main" val="30807411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95300" y="6417243"/>
            <a:ext cx="2133600" cy="365125"/>
          </a:xfrm>
        </p:spPr>
        <p:txBody>
          <a:bodyPr/>
          <a:lstStyle/>
          <a:p>
            <a:fld id="{5D9369CA-25C1-4200-8FD4-9D37F592EEB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5324B377-EF66-4958-B03E-0634238D2596}"/>
              </a:ext>
            </a:extLst>
          </p:cNvPr>
          <p:cNvSpPr txBox="1">
            <a:spLocks/>
          </p:cNvSpPr>
          <p:nvPr/>
        </p:nvSpPr>
        <p:spPr>
          <a:xfrm>
            <a:off x="487041" y="20380"/>
            <a:ext cx="8033196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ru-RU" sz="2000" b="1" dirty="0">
                <a:solidFill>
                  <a:prstClr val="black"/>
                </a:solidFill>
              </a:rPr>
              <a:t>Проекты первой волны,</a:t>
            </a:r>
          </a:p>
          <a:p>
            <a:pPr defTabSz="1219170">
              <a:tabLst>
                <a:tab pos="5024438" algn="l"/>
              </a:tabLst>
              <a:defRPr/>
            </a:pPr>
            <a:r>
              <a:rPr lang="ru-RU" sz="2000" b="1" dirty="0">
                <a:solidFill>
                  <a:prstClr val="black"/>
                </a:solidFill>
              </a:rPr>
              <a:t> результаты которых можно тиражировать без открытия проектов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5" name="Picture 2" descr="D:\Work\Bachti\!!!ВНУТРЕННИЕ\декабрь\презентация\gerb_obl.png">
            <a:extLst>
              <a:ext uri="{FF2B5EF4-FFF2-40B4-BE49-F238E27FC236}">
                <a16:creationId xmlns:a16="http://schemas.microsoft.com/office/drawing/2014/main" xmlns="" id="{9D75C5B2-C5D1-484E-B95A-DA46A0C8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97" y="75632"/>
            <a:ext cx="729199" cy="7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7F58126E-DEB2-4BAF-A962-E7D73D544237}"/>
              </a:ext>
            </a:extLst>
          </p:cNvPr>
          <p:cNvSpPr/>
          <p:nvPr/>
        </p:nvSpPr>
        <p:spPr>
          <a:xfrm>
            <a:off x="487041" y="1549667"/>
            <a:ext cx="3093557" cy="731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Навигация в ОУ</a:t>
            </a: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3D601450-8B92-4544-BB36-D49FFFE125F7}"/>
              </a:ext>
            </a:extLst>
          </p:cNvPr>
          <p:cNvSpPr/>
          <p:nvPr/>
        </p:nvSpPr>
        <p:spPr>
          <a:xfrm>
            <a:off x="487041" y="2710769"/>
            <a:ext cx="3093557" cy="731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Организация рабочего пространства по системе 5С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4CF1A1FA-EDC0-443A-829F-2B528F605E5B}"/>
              </a:ext>
            </a:extLst>
          </p:cNvPr>
          <p:cNvSpPr/>
          <p:nvPr/>
        </p:nvSpPr>
        <p:spPr>
          <a:xfrm>
            <a:off x="487041" y="4009551"/>
            <a:ext cx="3093557" cy="731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Стандартизация ежедневных операций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xmlns="" id="{89BBD9F7-3FCD-44D4-89E6-FED5ADF9B51F}"/>
              </a:ext>
            </a:extLst>
          </p:cNvPr>
          <p:cNvSpPr/>
          <p:nvPr/>
        </p:nvSpPr>
        <p:spPr>
          <a:xfrm>
            <a:off x="487041" y="5308333"/>
            <a:ext cx="3093557" cy="731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Переход на электронный документооборот </a:t>
            </a:r>
          </a:p>
        </p:txBody>
      </p:sp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xmlns="" id="{E08047D7-05DE-45DD-AAA7-EC36F3D34693}"/>
              </a:ext>
            </a:extLst>
          </p:cNvPr>
          <p:cNvSpPr/>
          <p:nvPr/>
        </p:nvSpPr>
        <p:spPr>
          <a:xfrm>
            <a:off x="4263992" y="1328286"/>
            <a:ext cx="539014" cy="4995512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568D9B-EB0F-4410-9544-303C3FC7FE25}"/>
              </a:ext>
            </a:extLst>
          </p:cNvPr>
          <p:cNvSpPr txBox="1"/>
          <p:nvPr/>
        </p:nvSpPr>
        <p:spPr>
          <a:xfrm>
            <a:off x="4639497" y="2649462"/>
            <a:ext cx="460478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Внедрение культуры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 «Бережливого производства»,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в том числе через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реализацию ППУ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66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FB21E8-2F5F-498B-9D85-E0AFFBD95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89" y="5180528"/>
            <a:ext cx="2714324" cy="1357162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95300" y="6417243"/>
            <a:ext cx="2133600" cy="365125"/>
          </a:xfrm>
        </p:spPr>
        <p:txBody>
          <a:bodyPr/>
          <a:lstStyle/>
          <a:p>
            <a:fld id="{5D9369CA-25C1-4200-8FD4-9D37F592EEB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5324B377-EF66-4958-B03E-0634238D2596}"/>
              </a:ext>
            </a:extLst>
          </p:cNvPr>
          <p:cNvSpPr txBox="1">
            <a:spLocks/>
          </p:cNvSpPr>
          <p:nvPr/>
        </p:nvSpPr>
        <p:spPr>
          <a:xfrm>
            <a:off x="487041" y="20380"/>
            <a:ext cx="8033196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ru-RU" sz="2000" b="1" dirty="0">
                <a:solidFill>
                  <a:prstClr val="black"/>
                </a:solidFill>
              </a:rPr>
              <a:t>Варианты проектов для тиражирования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5" name="Picture 2" descr="D:\Work\Bachti\!!!ВНУТРЕННИЕ\декабрь\презентация\gerb_obl.png">
            <a:extLst>
              <a:ext uri="{FF2B5EF4-FFF2-40B4-BE49-F238E27FC236}">
                <a16:creationId xmlns:a16="http://schemas.microsoft.com/office/drawing/2014/main" xmlns="" id="{9D75C5B2-C5D1-484E-B95A-DA46A0C8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97" y="75632"/>
            <a:ext cx="729199" cy="7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FD75B9AD-3297-4272-98EA-E1A49630E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210632"/>
              </p:ext>
            </p:extLst>
          </p:nvPr>
        </p:nvGraphicFramePr>
        <p:xfrm>
          <a:off x="367644" y="828407"/>
          <a:ext cx="5214595" cy="5953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4595">
                  <a:extLst>
                    <a:ext uri="{9D8B030D-6E8A-4147-A177-3AD203B41FA5}">
                      <a16:colId xmlns:a16="http://schemas.microsoft.com/office/drawing/2014/main" xmlns="" val="541889471"/>
                    </a:ext>
                  </a:extLst>
                </a:gridCol>
              </a:tblGrid>
              <a:tr h="418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Наименование проекта</a:t>
                      </a:r>
                      <a:endParaRPr lang="ru-RU" sz="2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9529975"/>
                  </a:ext>
                </a:extLst>
              </a:tr>
              <a:tr h="799588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Сокращение времени на составление образовательных программ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6201320"/>
                  </a:ext>
                </a:extLst>
              </a:tr>
              <a:tr h="799588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Сокращение времени подготовки педагога к образовательной деятельности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219949"/>
                  </a:ext>
                </a:extLst>
              </a:tr>
              <a:tr h="47047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Сокращение времени адаптации в детском саду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0900883"/>
                  </a:ext>
                </a:extLst>
              </a:tr>
              <a:tr h="47047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Сокращение времени подготовки педагога к мероприятиям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921006"/>
                  </a:ext>
                </a:extLst>
              </a:tr>
              <a:tr h="799588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Сокращение периода адаптации воспитанников к условиям детского сада 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5143971"/>
                  </a:ext>
                </a:extLst>
              </a:tr>
              <a:tr h="47047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Оптимизация процесса приема в образовательное учреждение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7565976"/>
                  </a:ext>
                </a:extLst>
              </a:tr>
              <a:tr h="47047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u="none" strike="noStrike" dirty="0">
                          <a:effectLst/>
                        </a:rPr>
                        <a:t>Увеличение сроков использования дидактических материалов</a:t>
                      </a:r>
                      <a:endParaRPr lang="ru-RU" sz="2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3830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010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967310-E438-449E-9C3A-39D255B56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43" y="5448788"/>
            <a:ext cx="1963554" cy="133358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95300" y="6417243"/>
            <a:ext cx="2133600" cy="365125"/>
          </a:xfrm>
        </p:spPr>
        <p:txBody>
          <a:bodyPr/>
          <a:lstStyle/>
          <a:p>
            <a:fld id="{5D9369CA-25C1-4200-8FD4-9D37F592EEB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0654"/>
            <a:ext cx="759075" cy="556154"/>
          </a:xfrm>
          <a:prstGeom prst="rect">
            <a:avLst/>
          </a:prstGeom>
        </p:spPr>
      </p:pic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5324B377-EF66-4958-B03E-0634238D2596}"/>
              </a:ext>
            </a:extLst>
          </p:cNvPr>
          <p:cNvSpPr txBox="1">
            <a:spLocks/>
          </p:cNvSpPr>
          <p:nvPr/>
        </p:nvSpPr>
        <p:spPr>
          <a:xfrm>
            <a:off x="487041" y="20380"/>
            <a:ext cx="8033196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ru-RU" sz="2000" b="1" dirty="0">
                <a:solidFill>
                  <a:prstClr val="black"/>
                </a:solidFill>
              </a:rPr>
              <a:t>Варианты актуальных проектов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5" name="Picture 2" descr="D:\Work\Bachti\!!!ВНУТРЕННИЕ\декабрь\презентация\gerb_obl.png">
            <a:extLst>
              <a:ext uri="{FF2B5EF4-FFF2-40B4-BE49-F238E27FC236}">
                <a16:creationId xmlns:a16="http://schemas.microsoft.com/office/drawing/2014/main" xmlns="" id="{9D75C5B2-C5D1-484E-B95A-DA46A0C8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97" y="75632"/>
            <a:ext cx="729199" cy="7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FD75B9AD-3297-4272-98EA-E1A49630E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03130"/>
              </p:ext>
            </p:extLst>
          </p:nvPr>
        </p:nvGraphicFramePr>
        <p:xfrm>
          <a:off x="315100" y="861958"/>
          <a:ext cx="5688135" cy="5984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8135">
                  <a:extLst>
                    <a:ext uri="{9D8B030D-6E8A-4147-A177-3AD203B41FA5}">
                      <a16:colId xmlns:a16="http://schemas.microsoft.com/office/drawing/2014/main" xmlns="" val="541889471"/>
                    </a:ext>
                  </a:extLst>
                </a:gridCol>
              </a:tblGrid>
              <a:tr h="4188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Наименование проекта</a:t>
                      </a:r>
                      <a:endParaRPr lang="ru-RU" sz="24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9529975"/>
                  </a:ext>
                </a:extLst>
              </a:tr>
              <a:tr h="799588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Оптимизация процесса преемственности дошкольного и начального школьного образования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66201320"/>
                  </a:ext>
                </a:extLst>
              </a:tr>
              <a:tr h="501647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Сокращение уровня заболеваемости воспитанников ОУ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219949"/>
                  </a:ext>
                </a:extLst>
              </a:tr>
              <a:tr h="4704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Сокращение случаев отказа детей от полезных продуктов питания в ОУ и дома, которые оказывают непосредственное влияние на жизнедеятельность, рост и состояния здоровья воспитанников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0900883"/>
                  </a:ext>
                </a:extLst>
              </a:tr>
              <a:tr h="47047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Оптимизация процесса обучения и аттестации персонала ОУ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921006"/>
                  </a:ext>
                </a:extLst>
              </a:tr>
              <a:tr h="514155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Оптимизация процесса дистанционного обучения 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5143971"/>
                  </a:ext>
                </a:extLst>
              </a:tr>
              <a:tr h="940940">
                <a:tc>
                  <a:txBody>
                    <a:bodyPr/>
                    <a:lstStyle/>
                    <a:p>
                      <a:pPr algn="l" fontAlgn="b"/>
                      <a:r>
                        <a:rPr lang="ru-RU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Сокращение времени на разработку учебно-методической документации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77565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6292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7" y="59393"/>
            <a:ext cx="8063445" cy="1232649"/>
          </a:xfrm>
        </p:spPr>
        <p:txBody>
          <a:bodyPr>
            <a:noAutofit/>
          </a:bodyPr>
          <a:lstStyle/>
          <a:p>
            <a:pPr>
              <a:tabLst>
                <a:tab pos="5649913" algn="l"/>
              </a:tabLst>
            </a:pPr>
            <a:r>
              <a:rPr lang="ru-RU" sz="2400" b="1" dirty="0"/>
              <a:t>Внедрение «Бережливых технологий» </a:t>
            </a:r>
            <a:br>
              <a:rPr lang="ru-RU" sz="2400" b="1" dirty="0"/>
            </a:br>
            <a:r>
              <a:rPr lang="ru-RU" sz="2400" b="1" dirty="0"/>
              <a:t>в образовательных учреждениях Российской Федерации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127457" y="1038242"/>
            <a:ext cx="201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xmlns="" id="{7184EBC4-C27C-4142-A4BD-5F317817A5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0438" y="1077599"/>
          <a:ext cx="8743122" cy="5138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374">
                  <a:extLst>
                    <a:ext uri="{9D8B030D-6E8A-4147-A177-3AD203B41FA5}">
                      <a16:colId xmlns:a16="http://schemas.microsoft.com/office/drawing/2014/main" xmlns="" val="2268037543"/>
                    </a:ext>
                  </a:extLst>
                </a:gridCol>
                <a:gridCol w="1628638">
                  <a:extLst>
                    <a:ext uri="{9D8B030D-6E8A-4147-A177-3AD203B41FA5}">
                      <a16:colId xmlns:a16="http://schemas.microsoft.com/office/drawing/2014/main" xmlns="" val="236541810"/>
                    </a:ext>
                  </a:extLst>
                </a:gridCol>
                <a:gridCol w="1632857">
                  <a:extLst>
                    <a:ext uri="{9D8B030D-6E8A-4147-A177-3AD203B41FA5}">
                      <a16:colId xmlns:a16="http://schemas.microsoft.com/office/drawing/2014/main" xmlns="" val="4236363766"/>
                    </a:ext>
                  </a:extLst>
                </a:gridCol>
                <a:gridCol w="2567253">
                  <a:extLst>
                    <a:ext uri="{9D8B030D-6E8A-4147-A177-3AD203B41FA5}">
                      <a16:colId xmlns:a16="http://schemas.microsoft.com/office/drawing/2014/main" xmlns="" val="3165776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Актуальные проекты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Ступень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Реализовано в субъектах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Вклад в национальные проекты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7893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дистанционного обучения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Белгородская, Липецкая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Цифровая образовательная среда;</a:t>
                      </a:r>
                      <a:r>
                        <a:rPr lang="ru-RU" sz="1400" baseline="0" dirty="0"/>
                        <a:t> </a:t>
                      </a:r>
                      <a:r>
                        <a:rPr lang="ru-RU" sz="1400" dirty="0"/>
                        <a:t> Современная школа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6167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процесса </a:t>
                      </a:r>
                      <a:r>
                        <a:rPr lang="ru-RU" sz="1400" dirty="0" err="1"/>
                        <a:t>профориентационной</a:t>
                      </a:r>
                      <a:r>
                        <a:rPr lang="ru-RU" sz="1400" dirty="0"/>
                        <a:t>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</a:t>
                      </a:r>
                      <a:r>
                        <a:rPr lang="ru-RU" sz="1400" baseline="0" dirty="0"/>
                        <a:t> область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Успех каждого ребенка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2974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процесса приема в образовательное учреждение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Цифровая образовательная среда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85888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процесса адаптации обучающихся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Успех каждого ребенка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процесса подготовки индивидуального учебного плана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Молодые профессионалы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2882890"/>
                  </a:ext>
                </a:extLst>
              </a:tr>
              <a:tr h="597168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организации системы наставничества в 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Социальная активность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524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организации дуального обучения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Профессиональное</a:t>
                      </a:r>
                      <a:r>
                        <a:rPr lang="ru-RU" sz="1400" baseline="0" dirty="0"/>
                        <a:t> образование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Молодые профессионалы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внутренней среды 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Успех каждого ребенка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6596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7" y="59393"/>
            <a:ext cx="8063445" cy="1232649"/>
          </a:xfrm>
        </p:spPr>
        <p:txBody>
          <a:bodyPr>
            <a:noAutofit/>
          </a:bodyPr>
          <a:lstStyle/>
          <a:p>
            <a:pPr>
              <a:tabLst>
                <a:tab pos="5649913" algn="l"/>
              </a:tabLst>
            </a:pPr>
            <a:r>
              <a:rPr lang="ru-RU" sz="2400" b="1" dirty="0"/>
              <a:t>Внедрение «Бережливых технологий» </a:t>
            </a:r>
            <a:br>
              <a:rPr lang="ru-RU" sz="2400" b="1" dirty="0"/>
            </a:br>
            <a:r>
              <a:rPr lang="ru-RU" sz="2400" b="1" dirty="0"/>
              <a:t>в образовательных учреждениях Российской Федерации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127457" y="1038242"/>
            <a:ext cx="201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xmlns="" id="{7184EBC4-C27C-4142-A4BD-5F317817A5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1669" y="1292042"/>
          <a:ext cx="8743122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374">
                  <a:extLst>
                    <a:ext uri="{9D8B030D-6E8A-4147-A177-3AD203B41FA5}">
                      <a16:colId xmlns:a16="http://schemas.microsoft.com/office/drawing/2014/main" xmlns="" val="2268037543"/>
                    </a:ext>
                  </a:extLst>
                </a:gridCol>
                <a:gridCol w="1712528">
                  <a:extLst>
                    <a:ext uri="{9D8B030D-6E8A-4147-A177-3AD203B41FA5}">
                      <a16:colId xmlns:a16="http://schemas.microsoft.com/office/drawing/2014/main" xmlns="" val="236541810"/>
                    </a:ext>
                  </a:extLst>
                </a:gridCol>
                <a:gridCol w="1698172">
                  <a:extLst>
                    <a:ext uri="{9D8B030D-6E8A-4147-A177-3AD203B41FA5}">
                      <a16:colId xmlns:a16="http://schemas.microsoft.com/office/drawing/2014/main" xmlns="" val="4236363766"/>
                    </a:ext>
                  </a:extLst>
                </a:gridCol>
                <a:gridCol w="2418048">
                  <a:extLst>
                    <a:ext uri="{9D8B030D-6E8A-4147-A177-3AD203B41FA5}">
                      <a16:colId xmlns:a16="http://schemas.microsoft.com/office/drawing/2014/main" xmlns="" val="3165776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Актуальные проекты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Ступень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Реализовано в субъектах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Вклад в национальные проекты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7893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обучения по программам дополнительного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Успех каждого ребенка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288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процесса итоговой аттестации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Современная школа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524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системы сопровождения обучающихся, испытывающих трудности с освоением основных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Поддержка семей, имеющих детей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процесса выявления, сопровождения и развития одаренных обучающихся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/>
                        <a:t>Все ступени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Успех каждого ребенка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Оптимизазция</a:t>
                      </a:r>
                      <a:r>
                        <a:rPr lang="ru-RU" sz="1400" dirty="0"/>
                        <a:t> процесса подготовки ППЭ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Современная школа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процесса трудоустройства выпускников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Профессиональное и высшее образование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Социальные лифты для каждого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4665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277" y="59393"/>
            <a:ext cx="8063445" cy="1232649"/>
          </a:xfrm>
        </p:spPr>
        <p:txBody>
          <a:bodyPr>
            <a:noAutofit/>
          </a:bodyPr>
          <a:lstStyle/>
          <a:p>
            <a:pPr>
              <a:tabLst>
                <a:tab pos="5649913" algn="l"/>
              </a:tabLst>
            </a:pPr>
            <a:r>
              <a:rPr lang="ru-RU" sz="2400" b="1" dirty="0"/>
              <a:t>Внедрение «Бережливых технологий» </a:t>
            </a:r>
            <a:br>
              <a:rPr lang="ru-RU" sz="2400" b="1" dirty="0"/>
            </a:br>
            <a:r>
              <a:rPr lang="ru-RU" sz="2400" b="1" dirty="0"/>
              <a:t>в образовательных учреждениях Российской Федерации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127457" y="1038242"/>
            <a:ext cx="2018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4141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xmlns="" id="{7184EBC4-C27C-4142-A4BD-5F317817A5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1669" y="1292042"/>
          <a:ext cx="8743122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374">
                  <a:extLst>
                    <a:ext uri="{9D8B030D-6E8A-4147-A177-3AD203B41FA5}">
                      <a16:colId xmlns:a16="http://schemas.microsoft.com/office/drawing/2014/main" xmlns="" val="2268037543"/>
                    </a:ext>
                  </a:extLst>
                </a:gridCol>
                <a:gridCol w="1598228">
                  <a:extLst>
                    <a:ext uri="{9D8B030D-6E8A-4147-A177-3AD203B41FA5}">
                      <a16:colId xmlns:a16="http://schemas.microsoft.com/office/drawing/2014/main" xmlns="" val="236541810"/>
                    </a:ext>
                  </a:extLst>
                </a:gridCol>
                <a:gridCol w="1983922">
                  <a:extLst>
                    <a:ext uri="{9D8B030D-6E8A-4147-A177-3AD203B41FA5}">
                      <a16:colId xmlns:a16="http://schemas.microsoft.com/office/drawing/2014/main" xmlns="" val="4236363766"/>
                    </a:ext>
                  </a:extLst>
                </a:gridCol>
                <a:gridCol w="2246598">
                  <a:extLst>
                    <a:ext uri="{9D8B030D-6E8A-4147-A177-3AD203B41FA5}">
                      <a16:colId xmlns:a16="http://schemas.microsoft.com/office/drawing/2014/main" xmlns="" val="3165776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Актуальные проекты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Ступень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Реализовано в субъектах РФ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Вклад в национальные проекты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7893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сетевого взаимодействия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Современная школа;</a:t>
                      </a:r>
                      <a:r>
                        <a:rPr lang="ru-RU" sz="1400" baseline="0" dirty="0"/>
                        <a:t> </a:t>
                      </a:r>
                    </a:p>
                    <a:p>
                      <a:pPr algn="ctr"/>
                      <a:r>
                        <a:rPr lang="ru-RU" sz="1400" baseline="0" dirty="0"/>
                        <a:t>Социальная активность 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288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процесса питания обучающихся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</a:t>
                      </a:r>
                      <a:r>
                        <a:rPr lang="ru-RU" sz="1400" baseline="0" dirty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Инициатива Президента РФ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524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работы службы психолого-педагогической поддержки участников образовательного процесса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Поддержка семей, имеющих детей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Совершенствование пропускного режима в 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Цифровая образовательная среда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Оптимизация учета посещаемости обучающихся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 ступени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Белгородская область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Цифровая образовательная среда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0563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2085" y="21076"/>
            <a:ext cx="6516216" cy="500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БЕРЕЖЛИВОЕ ОБРАЗОВАНИЕ. Создание в стране образца - системы улучшений в образовании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4563" y="857125"/>
            <a:ext cx="1946102" cy="373720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Схема работы</a:t>
            </a:r>
          </a:p>
        </p:txBody>
      </p:sp>
      <p:grpSp>
        <p:nvGrpSpPr>
          <p:cNvPr id="2" name="Группа 99"/>
          <p:cNvGrpSpPr/>
          <p:nvPr/>
        </p:nvGrpSpPr>
        <p:grpSpPr>
          <a:xfrm>
            <a:off x="574563" y="1257430"/>
            <a:ext cx="8569438" cy="4763858"/>
            <a:chOff x="574562" y="1127197"/>
            <a:chExt cx="8569438" cy="3289213"/>
          </a:xfrm>
        </p:grpSpPr>
        <p:sp>
          <p:nvSpPr>
            <p:cNvPr id="34" name="TextBox 33"/>
            <p:cNvSpPr txBox="1"/>
            <p:nvPr/>
          </p:nvSpPr>
          <p:spPr>
            <a:xfrm>
              <a:off x="574562" y="1127197"/>
              <a:ext cx="7958250" cy="2808093"/>
            </a:xfrm>
            <a:prstGeom prst="rect">
              <a:avLst/>
            </a:prstGeom>
            <a:noFill/>
          </p:spPr>
          <p:txBody>
            <a:bodyPr wrap="square" lIns="65306" tIns="32653" rIns="65306" bIns="32653" rtlCol="0">
              <a:spAutoFit/>
            </a:bodyPr>
            <a:lstStyle/>
            <a:p>
              <a:pPr indent="-342900">
                <a:buAutoNum type="arabicPeriod"/>
              </a:pPr>
              <a:r>
                <a:rPr lang="ru-RU" sz="2000" dirty="0">
                  <a:latin typeface="Arial" pitchFamily="34" charset="0"/>
                  <a:cs typeface="Arial" pitchFamily="34" charset="0"/>
                </a:rPr>
                <a:t>Определение ответственного лица в Министерстве просвещения  Российской Федерации  за взаимодействие с ПСР. </a:t>
              </a:r>
            </a:p>
            <a:p>
              <a:pPr indent="-342900">
                <a:buFontTx/>
                <a:buAutoNum type="arabicPeriod"/>
              </a:pPr>
              <a:r>
                <a:rPr lang="ru-RU" sz="2000" dirty="0">
                  <a:latin typeface="Arial" pitchFamily="34" charset="0"/>
                  <a:cs typeface="Arial" pitchFamily="34" charset="0"/>
                </a:rPr>
                <a:t>Создание проектного офиса в Министерстве просвещения  РФ (по примеру Министерства здравоохранения Российской Федерации). </a:t>
              </a:r>
            </a:p>
            <a:p>
              <a:pPr indent="-342900">
                <a:buAutoNum type="arabicPeriod"/>
              </a:pPr>
              <a:r>
                <a:rPr lang="ru-RU" sz="2000" dirty="0">
                  <a:latin typeface="Arial" pitchFamily="34" charset="0"/>
                  <a:cs typeface="Arial" pitchFamily="34" charset="0"/>
                </a:rPr>
                <a:t>Организация конкурса среди бережливых школ на лучший проект.</a:t>
              </a:r>
            </a:p>
            <a:p>
              <a:pPr indent="-342900">
                <a:buFontTx/>
                <a:buAutoNum type="arabicPeriod"/>
              </a:pPr>
              <a:r>
                <a:rPr lang="ru-RU" sz="2000" dirty="0">
                  <a:latin typeface="Arial" pitchFamily="34" charset="0"/>
                  <a:cs typeface="Arial" pitchFamily="34" charset="0"/>
                </a:rPr>
                <a:t>Создание образцов в образовательных организациях совместными усилиями </a:t>
              </a:r>
              <a:r>
                <a:rPr lang="ru-RU" sz="2000" dirty="0" err="1">
                  <a:latin typeface="Arial" pitchFamily="34" charset="0"/>
                  <a:cs typeface="Arial" pitchFamily="34" charset="0"/>
                </a:rPr>
                <a:t>Росатома</a:t>
              </a:r>
              <a:r>
                <a:rPr lang="ru-RU" sz="2000" dirty="0">
                  <a:latin typeface="Arial" pitchFamily="34" charset="0"/>
                  <a:cs typeface="Arial" pitchFamily="34" charset="0"/>
                </a:rPr>
                <a:t> и Министерства просвещения Российской Федерации. </a:t>
              </a:r>
            </a:p>
            <a:p>
              <a:pPr indent="-342900">
                <a:buAutoNum type="arabicPeriod"/>
              </a:pPr>
              <a:r>
                <a:rPr lang="ru-RU" sz="2000" dirty="0">
                  <a:latin typeface="Arial" pitchFamily="34" charset="0"/>
                  <a:cs typeface="Arial" pitchFamily="34" charset="0"/>
                </a:rPr>
                <a:t>Тиражирование успешного опыта. Стандартизация основных процессов с целью тиражирования. </a:t>
              </a:r>
              <a:br>
                <a:rPr lang="ru-RU" sz="2000" dirty="0">
                  <a:latin typeface="Arial" pitchFamily="34" charset="0"/>
                  <a:cs typeface="Arial" pitchFamily="34" charset="0"/>
                </a:rPr>
              </a:br>
              <a:r>
                <a:rPr lang="ru-RU" sz="2000" dirty="0">
                  <a:latin typeface="Arial" pitchFamily="34" charset="0"/>
                  <a:cs typeface="Arial" pitchFamily="34" charset="0"/>
                </a:rPr>
                <a:t>Сертификация фабрик процессов.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6175018" y="2623061"/>
              <a:ext cx="2598690" cy="179334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6232602" y="2630424"/>
              <a:ext cx="2911398" cy="178598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rtlCol="0" anchor="ctr"/>
            <a:lstStyle/>
            <a:p>
              <a:pPr algn="ctr"/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1" name="Прямая соединительная линия 9"/>
          <p:cNvCxnSpPr/>
          <p:nvPr/>
        </p:nvCxnSpPr>
        <p:spPr>
          <a:xfrm>
            <a:off x="2339975" y="745654"/>
            <a:ext cx="619283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8532814" y="745654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омер слайда 24"/>
          <p:cNvSpPr txBox="1">
            <a:spLocks/>
          </p:cNvSpPr>
          <p:nvPr/>
        </p:nvSpPr>
        <p:spPr bwMode="auto">
          <a:xfrm>
            <a:off x="8388425" y="6309322"/>
            <a:ext cx="4429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fld id="{A2DE08C5-46F1-4677-B4C9-6435BA293F3A}" type="slidenum">
              <a:rPr lang="ru-RU" altLang="ru-RU" sz="1200">
                <a:latin typeface="Arial" pitchFamily="34" charset="0"/>
                <a:cs typeface="Arial" pitchFamily="34" charset="0"/>
              </a:rPr>
              <a:pPr algn="ctr" eaLnBrk="1" hangingPunct="1"/>
              <a:t>67</a:t>
            </a:fld>
            <a:endParaRPr lang="ru-RU" alt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10654"/>
            <a:ext cx="759075" cy="556154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6479705" y="5039066"/>
            <a:ext cx="2520280" cy="66052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Результат проекта</a:t>
            </a: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431913" y="5639571"/>
            <a:ext cx="7920880" cy="1200329"/>
          </a:xfrm>
          <a:prstGeom prst="rect">
            <a:avLst/>
          </a:prstGeom>
          <a:ln w="38100">
            <a:solidFill>
              <a:srgbClr val="C00000"/>
            </a:solidFill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1800" b="1" dirty="0"/>
              <a:t>Вклад в реализацию национального проекта «Образование», </a:t>
            </a:r>
            <a:br>
              <a:rPr lang="ru-RU" sz="1800" b="1" dirty="0"/>
            </a:br>
            <a:r>
              <a:rPr lang="ru-RU" sz="1800" b="1" dirty="0"/>
              <a:t>в котором обозначена необходимость обеспечения глобальной конкурентоспособности российского образования, воспитание гармонично развитой и социально ответственной личности.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367419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6E1A0B-BCAC-F542-89EC-F7554538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93F0D7A-07DC-5344-A981-EC200F3E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Разработать карточку (паспорт) проекта</a:t>
            </a:r>
          </a:p>
          <a:p>
            <a:r>
              <a:rPr lang="ru-RU" dirty="0"/>
              <a:t>Желаю удачи!!!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1A95E6-3657-5C40-8EB2-3568A42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111-6D44-42CE-99F5-35136DF0B8C8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7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32788" y="5693570"/>
            <a:ext cx="811212" cy="2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7E4ABCF-070F-47B9-9AD0-02E89EC035A4}" type="slidenum">
              <a:rPr lang="ru-RU"/>
              <a:pPr eaLnBrk="1" hangingPunct="1"/>
              <a:t>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4583" y="1924121"/>
            <a:ext cx="4248471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ru-RU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Используется только 15-20% творческого потенциала сотрудников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" y="3658938"/>
            <a:ext cx="2373686" cy="169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2848819" y="4648626"/>
            <a:ext cx="5904656" cy="70207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Творческий</a:t>
            </a:r>
            <a:r>
              <a:rPr lang="ru-RU" sz="1800" i="1" dirty="0"/>
              <a:t>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бизнес - это отношение к бизнесу, а не вид бизнеса!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90" y="2274822"/>
            <a:ext cx="3164210" cy="219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958227" y="-206996"/>
            <a:ext cx="6493499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300" dirty="0">
                <a:solidFill>
                  <a:schemeClr val="tx2"/>
                </a:solidFill>
              </a:rPr>
              <a:t>8 вид потерь – недоиспользованные творческие способности персонала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7764" y="4023123"/>
            <a:ext cx="2447925" cy="288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75" b="1" spc="-75" dirty="0">
                <a:solidFill>
                  <a:srgbClr val="FF0000"/>
                </a:solidFill>
              </a:rPr>
              <a:t>Надежный запас</a:t>
            </a:r>
          </a:p>
        </p:txBody>
      </p:sp>
    </p:spTree>
    <p:extLst>
      <p:ext uri="{BB962C8B-B14F-4D97-AF65-F5344CB8AC3E}">
        <p14:creationId xmlns:p14="http://schemas.microsoft.com/office/powerpoint/2010/main" val="10448644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2743200" y="1478757"/>
            <a:ext cx="6094928" cy="29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ru-RU" sz="2100" dirty="0">
                <a:solidFill>
                  <a:srgbClr val="003B80"/>
                </a:solidFill>
              </a:rPr>
              <a:t>Заделы сырья, материалов, инструмента в количестве, превышающем краткосрочные потребности производства. Необходимо выявлять и устранять излишние производственные мощности, запасы сырья, НЗП, готовой продукции.</a:t>
            </a:r>
            <a:endParaRPr lang="ru-RU" sz="2100" b="1" dirty="0">
              <a:solidFill>
                <a:srgbClr val="003B8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9214" y="3725857"/>
            <a:ext cx="1296987" cy="145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341218" y="-396941"/>
            <a:ext cx="4220946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2700" dirty="0">
                <a:solidFill>
                  <a:schemeClr val="tx2"/>
                </a:solidFill>
              </a:rPr>
              <a:t>1. Запасы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27764" y="3890368"/>
            <a:ext cx="2447925" cy="288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75" b="1" spc="-75" dirty="0">
                <a:solidFill>
                  <a:srgbClr val="FF0000"/>
                </a:solidFill>
              </a:rPr>
              <a:t>Надежный запас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7764" y="4328314"/>
            <a:ext cx="25558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spc="-75" dirty="0">
                <a:solidFill>
                  <a:srgbClr val="E6AF00"/>
                </a:solidFill>
              </a:rPr>
              <a:t>Удобный запас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71285" y="4726317"/>
            <a:ext cx="2700338" cy="4847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75" b="1" spc="-75" dirty="0">
                <a:solidFill>
                  <a:srgbClr val="008000"/>
                </a:solidFill>
              </a:rPr>
              <a:t>Необходимое количество</a:t>
            </a:r>
          </a:p>
          <a:p>
            <a:pPr>
              <a:defRPr/>
            </a:pPr>
            <a:r>
              <a:rPr lang="ru-RU" sz="1275" b="1" spc="-75" dirty="0">
                <a:solidFill>
                  <a:srgbClr val="008000"/>
                </a:solidFill>
              </a:rPr>
              <a:t>(потребность клиента)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screen"/>
          <a:srcRect l="5183" r="9459" b="9375"/>
          <a:stretch>
            <a:fillRect/>
          </a:stretch>
        </p:blipFill>
        <p:spPr bwMode="auto">
          <a:xfrm>
            <a:off x="96592" y="3484541"/>
            <a:ext cx="2405183" cy="183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334825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714223" y="1478756"/>
            <a:ext cx="6014141" cy="97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>
              <a:spcBef>
                <a:spcPct val="20000"/>
              </a:spcBef>
            </a:pPr>
            <a:r>
              <a:rPr lang="ru-RU" sz="1350" b="1" dirty="0">
                <a:solidFill>
                  <a:srgbClr val="003B80"/>
                </a:solidFill>
              </a:rPr>
              <a:t>П</a:t>
            </a:r>
            <a:r>
              <a:rPr lang="ru-RU" sz="1350" dirty="0">
                <a:solidFill>
                  <a:srgbClr val="003B80"/>
                </a:solidFill>
              </a:rPr>
              <a:t>роизводство продукции, не востребованной клиентом или следующей производственной операцией. </a:t>
            </a:r>
          </a:p>
        </p:txBody>
      </p:sp>
      <p:grpSp>
        <p:nvGrpSpPr>
          <p:cNvPr id="19462" name="Группа 5"/>
          <p:cNvGrpSpPr>
            <a:grpSpLocks/>
          </p:cNvGrpSpPr>
          <p:nvPr/>
        </p:nvGrpSpPr>
        <p:grpSpPr bwMode="auto">
          <a:xfrm>
            <a:off x="2765158" y="2484834"/>
            <a:ext cx="5702082" cy="2586038"/>
            <a:chOff x="381000" y="1304925"/>
            <a:chExt cx="8458200" cy="4748213"/>
          </a:xfrm>
        </p:grpSpPr>
        <p:sp>
          <p:nvSpPr>
            <p:cNvPr id="549" name="Rectangle 3"/>
            <p:cNvSpPr>
              <a:spLocks noChangeArrowheads="1"/>
            </p:cNvSpPr>
            <p:nvPr/>
          </p:nvSpPr>
          <p:spPr bwMode="auto">
            <a:xfrm>
              <a:off x="5518070" y="1304925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0" name="Rectangle 4"/>
            <p:cNvSpPr>
              <a:spLocks noChangeArrowheads="1"/>
            </p:cNvSpPr>
            <p:nvPr/>
          </p:nvSpPr>
          <p:spPr bwMode="auto">
            <a:xfrm>
              <a:off x="5492174" y="2472303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1" name="Oval 5"/>
            <p:cNvSpPr>
              <a:spLocks noChangeArrowheads="1"/>
            </p:cNvSpPr>
            <p:nvPr/>
          </p:nvSpPr>
          <p:spPr bwMode="auto">
            <a:xfrm>
              <a:off x="2190466" y="2218716"/>
              <a:ext cx="712133" cy="242658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2" name="Oval 6"/>
            <p:cNvSpPr>
              <a:spLocks noChangeArrowheads="1"/>
            </p:cNvSpPr>
            <p:nvPr/>
          </p:nvSpPr>
          <p:spPr bwMode="auto">
            <a:xfrm>
              <a:off x="2407343" y="2218716"/>
              <a:ext cx="291327" cy="31917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3" name="Oval 7"/>
            <p:cNvSpPr>
              <a:spLocks noChangeArrowheads="1"/>
            </p:cNvSpPr>
            <p:nvPr/>
          </p:nvSpPr>
          <p:spPr bwMode="auto">
            <a:xfrm>
              <a:off x="2324800" y="1768379"/>
              <a:ext cx="63120" cy="380382"/>
            </a:xfrm>
            <a:prstGeom prst="ellipse">
              <a:avLst/>
            </a:prstGeom>
            <a:noFill/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4" name="Oval 8"/>
            <p:cNvSpPr>
              <a:spLocks noChangeArrowheads="1"/>
            </p:cNvSpPr>
            <p:nvPr/>
          </p:nvSpPr>
          <p:spPr bwMode="auto">
            <a:xfrm>
              <a:off x="2394395" y="2218716"/>
              <a:ext cx="304275" cy="406615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5" name="Oval 9"/>
            <p:cNvSpPr>
              <a:spLocks noChangeArrowheads="1"/>
            </p:cNvSpPr>
            <p:nvPr/>
          </p:nvSpPr>
          <p:spPr bwMode="auto">
            <a:xfrm>
              <a:off x="4223282" y="2218716"/>
              <a:ext cx="710515" cy="242658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6" name="Oval 10"/>
            <p:cNvSpPr>
              <a:spLocks noChangeArrowheads="1"/>
            </p:cNvSpPr>
            <p:nvPr/>
          </p:nvSpPr>
          <p:spPr bwMode="auto">
            <a:xfrm>
              <a:off x="4438541" y="2218716"/>
              <a:ext cx="292945" cy="319171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7" name="Oval 11"/>
            <p:cNvSpPr>
              <a:spLocks noChangeArrowheads="1"/>
            </p:cNvSpPr>
            <p:nvPr/>
          </p:nvSpPr>
          <p:spPr bwMode="auto">
            <a:xfrm>
              <a:off x="4425593" y="2218716"/>
              <a:ext cx="305893" cy="40661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8" name="Oval 12"/>
            <p:cNvSpPr>
              <a:spLocks noChangeArrowheads="1"/>
            </p:cNvSpPr>
            <p:nvPr/>
          </p:nvSpPr>
          <p:spPr bwMode="auto">
            <a:xfrm>
              <a:off x="6393670" y="2218716"/>
              <a:ext cx="712133" cy="242658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59" name="Oval 13"/>
            <p:cNvSpPr>
              <a:spLocks noChangeArrowheads="1"/>
            </p:cNvSpPr>
            <p:nvPr/>
          </p:nvSpPr>
          <p:spPr bwMode="auto">
            <a:xfrm>
              <a:off x="6610547" y="2218716"/>
              <a:ext cx="291327" cy="319171"/>
            </a:xfrm>
            <a:prstGeom prst="ellipse">
              <a:avLst/>
            </a:prstGeom>
            <a:solidFill>
              <a:srgbClr val="0099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0" name="Oval 14"/>
            <p:cNvSpPr>
              <a:spLocks noChangeArrowheads="1"/>
            </p:cNvSpPr>
            <p:nvPr/>
          </p:nvSpPr>
          <p:spPr bwMode="auto">
            <a:xfrm>
              <a:off x="6597599" y="2218716"/>
              <a:ext cx="304275" cy="40661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1" name="Rectangle 15"/>
            <p:cNvSpPr>
              <a:spLocks noChangeArrowheads="1"/>
            </p:cNvSpPr>
            <p:nvPr/>
          </p:nvSpPr>
          <p:spPr bwMode="auto">
            <a:xfrm>
              <a:off x="5733329" y="2472303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2" name="Rectangle 16"/>
            <p:cNvSpPr>
              <a:spLocks noChangeArrowheads="1"/>
            </p:cNvSpPr>
            <p:nvPr/>
          </p:nvSpPr>
          <p:spPr bwMode="auto">
            <a:xfrm>
              <a:off x="5620035" y="2244949"/>
              <a:ext cx="202310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3" name="Rectangle 17"/>
            <p:cNvSpPr>
              <a:spLocks noChangeArrowheads="1"/>
            </p:cNvSpPr>
            <p:nvPr/>
          </p:nvSpPr>
          <p:spPr bwMode="auto">
            <a:xfrm>
              <a:off x="5861189" y="2258065"/>
              <a:ext cx="202311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4" name="Rectangle 18" descr="50%"/>
            <p:cNvSpPr>
              <a:spLocks noChangeArrowheads="1"/>
            </p:cNvSpPr>
            <p:nvPr/>
          </p:nvSpPr>
          <p:spPr bwMode="auto">
            <a:xfrm>
              <a:off x="2451042" y="2752124"/>
              <a:ext cx="203929" cy="216425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5" name="Rectangle 19"/>
            <p:cNvSpPr>
              <a:spLocks noChangeArrowheads="1"/>
            </p:cNvSpPr>
            <p:nvPr/>
          </p:nvSpPr>
          <p:spPr bwMode="auto">
            <a:xfrm>
              <a:off x="2578902" y="3064738"/>
              <a:ext cx="202311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6" name="Rectangle 20"/>
            <p:cNvSpPr>
              <a:spLocks noChangeArrowheads="1"/>
            </p:cNvSpPr>
            <p:nvPr/>
          </p:nvSpPr>
          <p:spPr bwMode="auto">
            <a:xfrm>
              <a:off x="2285957" y="3064738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7" name="Rectangle 21"/>
            <p:cNvSpPr>
              <a:spLocks noChangeArrowheads="1"/>
            </p:cNvSpPr>
            <p:nvPr/>
          </p:nvSpPr>
          <p:spPr bwMode="auto">
            <a:xfrm>
              <a:off x="2603180" y="3381722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8" name="Rectangle 22"/>
            <p:cNvSpPr>
              <a:spLocks noChangeArrowheads="1"/>
            </p:cNvSpPr>
            <p:nvPr/>
          </p:nvSpPr>
          <p:spPr bwMode="auto">
            <a:xfrm>
              <a:off x="5238072" y="2472303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69" name="Rectangle 23"/>
            <p:cNvSpPr>
              <a:spLocks noChangeArrowheads="1"/>
            </p:cNvSpPr>
            <p:nvPr/>
          </p:nvSpPr>
          <p:spPr bwMode="auto">
            <a:xfrm>
              <a:off x="6000378" y="2472303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0" name="Rectangle 24"/>
            <p:cNvSpPr>
              <a:spLocks noChangeArrowheads="1"/>
            </p:cNvSpPr>
            <p:nvPr/>
          </p:nvSpPr>
          <p:spPr bwMode="auto">
            <a:xfrm>
              <a:off x="5226743" y="2015409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1" name="Rectangle 25"/>
            <p:cNvSpPr>
              <a:spLocks noChangeArrowheads="1"/>
            </p:cNvSpPr>
            <p:nvPr/>
          </p:nvSpPr>
          <p:spPr bwMode="auto">
            <a:xfrm>
              <a:off x="5327089" y="2244949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2" name="Rectangle 26"/>
            <p:cNvSpPr>
              <a:spLocks noChangeArrowheads="1"/>
            </p:cNvSpPr>
            <p:nvPr/>
          </p:nvSpPr>
          <p:spPr bwMode="auto">
            <a:xfrm>
              <a:off x="5733329" y="2015409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3" name="Rectangle 27"/>
            <p:cNvSpPr>
              <a:spLocks noChangeArrowheads="1"/>
            </p:cNvSpPr>
            <p:nvPr/>
          </p:nvSpPr>
          <p:spPr bwMode="auto">
            <a:xfrm>
              <a:off x="5480845" y="2015409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4" name="Rectangle 28"/>
            <p:cNvSpPr>
              <a:spLocks noChangeArrowheads="1"/>
            </p:cNvSpPr>
            <p:nvPr/>
          </p:nvSpPr>
          <p:spPr bwMode="auto">
            <a:xfrm>
              <a:off x="1942838" y="3058179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5" name="Rectangle 29"/>
            <p:cNvSpPr>
              <a:spLocks noChangeArrowheads="1"/>
            </p:cNvSpPr>
            <p:nvPr/>
          </p:nvSpPr>
          <p:spPr bwMode="auto">
            <a:xfrm>
              <a:off x="5365932" y="2739008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576" name="Rectangle 30"/>
            <p:cNvSpPr>
              <a:spLocks noChangeArrowheads="1"/>
            </p:cNvSpPr>
            <p:nvPr/>
          </p:nvSpPr>
          <p:spPr bwMode="auto">
            <a:xfrm>
              <a:off x="2273009" y="3355488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grpSp>
          <p:nvGrpSpPr>
            <p:cNvPr id="19493" name="Group 31"/>
            <p:cNvGrpSpPr>
              <a:grpSpLocks/>
            </p:cNvGrpSpPr>
            <p:nvPr/>
          </p:nvGrpSpPr>
          <p:grpSpPr bwMode="auto">
            <a:xfrm>
              <a:off x="463550" y="1831975"/>
              <a:ext cx="1346200" cy="1085850"/>
              <a:chOff x="292" y="1244"/>
              <a:chExt cx="848" cy="684"/>
            </a:xfrm>
          </p:grpSpPr>
          <p:sp>
            <p:nvSpPr>
              <p:cNvPr id="578" name="Rectangle 32"/>
              <p:cNvSpPr>
                <a:spLocks noChangeArrowheads="1"/>
              </p:cNvSpPr>
              <p:nvPr/>
            </p:nvSpPr>
            <p:spPr bwMode="auto">
              <a:xfrm>
                <a:off x="420" y="1752"/>
                <a:ext cx="120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79" name="Rectangle 33"/>
              <p:cNvSpPr>
                <a:spLocks noChangeArrowheads="1"/>
              </p:cNvSpPr>
              <p:nvPr/>
            </p:nvSpPr>
            <p:spPr bwMode="auto">
              <a:xfrm>
                <a:off x="796" y="1769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0" name="Rectangle 34"/>
              <p:cNvSpPr>
                <a:spLocks noChangeArrowheads="1"/>
              </p:cNvSpPr>
              <p:nvPr/>
            </p:nvSpPr>
            <p:spPr bwMode="auto">
              <a:xfrm>
                <a:off x="364" y="1632"/>
                <a:ext cx="120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1" name="Rectangle 35"/>
              <p:cNvSpPr>
                <a:spLocks noChangeArrowheads="1"/>
              </p:cNvSpPr>
              <p:nvPr/>
            </p:nvSpPr>
            <p:spPr bwMode="auto">
              <a:xfrm>
                <a:off x="548" y="1244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2" name="Rectangle 36"/>
              <p:cNvSpPr>
                <a:spLocks noChangeArrowheads="1"/>
              </p:cNvSpPr>
              <p:nvPr/>
            </p:nvSpPr>
            <p:spPr bwMode="auto">
              <a:xfrm>
                <a:off x="412" y="1488"/>
                <a:ext cx="120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3" name="Rectangle 37"/>
              <p:cNvSpPr>
                <a:spLocks noChangeArrowheads="1"/>
              </p:cNvSpPr>
              <p:nvPr/>
            </p:nvSpPr>
            <p:spPr bwMode="auto">
              <a:xfrm>
                <a:off x="508" y="1344"/>
                <a:ext cx="128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4" name="Rectangle 38"/>
              <p:cNvSpPr>
                <a:spLocks noChangeArrowheads="1"/>
              </p:cNvSpPr>
              <p:nvPr/>
            </p:nvSpPr>
            <p:spPr bwMode="auto">
              <a:xfrm>
                <a:off x="364" y="1632"/>
                <a:ext cx="120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5" name="Rectangle 39"/>
              <p:cNvSpPr>
                <a:spLocks noChangeArrowheads="1"/>
              </p:cNvSpPr>
              <p:nvPr/>
            </p:nvSpPr>
            <p:spPr bwMode="auto">
              <a:xfrm>
                <a:off x="628" y="1792"/>
                <a:ext cx="120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6" name="Rectangle 40"/>
              <p:cNvSpPr>
                <a:spLocks noChangeArrowheads="1"/>
              </p:cNvSpPr>
              <p:nvPr/>
            </p:nvSpPr>
            <p:spPr bwMode="auto">
              <a:xfrm>
                <a:off x="412" y="1488"/>
                <a:ext cx="120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7" name="Rectangle 41"/>
              <p:cNvSpPr>
                <a:spLocks noChangeArrowheads="1"/>
              </p:cNvSpPr>
              <p:nvPr/>
            </p:nvSpPr>
            <p:spPr bwMode="auto">
              <a:xfrm>
                <a:off x="668" y="1344"/>
                <a:ext cx="127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8" name="Rectangle 42"/>
              <p:cNvSpPr>
                <a:spLocks noChangeArrowheads="1"/>
              </p:cNvSpPr>
              <p:nvPr/>
            </p:nvSpPr>
            <p:spPr bwMode="auto">
              <a:xfrm>
                <a:off x="508" y="1344"/>
                <a:ext cx="128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89" name="Rectangle 43"/>
              <p:cNvSpPr>
                <a:spLocks noChangeArrowheads="1"/>
              </p:cNvSpPr>
              <p:nvPr/>
            </p:nvSpPr>
            <p:spPr bwMode="auto">
              <a:xfrm>
                <a:off x="884" y="1584"/>
                <a:ext cx="123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0" name="Rectangle 44"/>
              <p:cNvSpPr>
                <a:spLocks noChangeArrowheads="1"/>
              </p:cNvSpPr>
              <p:nvPr/>
            </p:nvSpPr>
            <p:spPr bwMode="auto">
              <a:xfrm>
                <a:off x="292" y="1280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1" name="Rectangle 45"/>
              <p:cNvSpPr>
                <a:spLocks noChangeArrowheads="1"/>
              </p:cNvSpPr>
              <p:nvPr/>
            </p:nvSpPr>
            <p:spPr bwMode="auto">
              <a:xfrm>
                <a:off x="884" y="1584"/>
                <a:ext cx="123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2" name="Rectangle 46"/>
              <p:cNvSpPr>
                <a:spLocks noChangeArrowheads="1"/>
              </p:cNvSpPr>
              <p:nvPr/>
            </p:nvSpPr>
            <p:spPr bwMode="auto">
              <a:xfrm>
                <a:off x="644" y="1729"/>
                <a:ext cx="128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3" name="Rectangle 47"/>
              <p:cNvSpPr>
                <a:spLocks noChangeArrowheads="1"/>
              </p:cNvSpPr>
              <p:nvPr/>
            </p:nvSpPr>
            <p:spPr bwMode="auto">
              <a:xfrm>
                <a:off x="1012" y="1729"/>
                <a:ext cx="128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4" name="Rectangle 48"/>
              <p:cNvSpPr>
                <a:spLocks noChangeArrowheads="1"/>
              </p:cNvSpPr>
              <p:nvPr/>
            </p:nvSpPr>
            <p:spPr bwMode="auto">
              <a:xfrm>
                <a:off x="764" y="1439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5" name="Rectangle 49"/>
              <p:cNvSpPr>
                <a:spLocks noChangeArrowheads="1"/>
              </p:cNvSpPr>
              <p:nvPr/>
            </p:nvSpPr>
            <p:spPr bwMode="auto">
              <a:xfrm>
                <a:off x="484" y="1576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6" name="Rectangle 50"/>
              <p:cNvSpPr>
                <a:spLocks noChangeArrowheads="1"/>
              </p:cNvSpPr>
              <p:nvPr/>
            </p:nvSpPr>
            <p:spPr bwMode="auto">
              <a:xfrm>
                <a:off x="692" y="1584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7" name="Rectangle 51"/>
              <p:cNvSpPr>
                <a:spLocks noChangeArrowheads="1"/>
              </p:cNvSpPr>
              <p:nvPr/>
            </p:nvSpPr>
            <p:spPr bwMode="auto">
              <a:xfrm>
                <a:off x="708" y="1439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8" name="Rectangle 52"/>
              <p:cNvSpPr>
                <a:spLocks noChangeArrowheads="1"/>
              </p:cNvSpPr>
              <p:nvPr/>
            </p:nvSpPr>
            <p:spPr bwMode="auto">
              <a:xfrm>
                <a:off x="916" y="1632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599" name="Rectangle 53"/>
              <p:cNvSpPr>
                <a:spLocks noChangeArrowheads="1"/>
              </p:cNvSpPr>
              <p:nvPr/>
            </p:nvSpPr>
            <p:spPr bwMode="auto">
              <a:xfrm>
                <a:off x="604" y="1439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600" name="Rectangle 54"/>
              <p:cNvSpPr>
                <a:spLocks noChangeArrowheads="1"/>
              </p:cNvSpPr>
              <p:nvPr/>
            </p:nvSpPr>
            <p:spPr bwMode="auto">
              <a:xfrm>
                <a:off x="564" y="1664"/>
                <a:ext cx="125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601" name="Rectangle 55"/>
              <p:cNvSpPr>
                <a:spLocks noChangeArrowheads="1"/>
              </p:cNvSpPr>
              <p:nvPr/>
            </p:nvSpPr>
            <p:spPr bwMode="auto">
              <a:xfrm>
                <a:off x="772" y="1689"/>
                <a:ext cx="128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602" name="Rectangle 56"/>
              <p:cNvSpPr>
                <a:spLocks noChangeArrowheads="1"/>
              </p:cNvSpPr>
              <p:nvPr/>
            </p:nvSpPr>
            <p:spPr bwMode="auto">
              <a:xfrm>
                <a:off x="660" y="1649"/>
                <a:ext cx="128" cy="13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603" name="Rectangle 57"/>
              <p:cNvSpPr>
                <a:spLocks noChangeArrowheads="1"/>
              </p:cNvSpPr>
              <p:nvPr/>
            </p:nvSpPr>
            <p:spPr bwMode="auto">
              <a:xfrm>
                <a:off x="700" y="1567"/>
                <a:ext cx="128" cy="13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 sz="1350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sp>
          <p:nvSpPr>
            <p:cNvPr id="604" name="Rectangle 58"/>
            <p:cNvSpPr>
              <a:spLocks noChangeArrowheads="1"/>
            </p:cNvSpPr>
            <p:nvPr/>
          </p:nvSpPr>
          <p:spPr bwMode="auto">
            <a:xfrm>
              <a:off x="6191359" y="3222137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05" name="Rectangle 59"/>
            <p:cNvSpPr>
              <a:spLocks noChangeArrowheads="1"/>
            </p:cNvSpPr>
            <p:nvPr/>
          </p:nvSpPr>
          <p:spPr bwMode="auto">
            <a:xfrm>
              <a:off x="5632983" y="2701845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06" name="Rectangle 60"/>
            <p:cNvSpPr>
              <a:spLocks noChangeArrowheads="1"/>
            </p:cNvSpPr>
            <p:nvPr/>
          </p:nvSpPr>
          <p:spPr bwMode="auto">
            <a:xfrm>
              <a:off x="5352984" y="3031945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07" name="Rectangle 61"/>
            <p:cNvSpPr>
              <a:spLocks noChangeArrowheads="1"/>
            </p:cNvSpPr>
            <p:nvPr/>
          </p:nvSpPr>
          <p:spPr bwMode="auto">
            <a:xfrm>
              <a:off x="5898414" y="2728078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08" name="Rectangle 62"/>
            <p:cNvSpPr>
              <a:spLocks noChangeArrowheads="1"/>
            </p:cNvSpPr>
            <p:nvPr/>
          </p:nvSpPr>
          <p:spPr bwMode="auto">
            <a:xfrm>
              <a:off x="5696103" y="2968549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09" name="Rectangle 63"/>
            <p:cNvSpPr>
              <a:spLocks noChangeArrowheads="1"/>
            </p:cNvSpPr>
            <p:nvPr/>
          </p:nvSpPr>
          <p:spPr bwMode="auto">
            <a:xfrm>
              <a:off x="5543966" y="1737773"/>
              <a:ext cx="202311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0" name="Rectangle 64"/>
            <p:cNvSpPr>
              <a:spLocks noChangeArrowheads="1"/>
            </p:cNvSpPr>
            <p:nvPr/>
          </p:nvSpPr>
          <p:spPr bwMode="auto">
            <a:xfrm>
              <a:off x="5352984" y="2601284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1" name="Rectangle 65"/>
            <p:cNvSpPr>
              <a:spLocks noChangeArrowheads="1"/>
            </p:cNvSpPr>
            <p:nvPr/>
          </p:nvSpPr>
          <p:spPr bwMode="auto">
            <a:xfrm>
              <a:off x="5632983" y="2321463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2" name="Rectangle 66"/>
            <p:cNvSpPr>
              <a:spLocks noChangeArrowheads="1"/>
            </p:cNvSpPr>
            <p:nvPr/>
          </p:nvSpPr>
          <p:spPr bwMode="auto">
            <a:xfrm>
              <a:off x="5365932" y="2028525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3" name="Rectangle 67"/>
            <p:cNvSpPr>
              <a:spLocks noChangeArrowheads="1"/>
            </p:cNvSpPr>
            <p:nvPr/>
          </p:nvSpPr>
          <p:spPr bwMode="auto">
            <a:xfrm>
              <a:off x="5645931" y="2028525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4" name="Rectangle 68"/>
            <p:cNvSpPr>
              <a:spLocks noChangeArrowheads="1"/>
            </p:cNvSpPr>
            <p:nvPr/>
          </p:nvSpPr>
          <p:spPr bwMode="auto">
            <a:xfrm>
              <a:off x="6217255" y="2955433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5" name="Rectangle 69"/>
            <p:cNvSpPr>
              <a:spLocks noChangeArrowheads="1"/>
            </p:cNvSpPr>
            <p:nvPr/>
          </p:nvSpPr>
          <p:spPr bwMode="auto">
            <a:xfrm>
              <a:off x="5911362" y="3248370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6" name="Rectangle 70"/>
            <p:cNvSpPr>
              <a:spLocks noChangeArrowheads="1"/>
            </p:cNvSpPr>
            <p:nvPr/>
          </p:nvSpPr>
          <p:spPr bwMode="auto">
            <a:xfrm>
              <a:off x="6026274" y="3018829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7" name="Rectangle 71"/>
            <p:cNvSpPr>
              <a:spLocks noChangeArrowheads="1"/>
            </p:cNvSpPr>
            <p:nvPr/>
          </p:nvSpPr>
          <p:spPr bwMode="auto">
            <a:xfrm>
              <a:off x="2387921" y="3128134"/>
              <a:ext cx="202311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8" name="Rectangle 72"/>
            <p:cNvSpPr>
              <a:spLocks noChangeArrowheads="1"/>
            </p:cNvSpPr>
            <p:nvPr/>
          </p:nvSpPr>
          <p:spPr bwMode="auto">
            <a:xfrm>
              <a:off x="5454949" y="2295230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19" name="Rectangle 73"/>
            <p:cNvSpPr>
              <a:spLocks noChangeArrowheads="1"/>
            </p:cNvSpPr>
            <p:nvPr/>
          </p:nvSpPr>
          <p:spPr bwMode="auto">
            <a:xfrm>
              <a:off x="5759225" y="2321463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0" name="Rectangle 74"/>
            <p:cNvSpPr>
              <a:spLocks noChangeArrowheads="1"/>
            </p:cNvSpPr>
            <p:nvPr/>
          </p:nvSpPr>
          <p:spPr bwMode="auto">
            <a:xfrm>
              <a:off x="5556913" y="2601284"/>
              <a:ext cx="202311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1" name="Rectangle 75"/>
            <p:cNvSpPr>
              <a:spLocks noChangeArrowheads="1"/>
            </p:cNvSpPr>
            <p:nvPr/>
          </p:nvSpPr>
          <p:spPr bwMode="auto">
            <a:xfrm>
              <a:off x="5238072" y="2168436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2" name="Rectangle 76"/>
            <p:cNvSpPr>
              <a:spLocks noChangeArrowheads="1"/>
            </p:cNvSpPr>
            <p:nvPr/>
          </p:nvSpPr>
          <p:spPr bwMode="auto">
            <a:xfrm>
              <a:off x="5149055" y="1978244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3" name="Rectangle 77"/>
            <p:cNvSpPr>
              <a:spLocks noChangeArrowheads="1"/>
            </p:cNvSpPr>
            <p:nvPr/>
          </p:nvSpPr>
          <p:spPr bwMode="auto">
            <a:xfrm>
              <a:off x="5226743" y="1748704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4" name="Rectangle 78"/>
            <p:cNvSpPr>
              <a:spLocks noChangeArrowheads="1"/>
            </p:cNvSpPr>
            <p:nvPr/>
          </p:nvSpPr>
          <p:spPr bwMode="auto">
            <a:xfrm>
              <a:off x="5378880" y="1521350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5" name="Rectangle 79"/>
            <p:cNvSpPr>
              <a:spLocks noChangeArrowheads="1"/>
            </p:cNvSpPr>
            <p:nvPr/>
          </p:nvSpPr>
          <p:spPr bwMode="auto">
            <a:xfrm>
              <a:off x="5149055" y="1978244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6" name="Rectangle 80"/>
            <p:cNvSpPr>
              <a:spLocks noChangeArrowheads="1"/>
            </p:cNvSpPr>
            <p:nvPr/>
          </p:nvSpPr>
          <p:spPr bwMode="auto">
            <a:xfrm>
              <a:off x="5568243" y="2231832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7" name="Rectangle 81"/>
            <p:cNvSpPr>
              <a:spLocks noChangeArrowheads="1"/>
            </p:cNvSpPr>
            <p:nvPr/>
          </p:nvSpPr>
          <p:spPr bwMode="auto">
            <a:xfrm>
              <a:off x="5226743" y="1748704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8" name="Rectangle 82"/>
            <p:cNvSpPr>
              <a:spLocks noChangeArrowheads="1"/>
            </p:cNvSpPr>
            <p:nvPr/>
          </p:nvSpPr>
          <p:spPr bwMode="auto">
            <a:xfrm>
              <a:off x="5632983" y="1521350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29" name="Rectangle 83"/>
            <p:cNvSpPr>
              <a:spLocks noChangeArrowheads="1"/>
            </p:cNvSpPr>
            <p:nvPr/>
          </p:nvSpPr>
          <p:spPr bwMode="auto">
            <a:xfrm>
              <a:off x="5378880" y="1521350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0" name="Rectangle 84"/>
            <p:cNvSpPr>
              <a:spLocks noChangeArrowheads="1"/>
            </p:cNvSpPr>
            <p:nvPr/>
          </p:nvSpPr>
          <p:spPr bwMode="auto">
            <a:xfrm>
              <a:off x="5518070" y="1457952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1" name="Rectangle 85"/>
            <p:cNvSpPr>
              <a:spLocks noChangeArrowheads="1"/>
            </p:cNvSpPr>
            <p:nvPr/>
          </p:nvSpPr>
          <p:spPr bwMode="auto">
            <a:xfrm>
              <a:off x="5594139" y="2131271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2" name="Rectangle 86"/>
            <p:cNvSpPr>
              <a:spLocks noChangeArrowheads="1"/>
            </p:cNvSpPr>
            <p:nvPr/>
          </p:nvSpPr>
          <p:spPr bwMode="auto">
            <a:xfrm>
              <a:off x="5785120" y="1672190"/>
              <a:ext cx="202310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3" name="Rectangle 87"/>
            <p:cNvSpPr>
              <a:spLocks noChangeArrowheads="1"/>
            </p:cNvSpPr>
            <p:nvPr/>
          </p:nvSpPr>
          <p:spPr bwMode="auto">
            <a:xfrm>
              <a:off x="5340037" y="1888615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4" name="Rectangle 88"/>
            <p:cNvSpPr>
              <a:spLocks noChangeArrowheads="1"/>
            </p:cNvSpPr>
            <p:nvPr/>
          </p:nvSpPr>
          <p:spPr bwMode="auto">
            <a:xfrm>
              <a:off x="5670207" y="1901731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5" name="Rectangle 89"/>
            <p:cNvSpPr>
              <a:spLocks noChangeArrowheads="1"/>
            </p:cNvSpPr>
            <p:nvPr/>
          </p:nvSpPr>
          <p:spPr bwMode="auto">
            <a:xfrm>
              <a:off x="5696103" y="1672190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6" name="Rectangle 90"/>
            <p:cNvSpPr>
              <a:spLocks noChangeArrowheads="1"/>
            </p:cNvSpPr>
            <p:nvPr/>
          </p:nvSpPr>
          <p:spPr bwMode="auto">
            <a:xfrm>
              <a:off x="5531018" y="1672190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7" name="Rectangle 91"/>
            <p:cNvSpPr>
              <a:spLocks noChangeArrowheads="1"/>
            </p:cNvSpPr>
            <p:nvPr/>
          </p:nvSpPr>
          <p:spPr bwMode="auto">
            <a:xfrm>
              <a:off x="5467897" y="2028525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8" name="Rectangle 92"/>
            <p:cNvSpPr>
              <a:spLocks noChangeArrowheads="1"/>
            </p:cNvSpPr>
            <p:nvPr/>
          </p:nvSpPr>
          <p:spPr bwMode="auto">
            <a:xfrm>
              <a:off x="5798068" y="2067875"/>
              <a:ext cx="202310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39" name="Rectangle 93"/>
            <p:cNvSpPr>
              <a:spLocks noChangeArrowheads="1"/>
            </p:cNvSpPr>
            <p:nvPr/>
          </p:nvSpPr>
          <p:spPr bwMode="auto">
            <a:xfrm>
              <a:off x="5620035" y="2004478"/>
              <a:ext cx="202310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0" name="Rectangle 94"/>
            <p:cNvSpPr>
              <a:spLocks noChangeArrowheads="1"/>
            </p:cNvSpPr>
            <p:nvPr/>
          </p:nvSpPr>
          <p:spPr bwMode="auto">
            <a:xfrm>
              <a:off x="5683155" y="1875498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1" name="Rectangle 95"/>
            <p:cNvSpPr>
              <a:spLocks noChangeArrowheads="1"/>
            </p:cNvSpPr>
            <p:nvPr/>
          </p:nvSpPr>
          <p:spPr bwMode="auto">
            <a:xfrm>
              <a:off x="5365932" y="2295230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2" name="Rectangle 96"/>
            <p:cNvSpPr>
              <a:spLocks noChangeArrowheads="1"/>
            </p:cNvSpPr>
            <p:nvPr/>
          </p:nvSpPr>
          <p:spPr bwMode="auto">
            <a:xfrm>
              <a:off x="5835293" y="2194669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3" name="Rectangle 97"/>
            <p:cNvSpPr>
              <a:spLocks noChangeArrowheads="1"/>
            </p:cNvSpPr>
            <p:nvPr/>
          </p:nvSpPr>
          <p:spPr bwMode="auto">
            <a:xfrm>
              <a:off x="5632983" y="2588167"/>
              <a:ext cx="202310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4" name="Rectangle 98"/>
            <p:cNvSpPr>
              <a:spLocks noChangeArrowheads="1"/>
            </p:cNvSpPr>
            <p:nvPr/>
          </p:nvSpPr>
          <p:spPr bwMode="auto">
            <a:xfrm>
              <a:off x="5531018" y="2168436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5" name="Rectangle 99"/>
            <p:cNvSpPr>
              <a:spLocks noChangeArrowheads="1"/>
            </p:cNvSpPr>
            <p:nvPr/>
          </p:nvSpPr>
          <p:spPr bwMode="auto">
            <a:xfrm>
              <a:off x="5531018" y="1901731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6" name="Rectangle 100"/>
            <p:cNvSpPr>
              <a:spLocks noChangeArrowheads="1"/>
            </p:cNvSpPr>
            <p:nvPr/>
          </p:nvSpPr>
          <p:spPr bwMode="auto">
            <a:xfrm>
              <a:off x="5365932" y="2181552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7" name="Rectangle 101"/>
            <p:cNvSpPr>
              <a:spLocks noChangeArrowheads="1"/>
            </p:cNvSpPr>
            <p:nvPr/>
          </p:nvSpPr>
          <p:spPr bwMode="auto">
            <a:xfrm>
              <a:off x="5226743" y="2105038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8" name="Rectangle 102"/>
            <p:cNvSpPr>
              <a:spLocks noChangeArrowheads="1"/>
            </p:cNvSpPr>
            <p:nvPr/>
          </p:nvSpPr>
          <p:spPr bwMode="auto">
            <a:xfrm>
              <a:off x="5263968" y="2321463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49" name="Rectangle 103"/>
            <p:cNvSpPr>
              <a:spLocks noChangeArrowheads="1"/>
            </p:cNvSpPr>
            <p:nvPr/>
          </p:nvSpPr>
          <p:spPr bwMode="auto">
            <a:xfrm>
              <a:off x="5518070" y="2701845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0" name="Rectangle 104"/>
            <p:cNvSpPr>
              <a:spLocks noChangeArrowheads="1"/>
            </p:cNvSpPr>
            <p:nvPr/>
          </p:nvSpPr>
          <p:spPr bwMode="auto">
            <a:xfrm>
              <a:off x="5709051" y="2638447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1" name="Rectangle 105"/>
            <p:cNvSpPr>
              <a:spLocks noChangeArrowheads="1"/>
            </p:cNvSpPr>
            <p:nvPr/>
          </p:nvSpPr>
          <p:spPr bwMode="auto">
            <a:xfrm>
              <a:off x="8274349" y="2334580"/>
              <a:ext cx="202310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2" name="Rectangle 106" descr="50%"/>
            <p:cNvSpPr>
              <a:spLocks noChangeArrowheads="1"/>
            </p:cNvSpPr>
            <p:nvPr/>
          </p:nvSpPr>
          <p:spPr bwMode="auto">
            <a:xfrm>
              <a:off x="6654246" y="2675611"/>
              <a:ext cx="203929" cy="216423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3" name="Rectangle 107"/>
            <p:cNvSpPr>
              <a:spLocks noChangeArrowheads="1"/>
            </p:cNvSpPr>
            <p:nvPr/>
          </p:nvSpPr>
          <p:spPr bwMode="auto">
            <a:xfrm>
              <a:off x="7016786" y="2981666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4" name="Rectangle 108"/>
            <p:cNvSpPr>
              <a:spLocks noChangeArrowheads="1"/>
            </p:cNvSpPr>
            <p:nvPr/>
          </p:nvSpPr>
          <p:spPr bwMode="auto">
            <a:xfrm>
              <a:off x="6901875" y="3272417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5" name="Rectangle 109"/>
            <p:cNvSpPr>
              <a:spLocks noChangeArrowheads="1"/>
            </p:cNvSpPr>
            <p:nvPr/>
          </p:nvSpPr>
          <p:spPr bwMode="auto">
            <a:xfrm>
              <a:off x="8261402" y="2701845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6" name="Rectangle 110"/>
            <p:cNvSpPr>
              <a:spLocks noChangeArrowheads="1"/>
            </p:cNvSpPr>
            <p:nvPr/>
          </p:nvSpPr>
          <p:spPr bwMode="auto">
            <a:xfrm>
              <a:off x="7155976" y="3248370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7" name="Rectangle 111"/>
            <p:cNvSpPr>
              <a:spLocks noChangeArrowheads="1"/>
            </p:cNvSpPr>
            <p:nvPr/>
          </p:nvSpPr>
          <p:spPr bwMode="auto">
            <a:xfrm>
              <a:off x="7003839" y="3134693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8" name="Rectangle 112"/>
            <p:cNvSpPr>
              <a:spLocks noChangeArrowheads="1"/>
            </p:cNvSpPr>
            <p:nvPr/>
          </p:nvSpPr>
          <p:spPr bwMode="auto">
            <a:xfrm>
              <a:off x="8465331" y="2905151"/>
              <a:ext cx="202310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59" name="Rectangle 113"/>
            <p:cNvSpPr>
              <a:spLocks noChangeArrowheads="1"/>
            </p:cNvSpPr>
            <p:nvPr/>
          </p:nvSpPr>
          <p:spPr bwMode="auto">
            <a:xfrm>
              <a:off x="8222558" y="3045062"/>
              <a:ext cx="203929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0" name="Rectangle 114"/>
            <p:cNvSpPr>
              <a:spLocks noChangeArrowheads="1"/>
            </p:cNvSpPr>
            <p:nvPr/>
          </p:nvSpPr>
          <p:spPr bwMode="auto">
            <a:xfrm>
              <a:off x="8311574" y="2867988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1" name="Rectangle 115"/>
            <p:cNvSpPr>
              <a:spLocks noChangeArrowheads="1"/>
            </p:cNvSpPr>
            <p:nvPr/>
          </p:nvSpPr>
          <p:spPr bwMode="auto">
            <a:xfrm>
              <a:off x="6133621" y="1418601"/>
              <a:ext cx="1284023" cy="647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47625" tIns="19050" rIns="47625" bIns="19050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Arial" charset="0"/>
                </a:rPr>
                <a:t>ПРОЦЕСС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662" name="Rectangle 116"/>
            <p:cNvSpPr>
              <a:spLocks noChangeArrowheads="1"/>
            </p:cNvSpPr>
            <p:nvPr/>
          </p:nvSpPr>
          <p:spPr bwMode="auto">
            <a:xfrm>
              <a:off x="4000460" y="1405486"/>
              <a:ext cx="1284023" cy="647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47625" tIns="19050" rIns="47625" bIns="19050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Arial" charset="0"/>
                </a:rPr>
                <a:t>ПРОЦЕСС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663" name="Rectangle 117"/>
            <p:cNvSpPr>
              <a:spLocks noChangeArrowheads="1"/>
            </p:cNvSpPr>
            <p:nvPr/>
          </p:nvSpPr>
          <p:spPr bwMode="auto">
            <a:xfrm>
              <a:off x="1995156" y="1418601"/>
              <a:ext cx="1284023" cy="647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47625" tIns="19050" rIns="47625" bIns="19050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ru-RU" sz="1200" b="1" kern="0">
                  <a:solidFill>
                    <a:sysClr val="windowText" lastClr="000000"/>
                  </a:solidFill>
                  <a:latin typeface="Arial" charset="0"/>
                </a:rPr>
                <a:t>ПРОЦЕСС</a:t>
              </a:r>
              <a:endParaRPr lang="en-US" sz="1200" b="1" kern="0">
                <a:solidFill>
                  <a:sysClr val="windowText" lastClr="000000"/>
                </a:solidFill>
                <a:latin typeface="Arial" charset="0"/>
              </a:endParaRP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664" name="Rectangle 118"/>
            <p:cNvSpPr>
              <a:spLocks noChangeArrowheads="1"/>
            </p:cNvSpPr>
            <p:nvPr/>
          </p:nvSpPr>
          <p:spPr bwMode="auto">
            <a:xfrm>
              <a:off x="5531018" y="2078805"/>
              <a:ext cx="202311" cy="216425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5" name="Rectangle 119"/>
            <p:cNvSpPr>
              <a:spLocks noChangeArrowheads="1"/>
            </p:cNvSpPr>
            <p:nvPr/>
          </p:nvSpPr>
          <p:spPr bwMode="auto">
            <a:xfrm>
              <a:off x="4134266" y="2714961"/>
              <a:ext cx="367395" cy="63397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6" name="Rectangle 120"/>
            <p:cNvSpPr>
              <a:spLocks noChangeArrowheads="1"/>
            </p:cNvSpPr>
            <p:nvPr/>
          </p:nvSpPr>
          <p:spPr bwMode="auto">
            <a:xfrm>
              <a:off x="4514609" y="2714961"/>
              <a:ext cx="369014" cy="63397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7" name="Rectangle 121"/>
            <p:cNvSpPr>
              <a:spLocks noChangeArrowheads="1"/>
            </p:cNvSpPr>
            <p:nvPr/>
          </p:nvSpPr>
          <p:spPr bwMode="auto">
            <a:xfrm>
              <a:off x="4210334" y="2675611"/>
              <a:ext cx="367396" cy="63615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8" name="Rectangle 122"/>
            <p:cNvSpPr>
              <a:spLocks noChangeArrowheads="1"/>
            </p:cNvSpPr>
            <p:nvPr/>
          </p:nvSpPr>
          <p:spPr bwMode="auto">
            <a:xfrm>
              <a:off x="4590679" y="2675611"/>
              <a:ext cx="369014" cy="63615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69" name="Line 123"/>
            <p:cNvSpPr>
              <a:spLocks noChangeShapeType="1"/>
            </p:cNvSpPr>
            <p:nvPr/>
          </p:nvSpPr>
          <p:spPr bwMode="auto">
            <a:xfrm>
              <a:off x="4260508" y="2734636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0" name="Line 124"/>
            <p:cNvSpPr>
              <a:spLocks noChangeShapeType="1"/>
            </p:cNvSpPr>
            <p:nvPr/>
          </p:nvSpPr>
          <p:spPr bwMode="auto">
            <a:xfrm>
              <a:off x="4247560" y="2798033"/>
              <a:ext cx="15375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1" name="Line 125"/>
            <p:cNvSpPr>
              <a:spLocks noChangeShapeType="1"/>
            </p:cNvSpPr>
            <p:nvPr/>
          </p:nvSpPr>
          <p:spPr bwMode="auto">
            <a:xfrm>
              <a:off x="4260508" y="2848313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2" name="Line 126"/>
            <p:cNvSpPr>
              <a:spLocks noChangeShapeType="1"/>
            </p:cNvSpPr>
            <p:nvPr/>
          </p:nvSpPr>
          <p:spPr bwMode="auto">
            <a:xfrm>
              <a:off x="4260508" y="2911710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3" name="Line 127"/>
            <p:cNvSpPr>
              <a:spLocks noChangeShapeType="1"/>
            </p:cNvSpPr>
            <p:nvPr/>
          </p:nvSpPr>
          <p:spPr bwMode="auto">
            <a:xfrm>
              <a:off x="4679695" y="2721519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4" name="Line 128"/>
            <p:cNvSpPr>
              <a:spLocks noChangeShapeType="1"/>
            </p:cNvSpPr>
            <p:nvPr/>
          </p:nvSpPr>
          <p:spPr bwMode="auto">
            <a:xfrm>
              <a:off x="4705591" y="2771800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5" name="Line 129"/>
            <p:cNvSpPr>
              <a:spLocks noChangeShapeType="1"/>
            </p:cNvSpPr>
            <p:nvPr/>
          </p:nvSpPr>
          <p:spPr bwMode="auto">
            <a:xfrm>
              <a:off x="4666747" y="2835196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6" name="Line 130"/>
            <p:cNvSpPr>
              <a:spLocks noChangeShapeType="1"/>
            </p:cNvSpPr>
            <p:nvPr/>
          </p:nvSpPr>
          <p:spPr bwMode="auto">
            <a:xfrm>
              <a:off x="4286404" y="2988223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7" name="Rectangle 131"/>
            <p:cNvSpPr>
              <a:spLocks noChangeArrowheads="1"/>
            </p:cNvSpPr>
            <p:nvPr/>
          </p:nvSpPr>
          <p:spPr bwMode="auto">
            <a:xfrm>
              <a:off x="4616574" y="2918268"/>
              <a:ext cx="291327" cy="34321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8" name="Line 132"/>
            <p:cNvSpPr>
              <a:spLocks noChangeShapeType="1"/>
            </p:cNvSpPr>
            <p:nvPr/>
          </p:nvSpPr>
          <p:spPr bwMode="auto">
            <a:xfrm>
              <a:off x="4286404" y="2988223"/>
              <a:ext cx="22820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79" name="Line 133"/>
            <p:cNvSpPr>
              <a:spLocks noChangeShapeType="1"/>
            </p:cNvSpPr>
            <p:nvPr/>
          </p:nvSpPr>
          <p:spPr bwMode="auto">
            <a:xfrm>
              <a:off x="4273456" y="3064738"/>
              <a:ext cx="25410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0" name="Line 134"/>
            <p:cNvSpPr>
              <a:spLocks noChangeShapeType="1"/>
            </p:cNvSpPr>
            <p:nvPr/>
          </p:nvSpPr>
          <p:spPr bwMode="auto">
            <a:xfrm>
              <a:off x="4286404" y="3115017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1" name="Line 135"/>
            <p:cNvSpPr>
              <a:spLocks noChangeShapeType="1"/>
            </p:cNvSpPr>
            <p:nvPr/>
          </p:nvSpPr>
          <p:spPr bwMode="auto">
            <a:xfrm>
              <a:off x="4286404" y="3178415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2" name="Line 136"/>
            <p:cNvSpPr>
              <a:spLocks noChangeShapeType="1"/>
            </p:cNvSpPr>
            <p:nvPr/>
          </p:nvSpPr>
          <p:spPr bwMode="auto">
            <a:xfrm>
              <a:off x="4312299" y="3254928"/>
              <a:ext cx="152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3" name="Rectangle 137"/>
            <p:cNvSpPr>
              <a:spLocks noChangeArrowheads="1"/>
            </p:cNvSpPr>
            <p:nvPr/>
          </p:nvSpPr>
          <p:spPr bwMode="auto">
            <a:xfrm>
              <a:off x="4642470" y="3071295"/>
              <a:ext cx="50173" cy="6339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4" name="Rectangle 138"/>
            <p:cNvSpPr>
              <a:spLocks noChangeArrowheads="1"/>
            </p:cNvSpPr>
            <p:nvPr/>
          </p:nvSpPr>
          <p:spPr bwMode="auto">
            <a:xfrm>
              <a:off x="4742816" y="3134693"/>
              <a:ext cx="51792" cy="633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5" name="Rectangle 139"/>
            <p:cNvSpPr>
              <a:spLocks noChangeArrowheads="1"/>
            </p:cNvSpPr>
            <p:nvPr/>
          </p:nvSpPr>
          <p:spPr bwMode="auto">
            <a:xfrm>
              <a:off x="4718538" y="2942316"/>
              <a:ext cx="50174" cy="633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6" name="Rectangle 140"/>
            <p:cNvSpPr>
              <a:spLocks noChangeArrowheads="1"/>
            </p:cNvSpPr>
            <p:nvPr/>
          </p:nvSpPr>
          <p:spPr bwMode="auto">
            <a:xfrm>
              <a:off x="4438541" y="2778358"/>
              <a:ext cx="50173" cy="63398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7" name="Rectangle 141"/>
            <p:cNvSpPr>
              <a:spLocks noChangeArrowheads="1"/>
            </p:cNvSpPr>
            <p:nvPr/>
          </p:nvSpPr>
          <p:spPr bwMode="auto">
            <a:xfrm>
              <a:off x="4844780" y="3058179"/>
              <a:ext cx="51792" cy="6339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8" name="Rectangle 142"/>
            <p:cNvSpPr>
              <a:spLocks noChangeArrowheads="1"/>
            </p:cNvSpPr>
            <p:nvPr/>
          </p:nvSpPr>
          <p:spPr bwMode="auto">
            <a:xfrm>
              <a:off x="4273456" y="2878918"/>
              <a:ext cx="89016" cy="6339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89" name="Rectangle 143"/>
            <p:cNvSpPr>
              <a:spLocks noChangeArrowheads="1"/>
            </p:cNvSpPr>
            <p:nvPr/>
          </p:nvSpPr>
          <p:spPr bwMode="auto">
            <a:xfrm>
              <a:off x="4642470" y="2931385"/>
              <a:ext cx="50173" cy="6339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0" name="Rectangle 144"/>
            <p:cNvSpPr>
              <a:spLocks noChangeArrowheads="1"/>
            </p:cNvSpPr>
            <p:nvPr/>
          </p:nvSpPr>
          <p:spPr bwMode="auto">
            <a:xfrm>
              <a:off x="4794608" y="2728078"/>
              <a:ext cx="50173" cy="6339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1" name="Rectangle 145"/>
            <p:cNvSpPr>
              <a:spLocks noChangeArrowheads="1"/>
            </p:cNvSpPr>
            <p:nvPr/>
          </p:nvSpPr>
          <p:spPr bwMode="auto">
            <a:xfrm>
              <a:off x="4768712" y="2968549"/>
              <a:ext cx="50173" cy="63396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2" name="Rectangle 146"/>
            <p:cNvSpPr>
              <a:spLocks noChangeArrowheads="1"/>
            </p:cNvSpPr>
            <p:nvPr/>
          </p:nvSpPr>
          <p:spPr bwMode="auto">
            <a:xfrm>
              <a:off x="4273456" y="3058179"/>
              <a:ext cx="50173" cy="6339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3" name="Rectangle 147"/>
            <p:cNvSpPr>
              <a:spLocks noChangeArrowheads="1"/>
            </p:cNvSpPr>
            <p:nvPr/>
          </p:nvSpPr>
          <p:spPr bwMode="auto">
            <a:xfrm>
              <a:off x="4362472" y="3184973"/>
              <a:ext cx="50174" cy="6339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4" name="Line 148"/>
            <p:cNvSpPr>
              <a:spLocks noChangeShapeType="1"/>
            </p:cNvSpPr>
            <p:nvPr/>
          </p:nvSpPr>
          <p:spPr bwMode="auto">
            <a:xfrm>
              <a:off x="381000" y="3714009"/>
              <a:ext cx="84582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7" name="Oval 152"/>
            <p:cNvSpPr>
              <a:spLocks noChangeArrowheads="1"/>
            </p:cNvSpPr>
            <p:nvPr/>
          </p:nvSpPr>
          <p:spPr bwMode="auto">
            <a:xfrm>
              <a:off x="2177518" y="5202745"/>
              <a:ext cx="712133" cy="240471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8" name="Oval 153"/>
            <p:cNvSpPr>
              <a:spLocks noChangeArrowheads="1"/>
            </p:cNvSpPr>
            <p:nvPr/>
          </p:nvSpPr>
          <p:spPr bwMode="auto">
            <a:xfrm>
              <a:off x="2362025" y="5253025"/>
              <a:ext cx="292946" cy="316985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699" name="Oval 154"/>
            <p:cNvSpPr>
              <a:spLocks noChangeArrowheads="1"/>
            </p:cNvSpPr>
            <p:nvPr/>
          </p:nvSpPr>
          <p:spPr bwMode="auto">
            <a:xfrm>
              <a:off x="2362025" y="5253025"/>
              <a:ext cx="304275" cy="406615"/>
            </a:xfrm>
            <a:prstGeom prst="ellipse">
              <a:avLst/>
            </a:prstGeom>
            <a:solidFill>
              <a:srgbClr val="0099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0" name="Oval 155"/>
            <p:cNvSpPr>
              <a:spLocks noChangeArrowheads="1"/>
            </p:cNvSpPr>
            <p:nvPr/>
          </p:nvSpPr>
          <p:spPr bwMode="auto">
            <a:xfrm>
              <a:off x="4236230" y="5202745"/>
              <a:ext cx="710515" cy="240471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1" name="Oval 156"/>
            <p:cNvSpPr>
              <a:spLocks noChangeArrowheads="1"/>
            </p:cNvSpPr>
            <p:nvPr/>
          </p:nvSpPr>
          <p:spPr bwMode="auto">
            <a:xfrm>
              <a:off x="4425593" y="5202745"/>
              <a:ext cx="292945" cy="316984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2" name="Oval 157"/>
            <p:cNvSpPr>
              <a:spLocks noChangeArrowheads="1"/>
            </p:cNvSpPr>
            <p:nvPr/>
          </p:nvSpPr>
          <p:spPr bwMode="auto">
            <a:xfrm>
              <a:off x="4438541" y="5202745"/>
              <a:ext cx="304275" cy="406615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3" name="Oval 158"/>
            <p:cNvSpPr>
              <a:spLocks noChangeArrowheads="1"/>
            </p:cNvSpPr>
            <p:nvPr/>
          </p:nvSpPr>
          <p:spPr bwMode="auto">
            <a:xfrm>
              <a:off x="6419566" y="5202745"/>
              <a:ext cx="712133" cy="24047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4" name="Oval 159"/>
            <p:cNvSpPr>
              <a:spLocks noChangeArrowheads="1"/>
            </p:cNvSpPr>
            <p:nvPr/>
          </p:nvSpPr>
          <p:spPr bwMode="auto">
            <a:xfrm>
              <a:off x="6636443" y="5202745"/>
              <a:ext cx="291327" cy="316984"/>
            </a:xfrm>
            <a:prstGeom prst="ellipse">
              <a:avLst/>
            </a:prstGeom>
            <a:solidFill>
              <a:srgbClr val="0099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5" name="Oval 160"/>
            <p:cNvSpPr>
              <a:spLocks noChangeArrowheads="1"/>
            </p:cNvSpPr>
            <p:nvPr/>
          </p:nvSpPr>
          <p:spPr bwMode="auto">
            <a:xfrm>
              <a:off x="6623495" y="5202745"/>
              <a:ext cx="304275" cy="406615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6" name="Rectangle 161" descr="50%"/>
            <p:cNvSpPr>
              <a:spLocks noChangeArrowheads="1"/>
            </p:cNvSpPr>
            <p:nvPr/>
          </p:nvSpPr>
          <p:spPr bwMode="auto">
            <a:xfrm>
              <a:off x="4488714" y="5672756"/>
              <a:ext cx="203929" cy="214238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7" name="Rectangle 162" descr="50%"/>
            <p:cNvSpPr>
              <a:spLocks noChangeArrowheads="1"/>
            </p:cNvSpPr>
            <p:nvPr/>
          </p:nvSpPr>
          <p:spPr bwMode="auto">
            <a:xfrm>
              <a:off x="6660720" y="5672756"/>
              <a:ext cx="203929" cy="214238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8" name="Rectangle 163"/>
            <p:cNvSpPr>
              <a:spLocks noChangeArrowheads="1"/>
            </p:cNvSpPr>
            <p:nvPr/>
          </p:nvSpPr>
          <p:spPr bwMode="auto">
            <a:xfrm>
              <a:off x="1067237" y="5443216"/>
              <a:ext cx="202311" cy="2164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09" name="Rectangle 164"/>
            <p:cNvSpPr>
              <a:spLocks noChangeArrowheads="1"/>
            </p:cNvSpPr>
            <p:nvPr/>
          </p:nvSpPr>
          <p:spPr bwMode="auto">
            <a:xfrm>
              <a:off x="1295444" y="5443216"/>
              <a:ext cx="203929" cy="2164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0" name="Rectangle 165" descr="50%"/>
            <p:cNvSpPr>
              <a:spLocks noChangeArrowheads="1"/>
            </p:cNvSpPr>
            <p:nvPr/>
          </p:nvSpPr>
          <p:spPr bwMode="auto">
            <a:xfrm>
              <a:off x="2418672" y="5672756"/>
              <a:ext cx="203929" cy="214238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1" name="Rectangle 166"/>
            <p:cNvSpPr>
              <a:spLocks noChangeArrowheads="1"/>
            </p:cNvSpPr>
            <p:nvPr/>
          </p:nvSpPr>
          <p:spPr bwMode="auto">
            <a:xfrm>
              <a:off x="8305100" y="5443216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2" name="Line 167"/>
            <p:cNvSpPr>
              <a:spLocks noChangeShapeType="1"/>
            </p:cNvSpPr>
            <p:nvPr/>
          </p:nvSpPr>
          <p:spPr bwMode="auto">
            <a:xfrm>
              <a:off x="1371513" y="6053138"/>
              <a:ext cx="678145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3" name="Rectangle 168"/>
            <p:cNvSpPr>
              <a:spLocks noChangeArrowheads="1"/>
            </p:cNvSpPr>
            <p:nvPr/>
          </p:nvSpPr>
          <p:spPr bwMode="auto">
            <a:xfrm>
              <a:off x="6133621" y="4566589"/>
              <a:ext cx="1284023" cy="647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47625" tIns="19050" rIns="47625" bIns="19050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ПРОЦЕСС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C</a:t>
              </a:r>
            </a:p>
          </p:txBody>
        </p:sp>
        <p:sp>
          <p:nvSpPr>
            <p:cNvPr id="714" name="Rectangle 169"/>
            <p:cNvSpPr>
              <a:spLocks noChangeArrowheads="1"/>
            </p:cNvSpPr>
            <p:nvPr/>
          </p:nvSpPr>
          <p:spPr bwMode="auto">
            <a:xfrm>
              <a:off x="3961617" y="4566589"/>
              <a:ext cx="1284023" cy="647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47625" tIns="19050" rIns="47625" bIns="19050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ПРОЦЕСС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715" name="Rectangle 170"/>
            <p:cNvSpPr>
              <a:spLocks noChangeArrowheads="1"/>
            </p:cNvSpPr>
            <p:nvPr/>
          </p:nvSpPr>
          <p:spPr bwMode="auto">
            <a:xfrm>
              <a:off x="1942557" y="4566589"/>
              <a:ext cx="1284023" cy="647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47625" tIns="19050" rIns="47625" bIns="19050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ПРОЦЕСС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b="1" kern="0">
                  <a:solidFill>
                    <a:sysClr val="windowText" lastClr="000000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716" name="Rectangle 171"/>
            <p:cNvSpPr>
              <a:spLocks noChangeArrowheads="1"/>
            </p:cNvSpPr>
            <p:nvPr/>
          </p:nvSpPr>
          <p:spPr bwMode="auto">
            <a:xfrm>
              <a:off x="6045696" y="5456333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7" name="Rectangle 172"/>
            <p:cNvSpPr>
              <a:spLocks noChangeArrowheads="1"/>
            </p:cNvSpPr>
            <p:nvPr/>
          </p:nvSpPr>
          <p:spPr bwMode="auto">
            <a:xfrm>
              <a:off x="3886637" y="5443216"/>
              <a:ext cx="202311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8" name="Rectangle 173"/>
            <p:cNvSpPr>
              <a:spLocks noChangeArrowheads="1"/>
            </p:cNvSpPr>
            <p:nvPr/>
          </p:nvSpPr>
          <p:spPr bwMode="auto">
            <a:xfrm>
              <a:off x="1751857" y="5443216"/>
              <a:ext cx="203929" cy="2164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19" name="Rectangle 174"/>
            <p:cNvSpPr>
              <a:spLocks noChangeArrowheads="1"/>
            </p:cNvSpPr>
            <p:nvPr/>
          </p:nvSpPr>
          <p:spPr bwMode="auto">
            <a:xfrm>
              <a:off x="1523650" y="5443216"/>
              <a:ext cx="203929" cy="2164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20" name="Rectangle 175"/>
            <p:cNvSpPr>
              <a:spLocks noChangeArrowheads="1"/>
            </p:cNvSpPr>
            <p:nvPr/>
          </p:nvSpPr>
          <p:spPr bwMode="auto">
            <a:xfrm>
              <a:off x="8076894" y="5443216"/>
              <a:ext cx="203929" cy="21642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21" name="Rectangle 176"/>
            <p:cNvSpPr>
              <a:spLocks noChangeArrowheads="1"/>
            </p:cNvSpPr>
            <p:nvPr/>
          </p:nvSpPr>
          <p:spPr bwMode="auto">
            <a:xfrm>
              <a:off x="8076894" y="5672756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22" name="Rectangle 177"/>
            <p:cNvSpPr>
              <a:spLocks noChangeArrowheads="1"/>
            </p:cNvSpPr>
            <p:nvPr/>
          </p:nvSpPr>
          <p:spPr bwMode="auto">
            <a:xfrm>
              <a:off x="8305100" y="5672756"/>
              <a:ext cx="203929" cy="21423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sz="1350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116" name="Нашивка 115"/>
          <p:cNvSpPr/>
          <p:nvPr/>
        </p:nvSpPr>
        <p:spPr>
          <a:xfrm rot="5400000">
            <a:off x="4551363" y="2979738"/>
            <a:ext cx="266700" cy="3460750"/>
          </a:xfrm>
          <a:prstGeom prst="chevron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9464" name="Oval 181"/>
          <p:cNvSpPr>
            <a:spLocks noChangeArrowheads="1"/>
          </p:cNvSpPr>
          <p:nvPr/>
        </p:nvSpPr>
        <p:spPr bwMode="auto">
          <a:xfrm>
            <a:off x="4276726" y="3278981"/>
            <a:ext cx="2028825" cy="11144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182" name="Заголовок 1"/>
          <p:cNvSpPr txBox="1">
            <a:spLocks/>
          </p:cNvSpPr>
          <p:nvPr/>
        </p:nvSpPr>
        <p:spPr>
          <a:xfrm>
            <a:off x="1703085" y="-335636"/>
            <a:ext cx="4018208" cy="150429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ru-RU" sz="2100" dirty="0">
                <a:solidFill>
                  <a:schemeClr val="tx2"/>
                </a:solidFill>
              </a:rPr>
              <a:t>2.Перепроизводство</a:t>
            </a:r>
          </a:p>
        </p:txBody>
      </p:sp>
      <p:pic>
        <p:nvPicPr>
          <p:cNvPr id="184" name="Picture 1026"/>
          <p:cNvPicPr>
            <a:picLocks noChangeArrowheads="1"/>
          </p:cNvPicPr>
          <p:nvPr/>
        </p:nvPicPr>
        <p:blipFill>
          <a:blip r:embed="rId3" cstate="screen"/>
          <a:srcRect l="4234" b="11594"/>
          <a:stretch>
            <a:fillRect/>
          </a:stretch>
        </p:blipFill>
        <p:spPr bwMode="auto">
          <a:xfrm>
            <a:off x="96592" y="3556396"/>
            <a:ext cx="2441822" cy="177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3493479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Z7qSAWdkKrKYtesOUD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Z7qSAWdkKrKYtesOUDnw"/>
</p:tagLst>
</file>

<file path=ppt/theme/theme1.xml><?xml version="1.0" encoding="utf-8"?>
<a:theme xmlns:a="http://schemas.openxmlformats.org/drawingml/2006/main" name="Шаблон презентации ПСР">
  <a:themeElements>
    <a:clrScheme name="blank 3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4595D1"/>
      </a:accent1>
      <a:accent2>
        <a:srgbClr val="003274"/>
      </a:accent2>
      <a:accent3>
        <a:srgbClr val="FFFFFF"/>
      </a:accent3>
      <a:accent4>
        <a:srgbClr val="363637"/>
      </a:accent4>
      <a:accent5>
        <a:srgbClr val="B0C8E5"/>
      </a:accent5>
      <a:accent6>
        <a:srgbClr val="002C68"/>
      </a:accent6>
      <a:hlink>
        <a:srgbClr val="045FA3"/>
      </a:hlink>
      <a:folHlink>
        <a:srgbClr val="6CAEDF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СР">
  <a:themeElements>
    <a:clrScheme name="blank 3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4595D1"/>
      </a:accent1>
      <a:accent2>
        <a:srgbClr val="003274"/>
      </a:accent2>
      <a:accent3>
        <a:srgbClr val="FFFFFF"/>
      </a:accent3>
      <a:accent4>
        <a:srgbClr val="363637"/>
      </a:accent4>
      <a:accent5>
        <a:srgbClr val="B0C8E5"/>
      </a:accent5>
      <a:accent6>
        <a:srgbClr val="002C68"/>
      </a:accent6>
      <a:hlink>
        <a:srgbClr val="045FA3"/>
      </a:hlink>
      <a:folHlink>
        <a:srgbClr val="6CAEDF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ПСР</Template>
  <TotalTime>9271</TotalTime>
  <Words>4868</Words>
  <Application>Microsoft Office PowerPoint</Application>
  <PresentationFormat>Экран (4:3)</PresentationFormat>
  <Paragraphs>1011</Paragraphs>
  <Slides>68</Slides>
  <Notes>34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68</vt:i4>
      </vt:variant>
    </vt:vector>
  </HeadingPairs>
  <TitlesOfParts>
    <vt:vector size="93" baseType="lpstr">
      <vt:lpstr>Microsoft YaHei UI</vt:lpstr>
      <vt:lpstr>ＭＳ Ｐゴシック</vt:lpstr>
      <vt:lpstr>Arial</vt:lpstr>
      <vt:lpstr>Arial Black</vt:lpstr>
      <vt:lpstr>Arial Narrow</vt:lpstr>
      <vt:lpstr>Calibri</vt:lpstr>
      <vt:lpstr>Calibri Light</vt:lpstr>
      <vt:lpstr>Cambria</vt:lpstr>
      <vt:lpstr>Century Gothic</vt:lpstr>
      <vt:lpstr>Constantia</vt:lpstr>
      <vt:lpstr>Futura PT Book</vt:lpstr>
      <vt:lpstr>Futura PT Medium</vt:lpstr>
      <vt:lpstr>Gotham Pro</vt:lpstr>
      <vt:lpstr>Microsoft Sans Serif</vt:lpstr>
      <vt:lpstr>Tahoma</vt:lpstr>
      <vt:lpstr>Times New Roman</vt:lpstr>
      <vt:lpstr>Verdana</vt:lpstr>
      <vt:lpstr>Wingdings</vt:lpstr>
      <vt:lpstr>Шаблон презентации ПСР</vt:lpstr>
      <vt:lpstr>ПСР</vt:lpstr>
      <vt:lpstr>Тема Office</vt:lpstr>
      <vt:lpstr>b-default</vt:lpstr>
      <vt:lpstr>think-cell Slide</vt:lpstr>
      <vt:lpstr>Диаграмма Microsoft Excel</vt:lpstr>
      <vt:lpstr>Документ</vt:lpstr>
      <vt:lpstr>Презентация PowerPoint</vt:lpstr>
      <vt:lpstr>Презентация PowerPoint</vt:lpstr>
      <vt:lpstr>Определение. ГОСТ Р 56020-2014</vt:lpstr>
      <vt:lpstr>Ценности бережливого производства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потока создания ценности в образовании</vt:lpstr>
      <vt:lpstr>Ассоциация, лига, клуб – сообщества в образовании</vt:lpstr>
      <vt:lpstr>Карта текущей деятельности и региональных интересов ГК «Росатом» по направлению «Эффективный регион»</vt:lpstr>
      <vt:lpstr>Клуб директоров бережливых школ  и детских садов России</vt:lpstr>
      <vt:lpstr>Презентация PowerPoint</vt:lpstr>
      <vt:lpstr>Презентация PowerPoint</vt:lpstr>
      <vt:lpstr>Процессная модель в детском саду</vt:lpstr>
      <vt:lpstr>Презентация PowerPoint</vt:lpstr>
      <vt:lpstr>Презентация PowerPoint</vt:lpstr>
      <vt:lpstr>Презентация PowerPoint</vt:lpstr>
      <vt:lpstr>Проект «Совершенствование работы ДОУ по снижению уровня заболеваемости воспитанников»</vt:lpstr>
      <vt:lpstr>Проект «Стандартизация процесса разработки образовательных  программ»</vt:lpstr>
      <vt:lpstr>Проект: «Оптимизация работы педагогов в режиме дистанционного  развития дошкольников»</vt:lpstr>
      <vt:lpstr>Проект « Стандартизированная работа по подготовке к мероприятиям»</vt:lpstr>
      <vt:lpstr>Проект «Сокращение времени  педагогического и медицинского персонала на оформление табелей посещаемости  детей»</vt:lpstr>
      <vt:lpstr>Проект «Стандартизация процесса оформления документов »</vt:lpstr>
      <vt:lpstr>Проект:  «Оптимизация процесса подготовки и сдачи отчетов в период работы ДОУ в дистанционном режиме».</vt:lpstr>
      <vt:lpstr>Презентация PowerPoint</vt:lpstr>
      <vt:lpstr>Презентация PowerPoint</vt:lpstr>
      <vt:lpstr>Проект «Бережливая бригада» межведомственный проект школа – ПАО «Завод Красное Сормово»</vt:lpstr>
      <vt:lpstr>Презентация PowerPoint</vt:lpstr>
      <vt:lpstr>Проект «Внедрение системы 5С в  лаборатории химии»</vt:lpstr>
      <vt:lpstr>Проект «Снижение уровня заболеваемости и травматизма обучающихся ГБНОУ «ГМЛИ» , формирование навыков здорового образа жизни обучающихся»</vt:lpstr>
      <vt:lpstr>Проект «Оптимизация работы воспитателей интерната ГБНОУ «ГМЛИ»»</vt:lpstr>
      <vt:lpstr>Проект: Оптимизация процесса подготовки образовательного контента в условиях дистанционного образованиятв ГБНОУ “ГМЛИ”</vt:lpstr>
      <vt:lpstr>Презентация PowerPoint</vt:lpstr>
      <vt:lpstr>Проект «Улучшение процесса питания в столовой ГБНОУ «ГМЛИ»</vt:lpstr>
      <vt:lpstr>Презентация PowerPoint</vt:lpstr>
      <vt:lpstr>Презентация PowerPoint</vt:lpstr>
      <vt:lpstr>Презентация PowerPoint</vt:lpstr>
      <vt:lpstr>Лига бережливых профессиональных  образовательных организаций 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Внедрение «Бережливых технологий» в образовательных  учреждениях Кемеровской области -Кузбассе</vt:lpstr>
      <vt:lpstr>Презентация PowerPoint</vt:lpstr>
      <vt:lpstr>МБОУ «СОШ №35» г.Кемерово</vt:lpstr>
      <vt:lpstr>Презентация PowerPoint</vt:lpstr>
      <vt:lpstr>Презентация PowerPoint</vt:lpstr>
      <vt:lpstr>Презентация PowerPoint</vt:lpstr>
      <vt:lpstr>Проект  «Сокращение времени подготовки педагога к образовательной деятельности» </vt:lpstr>
      <vt:lpstr>Презентация PowerPoint</vt:lpstr>
      <vt:lpstr>Презентация PowerPoint</vt:lpstr>
      <vt:lpstr>Презентация PowerPoint</vt:lpstr>
      <vt:lpstr>Внедрение «Бережливых технологий»  в образовательных учреждениях Российской Федерации</vt:lpstr>
      <vt:lpstr>Внедрение «Бережливых технологий»  в образовательных учреждениях Российской Федерации</vt:lpstr>
      <vt:lpstr>Внедрение «Бережливых технологий»  в образовательных учреждениях Российской Федерации</vt:lpstr>
      <vt:lpstr>Презентация PowerPoint</vt:lpstr>
      <vt:lpstr>Задание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Румянцева Луиза Марсовна</dc:creator>
  <cp:lastModifiedBy>Наталья А. Табункова</cp:lastModifiedBy>
  <cp:revision>593</cp:revision>
  <cp:lastPrinted>2019-08-19T06:12:59Z</cp:lastPrinted>
  <dcterms:created xsi:type="dcterms:W3CDTF">2011-10-27T09:01:08Z</dcterms:created>
  <dcterms:modified xsi:type="dcterms:W3CDTF">2020-06-25T13:12:34Z</dcterms:modified>
</cp:coreProperties>
</file>