
<file path=[Content_Types].xml><?xml version="1.0" encoding="utf-8"?>
<Types xmlns="http://schemas.openxmlformats.org/package/2006/content-types">
  <Default Extension="png" ContentType="image/png"/>
  <Default Extension="tmp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media/image64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notesSlides/notesSlide19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0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397" r:id="rId2"/>
    <p:sldId id="629" r:id="rId3"/>
    <p:sldId id="658" r:id="rId4"/>
    <p:sldId id="465" r:id="rId5"/>
    <p:sldId id="396" r:id="rId6"/>
    <p:sldId id="1332" r:id="rId7"/>
    <p:sldId id="867" r:id="rId8"/>
    <p:sldId id="672" r:id="rId9"/>
    <p:sldId id="879" r:id="rId10"/>
    <p:sldId id="871" r:id="rId11"/>
    <p:sldId id="877" r:id="rId12"/>
    <p:sldId id="887" r:id="rId13"/>
    <p:sldId id="717" r:id="rId14"/>
    <p:sldId id="721" r:id="rId15"/>
    <p:sldId id="720" r:id="rId16"/>
    <p:sldId id="692" r:id="rId17"/>
    <p:sldId id="688" r:id="rId18"/>
    <p:sldId id="774" r:id="rId19"/>
    <p:sldId id="772" r:id="rId20"/>
    <p:sldId id="775" r:id="rId21"/>
    <p:sldId id="776" r:id="rId22"/>
    <p:sldId id="270" r:id="rId23"/>
    <p:sldId id="768" r:id="rId24"/>
    <p:sldId id="778" r:id="rId25"/>
    <p:sldId id="779" r:id="rId26"/>
    <p:sldId id="780" r:id="rId27"/>
    <p:sldId id="781" r:id="rId28"/>
    <p:sldId id="782" r:id="rId29"/>
    <p:sldId id="783" r:id="rId30"/>
    <p:sldId id="527" r:id="rId31"/>
    <p:sldId id="519" r:id="rId32"/>
    <p:sldId id="784" r:id="rId33"/>
    <p:sldId id="282" r:id="rId34"/>
    <p:sldId id="523" r:id="rId35"/>
    <p:sldId id="864" r:id="rId36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1AA"/>
    <a:srgbClr val="1C4C6F"/>
    <a:srgbClr val="EAF3FA"/>
    <a:srgbClr val="2972A7"/>
    <a:srgbClr val="6EA92D"/>
    <a:srgbClr val="6CA62C"/>
    <a:srgbClr val="003274"/>
    <a:srgbClr val="83C937"/>
    <a:srgbClr val="ECF4F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4203" autoAdjust="0"/>
  </p:normalViewPr>
  <p:slideViewPr>
    <p:cSldViewPr>
      <p:cViewPr varScale="1">
        <p:scale>
          <a:sx n="106" d="100"/>
          <a:sy n="106" d="100"/>
        </p:scale>
        <p:origin x="18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tx1"/>
                </a:solidFill>
              </a:rPr>
              <a:t>Пример: процесс забора крови из вены в поликлинике от входа</a:t>
            </a:r>
            <a:r>
              <a:rPr lang="ru-RU" sz="1800" baseline="0" dirty="0">
                <a:solidFill>
                  <a:schemeClr val="tx1"/>
                </a:solidFill>
              </a:rPr>
              <a:t> пациента до готовности к приему следующего</a:t>
            </a:r>
            <a:endParaRPr lang="ru-RU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798000944723131"/>
          <c:y val="2.81091275643015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687473736157181"/>
          <c:y val="0.27316224584370979"/>
          <c:w val="0.44377639806907138"/>
          <c:h val="0.72615277528257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Забор крови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DB-4979-B66A-5B728A3B218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DB-4979-B66A-5B728A3B218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DB-4979-B66A-5B728A3B218F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DB-4979-B66A-5B728A3B218F}"/>
              </c:ext>
            </c:extLst>
          </c:dPt>
          <c:dLbls>
            <c:dLbl>
              <c:idx val="0"/>
              <c:layout>
                <c:manualLayout>
                  <c:x val="-1.0209808697585688E-2"/>
                  <c:y val="-4.37542035817102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DB-4979-B66A-5B728A3B218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756322989653559E-3"/>
                  <c:y val="-1.9092963942110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BDB-4979-B66A-5B728A3B218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834176398620332E-3"/>
                  <c:y val="-7.1598614782915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BDB-4979-B66A-5B728A3B21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Работа, добавляющая ценность</c:v>
                </c:pt>
                <c:pt idx="1">
                  <c:v>Работа необходимая, но не добавляющая ценности</c:v>
                </c:pt>
                <c:pt idx="2">
                  <c:v>Периодическая работа</c:v>
                </c:pt>
                <c:pt idx="3">
                  <c:v>Явные потери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32</c:v>
                </c:pt>
                <c:pt idx="3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DB-4979-B66A-5B728A3B2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293467392511944E-2"/>
          <c:y val="0.19218701764085139"/>
          <c:w val="0.90750704897129297"/>
          <c:h val="0.80781298235914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1.35668686385273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ECC-46C7-8C05-BD014146F057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CC-46C7-8C05-BD014146F0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ECC-46C7-8C05-BD014146F057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ECC-46C7-8C05-BD014146F057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ECC-46C7-8C05-BD014146F0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6045160"/>
        <c:axId val="256045552"/>
      </c:barChart>
      <c:catAx>
        <c:axId val="2560451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6045552"/>
        <c:crosses val="autoZero"/>
        <c:auto val="1"/>
        <c:lblAlgn val="ctr"/>
        <c:lblOffset val="100"/>
        <c:noMultiLvlLbl val="0"/>
      </c:catAx>
      <c:valAx>
        <c:axId val="25604555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6045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17994889356111821"/>
          <c:w val="0.90750704897129297"/>
          <c:h val="0.78587972367100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1.35668686385273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041-4758-80B5-B73F57D11EA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41-4758-80B5-B73F57D11E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041-4758-80B5-B73F57D11EAF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041-4758-80B5-B73F57D11EA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041-4758-80B5-B73F57D11E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6042024"/>
        <c:axId val="256284880"/>
      </c:barChart>
      <c:catAx>
        <c:axId val="2560420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6284880"/>
        <c:crosses val="autoZero"/>
        <c:auto val="1"/>
        <c:lblAlgn val="ctr"/>
        <c:lblOffset val="100"/>
        <c:noMultiLvlLbl val="0"/>
      </c:catAx>
      <c:valAx>
        <c:axId val="25628488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6042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13357148921679701"/>
          <c:w val="0.90750704897129297"/>
          <c:h val="0.83225712801533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8D-4C8F-8357-95E8D8FDDA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58D-4C8F-8357-95E8D8FDDA19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58D-4C8F-8357-95E8D8FDDA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7485008"/>
        <c:axId val="257485400"/>
      </c:barChart>
      <c:catAx>
        <c:axId val="2574850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7485400"/>
        <c:crosses val="autoZero"/>
        <c:auto val="1"/>
        <c:lblAlgn val="ctr"/>
        <c:lblOffset val="100"/>
        <c:noMultiLvlLbl val="0"/>
      </c:catAx>
      <c:valAx>
        <c:axId val="25748540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74850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901711775613E-2"/>
          <c:y val="0"/>
          <c:w val="0.90750704897129297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1F-407D-A23F-C96E17A67F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D1F-407D-A23F-C96E17A67F60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1F-407D-A23F-C96E17A67F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7486968"/>
        <c:axId val="257487360"/>
      </c:barChart>
      <c:catAx>
        <c:axId val="2574869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7487360"/>
        <c:crosses val="autoZero"/>
        <c:auto val="1"/>
        <c:lblAlgn val="ctr"/>
        <c:lblOffset val="100"/>
        <c:noMultiLvlLbl val="0"/>
      </c:catAx>
      <c:valAx>
        <c:axId val="25748736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7486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427204669566648E-2"/>
          <c:y val="0"/>
          <c:w val="0.90750704897129297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4A-4C31-AF1F-93BECADB4F5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F4A-4C31-AF1F-93BECADB4F5D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4A-4C31-AF1F-93BECADB4F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497936"/>
        <c:axId val="258500288"/>
      </c:barChart>
      <c:catAx>
        <c:axId val="2584979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8500288"/>
        <c:crosses val="autoZero"/>
        <c:auto val="1"/>
        <c:lblAlgn val="ctr"/>
        <c:lblOffset val="100"/>
        <c:noMultiLvlLbl val="0"/>
      </c:catAx>
      <c:valAx>
        <c:axId val="2585002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497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"/>
          <c:w val="0.90750704897129297"/>
          <c:h val="0.96521694674175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133737277054717E-2"/>
                  <c:y val="2.31887021721605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E20-4EA9-A043-D6C979F338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20-4EA9-A043-D6C979F338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E20-4EA9-A043-D6C979F338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E20-4EA9-A043-D6C979F33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498720"/>
        <c:axId val="258496760"/>
      </c:barChart>
      <c:catAx>
        <c:axId val="258498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8496760"/>
        <c:crosses val="autoZero"/>
        <c:auto val="1"/>
        <c:lblAlgn val="ctr"/>
        <c:lblOffset val="100"/>
        <c:noMultiLvlLbl val="0"/>
      </c:catAx>
      <c:valAx>
        <c:axId val="25849676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498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6.4005382700315236E-2"/>
          <c:w val="0.90750704897129297"/>
          <c:h val="0.9018232345318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3.1090381471218695E-17"/>
                  <c:y val="1.15943510860802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DCA-483B-A034-4158BD08B1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CA-483B-A034-4158BD08B1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DCA-483B-A034-4158BD08B145}"/>
              </c:ext>
            </c:extLst>
          </c:dPt>
          <c:dLbls>
            <c:dLbl>
              <c:idx val="0"/>
              <c:layout>
                <c:manualLayout>
                  <c:x val="6.783434319263671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DCA-483B-A034-4158BD08B1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CA-483B-A034-4158BD08B1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495976"/>
        <c:axId val="258497152"/>
      </c:barChart>
      <c:catAx>
        <c:axId val="2584959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8497152"/>
        <c:crosses val="autoZero"/>
        <c:auto val="1"/>
        <c:lblAlgn val="ctr"/>
        <c:lblOffset val="100"/>
        <c:noMultiLvlLbl val="0"/>
      </c:catAx>
      <c:valAx>
        <c:axId val="25849715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495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6.4005382700315236E-2"/>
          <c:w val="0.90750704897129297"/>
          <c:h val="0.9018232345318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4.63774043443211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CF9-4690-873D-A31B9D346B9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F9-4690-873D-A31B9D346B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CF9-4690-873D-A31B9D346B90}"/>
              </c:ext>
            </c:extLst>
          </c:dPt>
          <c:dLbls>
            <c:dLbl>
              <c:idx val="0"/>
              <c:layout>
                <c:manualLayout>
                  <c:x val="6.783434319263671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CF9-4690-873D-A31B9D346B9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CF9-4690-873D-A31B9D346B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493232"/>
        <c:axId val="258499504"/>
      </c:barChart>
      <c:catAx>
        <c:axId val="258493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8499504"/>
        <c:crosses val="autoZero"/>
        <c:auto val="1"/>
        <c:lblAlgn val="ctr"/>
        <c:lblOffset val="100"/>
        <c:noMultiLvlLbl val="0"/>
      </c:catAx>
      <c:valAx>
        <c:axId val="25849950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493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"/>
          <c:w val="0.94692309828822441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4095727714841714E-3"/>
                  <c:y val="2.3189522284665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939-40C7-8F2C-A3BCA1B4CA9D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39-40C7-8F2C-A3BCA1B4CA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939-40C7-8F2C-A3BCA1B4CA9D}"/>
              </c:ext>
            </c:extLst>
          </c:dPt>
          <c:dLbls>
            <c:dLbl>
              <c:idx val="0"/>
              <c:layout>
                <c:manualLayout>
                  <c:x val="1.1378664019410029E-2"/>
                  <c:y val="1.46595033083718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39-40C7-8F2C-A3BCA1B4CA9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39-40C7-8F2C-A3BCA1B4CA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500680"/>
        <c:axId val="258493624"/>
      </c:barChart>
      <c:catAx>
        <c:axId val="2585006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8493624"/>
        <c:crosses val="autoZero"/>
        <c:auto val="1"/>
        <c:lblAlgn val="ctr"/>
        <c:lblOffset val="100"/>
        <c:noMultiLvlLbl val="0"/>
      </c:catAx>
      <c:valAx>
        <c:axId val="25849362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500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12861102851077266"/>
          <c:w val="0.94692309828822441"/>
          <c:h val="0.87138897148922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4095727714841714E-3"/>
                  <c:y val="2.3189522284665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6DB-4589-AC0A-87B24FCA274D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DB-4589-AC0A-87B24FCA27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6DB-4589-AC0A-87B24FCA274D}"/>
              </c:ext>
            </c:extLst>
          </c:dPt>
          <c:dLbls>
            <c:dLbl>
              <c:idx val="0"/>
              <c:layout>
                <c:manualLayout>
                  <c:x val="1.1378664019410029E-2"/>
                  <c:y val="1.46595033083718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6DB-4589-AC0A-87B24FCA27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6DB-4589-AC0A-87B24FCA27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495192"/>
        <c:axId val="258494800"/>
      </c:barChart>
      <c:catAx>
        <c:axId val="258495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8494800"/>
        <c:crosses val="autoZero"/>
        <c:auto val="1"/>
        <c:lblAlgn val="ctr"/>
        <c:lblOffset val="100"/>
        <c:noMultiLvlLbl val="0"/>
      </c:catAx>
      <c:valAx>
        <c:axId val="25849480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495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378150317556498E-2"/>
          <c:y val="5.6166653478619072E-2"/>
          <c:w val="0.91481345975678174"/>
          <c:h val="0.81693903863787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Дни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94-42E8-AF51-C6A7ACE95B31}"/>
              </c:ext>
            </c:extLst>
          </c:dPt>
          <c:dPt>
            <c:idx val="1"/>
            <c:invertIfNegative val="0"/>
            <c:bubble3D val="0"/>
            <c:spPr>
              <a:solidFill>
                <a:srgbClr val="83C93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94-42E8-AF51-C6A7ACE95B31}"/>
              </c:ext>
            </c:extLst>
          </c:dPt>
          <c:dPt>
            <c:idx val="2"/>
            <c:invertIfNegative val="0"/>
            <c:bubble3D val="0"/>
            <c:spPr>
              <a:solidFill>
                <a:srgbClr val="6EA92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94-42E8-AF51-C6A7ACE95B31}"/>
              </c:ext>
            </c:extLst>
          </c:dPt>
          <c:dLbls>
            <c:dLbl>
              <c:idx val="0"/>
              <c:layout>
                <c:manualLayout>
                  <c:x val="0"/>
                  <c:y val="1.1822696785064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E94-42E8-AF51-C6A7ACE95B3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428583738620669E-3"/>
                  <c:y val="1.6304615971811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94-42E8-AF51-C6A7ACE95B3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12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E94-42E8-AF51-C6A7ACE95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000320"/>
        <c:axId val="146006984"/>
      </c:barChart>
      <c:catAx>
        <c:axId val="146000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6006984"/>
        <c:crosses val="autoZero"/>
        <c:auto val="1"/>
        <c:lblAlgn val="ctr"/>
        <c:lblOffset val="100"/>
        <c:noMultiLvlLbl val="0"/>
      </c:catAx>
      <c:valAx>
        <c:axId val="14600698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146000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25979267075843743"/>
          <c:w val="0.94692309828822441"/>
          <c:h val="0.74020732924156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4095727714841714E-3"/>
                  <c:y val="2.3189522284665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3CE-4E9A-B6F7-0882E982D5E5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3CE-4E9A-B6F7-0882E982D5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3CE-4E9A-B6F7-0882E982D5E5}"/>
              </c:ext>
            </c:extLst>
          </c:dPt>
          <c:dLbls>
            <c:dLbl>
              <c:idx val="0"/>
              <c:layout>
                <c:manualLayout>
                  <c:x val="1.1378664019410029E-2"/>
                  <c:y val="1.46595033083718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3CE-4E9A-B6F7-0882E982D5E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3CE-4E9A-B6F7-0882E982D5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8494408"/>
        <c:axId val="260503528"/>
      </c:barChart>
      <c:catAx>
        <c:axId val="2584944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3528"/>
        <c:crosses val="autoZero"/>
        <c:auto val="1"/>
        <c:lblAlgn val="ctr"/>
        <c:lblOffset val="100"/>
        <c:noMultiLvlLbl val="0"/>
      </c:catAx>
      <c:valAx>
        <c:axId val="26050352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84944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953581842105E-2"/>
          <c:y val="0"/>
          <c:w val="0.94692309828822441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659909541676434E-3"/>
                  <c:y val="2.66997877155069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13-4522-81D1-5AA6512A455F}"/>
                </c:ext>
                <c:ext xmlns:c15="http://schemas.microsoft.com/office/drawing/2012/chart" uri="{CE6537A1-D6FC-4f65-9D91-7224C49458BB}">
                  <c15:layout>
                    <c:manualLayout>
                      <c:w val="0.23195894936991551"/>
                      <c:h val="0.2067001696366338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13-4522-81D1-5AA6512A45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13-4522-81D1-5AA6512A455F}"/>
              </c:ext>
            </c:extLst>
          </c:dPt>
          <c:dLbls>
            <c:dLbl>
              <c:idx val="0"/>
              <c:layout>
                <c:manualLayout>
                  <c:x val="0"/>
                  <c:y val="-2.31887021721605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13-4522-81D1-5AA6512A455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113-4522-81D1-5AA6512A455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61942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Лист1!$D$2</c:f>
              <c:numCache>
                <c:formatCode>0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113-4522-81D1-5AA6512A45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503136"/>
        <c:axId val="260506272"/>
      </c:barChart>
      <c:catAx>
        <c:axId val="2605031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6272"/>
        <c:crosses val="autoZero"/>
        <c:auto val="1"/>
        <c:lblAlgn val="ctr"/>
        <c:lblOffset val="100"/>
        <c:noMultiLvlLbl val="0"/>
      </c:catAx>
      <c:valAx>
        <c:axId val="2605062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5031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6.4005382700315236E-2"/>
          <c:w val="0.94692309828822441"/>
          <c:h val="0.93599461729968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837013836069496E-3"/>
                  <c:y val="3.478350972875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F2D-48E0-9C69-6D1FCBEE815E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2D-48E0-9C69-6D1FCBEE81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F2D-48E0-9C69-6D1FCBEE815E}"/>
              </c:ext>
            </c:extLst>
          </c:dPt>
          <c:dLbls>
            <c:dLbl>
              <c:idx val="0"/>
              <c:layout>
                <c:manualLayout>
                  <c:x val="0"/>
                  <c:y val="-2.3188702172160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F2D-48E0-9C69-6D1FCBEE815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2D-48E0-9C69-6D1FCBEE81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509016"/>
        <c:axId val="260501568"/>
      </c:barChart>
      <c:catAx>
        <c:axId val="2605090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1568"/>
        <c:crosses val="autoZero"/>
        <c:auto val="1"/>
        <c:lblAlgn val="ctr"/>
        <c:lblOffset val="100"/>
        <c:noMultiLvlLbl val="0"/>
      </c:catAx>
      <c:valAx>
        <c:axId val="26050156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509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6.4005382700315236E-2"/>
          <c:w val="0.94692309828822441"/>
          <c:h val="0.93599461729968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837013836069496E-3"/>
                  <c:y val="3.478350972875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037-4BC3-AEEA-AD1EA4518995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37-4BC3-AEEA-AD1EA45189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037-4BC3-AEEA-AD1EA4518995}"/>
              </c:ext>
            </c:extLst>
          </c:dPt>
          <c:dLbls>
            <c:dLbl>
              <c:idx val="0"/>
              <c:layout>
                <c:manualLayout>
                  <c:x val="0"/>
                  <c:y val="-2.3188702172160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37-4BC3-AEEA-AD1EA451899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37-4BC3-AEEA-AD1EA45189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504704"/>
        <c:axId val="260501960"/>
      </c:barChart>
      <c:catAx>
        <c:axId val="2605047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1960"/>
        <c:crosses val="autoZero"/>
        <c:auto val="1"/>
        <c:lblAlgn val="ctr"/>
        <c:lblOffset val="100"/>
        <c:noMultiLvlLbl val="0"/>
      </c:catAx>
      <c:valAx>
        <c:axId val="26050196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504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6.4005382700315236E-2"/>
          <c:w val="0.94692309828822441"/>
          <c:h val="0.93599461729968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837013836069496E-3"/>
                  <c:y val="3.478350972875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909-4701-AB1B-CED764634F89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09-4701-AB1B-CED764634F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909-4701-AB1B-CED764634F89}"/>
              </c:ext>
            </c:extLst>
          </c:dPt>
          <c:dLbls>
            <c:dLbl>
              <c:idx val="0"/>
              <c:layout>
                <c:manualLayout>
                  <c:x val="0"/>
                  <c:y val="-2.3188702172160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909-4701-AB1B-CED764634F8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09-4701-AB1B-CED764634F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502744"/>
        <c:axId val="260505880"/>
      </c:barChart>
      <c:catAx>
        <c:axId val="2605027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5880"/>
        <c:crosses val="autoZero"/>
        <c:auto val="1"/>
        <c:lblAlgn val="ctr"/>
        <c:lblOffset val="100"/>
        <c:noMultiLvlLbl val="0"/>
      </c:catAx>
      <c:valAx>
        <c:axId val="26050588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502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27270370224976059"/>
          <c:w val="0.94692309828822441"/>
          <c:h val="0.72729629775023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837013836069496E-3"/>
                  <c:y val="3.4783509728756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B23-4E12-A5AD-7878A7D8F207}"/>
                </c:ext>
                <c:ext xmlns:c15="http://schemas.microsoft.com/office/drawing/2012/chart" uri="{CE6537A1-D6FC-4f65-9D91-7224C49458BB}">
                  <c15:layout>
                    <c:manualLayout>
                      <c:w val="0.24963038294890308"/>
                      <c:h val="0.2875399069347913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23-4E12-A5AD-7878A7D8F2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B23-4E12-A5AD-7878A7D8F207}"/>
              </c:ext>
            </c:extLst>
          </c:dPt>
          <c:dLbls>
            <c:dLbl>
              <c:idx val="0"/>
              <c:layout>
                <c:manualLayout>
                  <c:x val="0"/>
                  <c:y val="-2.31887021721605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23-4E12-A5AD-7878A7D8F20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23-4E12-A5AD-7878A7D8F2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505488"/>
        <c:axId val="260506664"/>
      </c:barChart>
      <c:catAx>
        <c:axId val="2605054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6664"/>
        <c:crosses val="autoZero"/>
        <c:auto val="1"/>
        <c:lblAlgn val="ctr"/>
        <c:lblOffset val="100"/>
        <c:noMultiLvlLbl val="0"/>
      </c:catAx>
      <c:valAx>
        <c:axId val="26050666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505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"/>
          <c:w val="0.90750704897129297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3.1090381471218695E-17"/>
                  <c:y val="1.15943510860802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BD6-4F3F-9AE0-028095CC774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D6-4F3F-9AE0-028095CC77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BD6-4F3F-9AE0-028095CC774C}"/>
              </c:ext>
            </c:extLst>
          </c:dPt>
          <c:dLbls>
            <c:dLbl>
              <c:idx val="0"/>
              <c:layout>
                <c:manualLayout>
                  <c:x val="6.783434319263671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BD6-4F3F-9AE0-028095CC774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BD6-4F3F-9AE0-028095CC77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507056"/>
        <c:axId val="260508232"/>
      </c:barChart>
      <c:catAx>
        <c:axId val="2605070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508232"/>
        <c:crosses val="autoZero"/>
        <c:auto val="1"/>
        <c:lblAlgn val="ctr"/>
        <c:lblOffset val="100"/>
        <c:noMultiLvlLbl val="0"/>
      </c:catAx>
      <c:valAx>
        <c:axId val="26050823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507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14516584030287732"/>
          <c:w val="0.90750704897129297"/>
          <c:h val="0.82066277692924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4.63774043443211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282-4474-80B4-299DD3987F2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82-4474-80B4-299DD3987F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282-4474-80B4-299DD3987F2B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3.4783053258240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282-4474-80B4-299DD3987F2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282-4474-80B4-299DD3987F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1606728"/>
        <c:axId val="261599280"/>
      </c:barChart>
      <c:catAx>
        <c:axId val="2616067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1599280"/>
        <c:crosses val="autoZero"/>
        <c:auto val="1"/>
        <c:lblAlgn val="ctr"/>
        <c:lblOffset val="100"/>
        <c:noMultiLvlLbl val="0"/>
      </c:catAx>
      <c:valAx>
        <c:axId val="26159928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1606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.13357148921679701"/>
          <c:w val="0.90750704897129297"/>
          <c:h val="0.83225712801533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4.63774043443211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ADF-4046-85AC-3D0689DE8D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DF-4046-85AC-3D0689DE8D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ADF-4046-85AC-3D0689DE8DF4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3.4783053258240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ADF-4046-85AC-3D0689DE8D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DF-4046-85AC-3D0689DE8D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1599672"/>
        <c:axId val="261600848"/>
      </c:barChart>
      <c:catAx>
        <c:axId val="2615996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1600848"/>
        <c:crosses val="autoZero"/>
        <c:auto val="1"/>
        <c:lblAlgn val="ctr"/>
        <c:lblOffset val="100"/>
        <c:noMultiLvlLbl val="0"/>
      </c:catAx>
      <c:valAx>
        <c:axId val="26160084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1599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378150317556498E-2"/>
          <c:y val="5.6166653478619072E-2"/>
          <c:w val="0.91481345975678174"/>
          <c:h val="0.81693903863787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Дни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4D-4F53-B5DC-98FEBE3B7268}"/>
              </c:ext>
            </c:extLst>
          </c:dPt>
          <c:dPt>
            <c:idx val="1"/>
            <c:invertIfNegative val="0"/>
            <c:bubble3D val="0"/>
            <c:spPr>
              <a:solidFill>
                <a:srgbClr val="83C93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4D-4F53-B5DC-98FEBE3B7268}"/>
              </c:ext>
            </c:extLst>
          </c:dPt>
          <c:dPt>
            <c:idx val="2"/>
            <c:invertIfNegative val="0"/>
            <c:bubble3D val="0"/>
            <c:spPr>
              <a:solidFill>
                <a:srgbClr val="6EA92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4D-4F53-B5DC-98FEBE3B7268}"/>
              </c:ext>
            </c:extLst>
          </c:dPt>
          <c:dLbls>
            <c:dLbl>
              <c:idx val="1"/>
              <c:layout>
                <c:manualLayout>
                  <c:x val="-1.1937465603669248E-3"/>
                  <c:y val="1.6304615971811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D4D-4F53-B5DC-98FEBE3B726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2010</c:v>
                </c:pt>
                <c:pt idx="2">
                  <c:v>2013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D4D-4F53-B5DC-98FEBE3B7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000712"/>
        <c:axId val="146001496"/>
      </c:barChart>
      <c:catAx>
        <c:axId val="146000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6001496"/>
        <c:crosses val="autoZero"/>
        <c:auto val="1"/>
        <c:lblAlgn val="ctr"/>
        <c:lblOffset val="100"/>
        <c:noMultiLvlLbl val="0"/>
      </c:catAx>
      <c:valAx>
        <c:axId val="14600149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146000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8542850776539E-2"/>
          <c:y val="4.0770655112394916E-2"/>
          <c:w val="0.91324216634472877"/>
          <c:h val="0.679461767120726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Изготовление (комплект)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5A-4766-A470-512D3381ACEE}"/>
              </c:ext>
            </c:extLst>
          </c:dPt>
          <c:dPt>
            <c:idx val="1"/>
            <c:invertIfNegative val="0"/>
            <c:bubble3D val="0"/>
            <c:spPr>
              <a:solidFill>
                <a:srgbClr val="83C93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5A-4766-A470-512D3381ACEE}"/>
              </c:ext>
            </c:extLst>
          </c:dPt>
          <c:dPt>
            <c:idx val="2"/>
            <c:invertIfNegative val="0"/>
            <c:bubble3D val="0"/>
            <c:spPr>
              <a:solidFill>
                <a:srgbClr val="6EA92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A5A-4766-A470-512D3381AC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Текущее состояние, Белорусская АЭС, 1 блок</c:v>
                </c:pt>
                <c:pt idx="1">
                  <c:v>Целевое состояние 2017, Балтийская АЭС, 2 блок</c:v>
                </c:pt>
                <c:pt idx="2">
                  <c:v>Целевое состояние 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3586</c:v>
                </c:pt>
                <c:pt idx="1">
                  <c:v>2960</c:v>
                </c:pt>
                <c:pt idx="2">
                  <c:v>2308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A5A-4766-A470-512D3381A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46005024"/>
        <c:axId val="146003064"/>
      </c:barChart>
      <c:catAx>
        <c:axId val="14600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46003064"/>
        <c:crosses val="autoZero"/>
        <c:auto val="1"/>
        <c:lblAlgn val="ctr"/>
        <c:lblOffset val="100"/>
        <c:noMultiLvlLbl val="0"/>
      </c:catAx>
      <c:valAx>
        <c:axId val="146003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46005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48395681133057"/>
          <c:y val="5.7977297915407774E-2"/>
          <c:w val="0.91324216634472877"/>
          <c:h val="0.662255006896252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Изготовление (комплект)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83C937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AE-4C97-8C75-48C7085F0174}"/>
              </c:ext>
            </c:extLst>
          </c:dPt>
          <c:dPt>
            <c:idx val="2"/>
            <c:invertIfNegative val="0"/>
            <c:bubble3D val="0"/>
            <c:spPr>
              <a:solidFill>
                <a:srgbClr val="6EA92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AE-4C97-8C75-48C7085F01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Текущее состояние, Белорусская АЭС, 1 блок</c:v>
                </c:pt>
                <c:pt idx="1">
                  <c:v>Целевое состояние 2017, Балтийская АЭС, 1 блок</c:v>
                </c:pt>
                <c:pt idx="2">
                  <c:v>Целевое состояние 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3300</c:v>
                </c:pt>
                <c:pt idx="1">
                  <c:v>2874</c:v>
                </c:pt>
                <c:pt idx="2">
                  <c:v>2455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AE-4C97-8C75-48C7085F0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100"/>
        <c:axId val="111560648"/>
        <c:axId val="256047904"/>
      </c:barChart>
      <c:catAx>
        <c:axId val="111560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56047904"/>
        <c:crosses val="autoZero"/>
        <c:auto val="1"/>
        <c:lblAlgn val="ctr"/>
        <c:lblOffset val="100"/>
        <c:noMultiLvlLbl val="0"/>
      </c:catAx>
      <c:valAx>
        <c:axId val="256047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11560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4580144458983366"/>
          <c:w val="1"/>
          <c:h val="0.71410368180304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ТВС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5875">
              <a:noFill/>
              <a:prstDash val="sysDash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5875">
                <a:noFill/>
                <a:prstDash val="sys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56-4FE8-95BF-CB5346BE9CC8}"/>
              </c:ext>
            </c:extLst>
          </c:dPt>
          <c:dPt>
            <c:idx val="1"/>
            <c:invertIfNegative val="0"/>
            <c:bubble3D val="0"/>
            <c:spPr>
              <a:solidFill>
                <a:srgbClr val="83C937"/>
              </a:solidFill>
              <a:ln w="15875">
                <a:noFill/>
                <a:prstDash val="sys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56-4FE8-95BF-CB5346BE9CC8}"/>
              </c:ext>
            </c:extLst>
          </c:dPt>
          <c:dPt>
            <c:idx val="2"/>
            <c:invertIfNegative val="0"/>
            <c:bubble3D val="0"/>
            <c:spPr>
              <a:solidFill>
                <a:srgbClr val="83C937"/>
              </a:solidFill>
              <a:ln w="15875">
                <a:noFill/>
                <a:prstDash val="sys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356-4FE8-95BF-CB5346BE9CC8}"/>
              </c:ext>
            </c:extLst>
          </c:dPt>
          <c:dPt>
            <c:idx val="3"/>
            <c:invertIfNegative val="0"/>
            <c:bubble3D val="0"/>
            <c:spPr>
              <a:solidFill>
                <a:srgbClr val="83C937"/>
              </a:solidFill>
              <a:ln w="15875">
                <a:noFill/>
                <a:prstDash val="sys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356-4FE8-95BF-CB5346BE9CC8}"/>
              </c:ext>
            </c:extLst>
          </c:dPt>
          <c:dPt>
            <c:idx val="4"/>
            <c:invertIfNegative val="0"/>
            <c:bubble3D val="0"/>
            <c:spPr>
              <a:solidFill>
                <a:srgbClr val="83C937"/>
              </a:solidFill>
              <a:ln w="15875">
                <a:noFill/>
                <a:prstDash val="sys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356-4FE8-95BF-CB5346BE9C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РоАЭС-2</c:v>
                </c:pt>
                <c:pt idx="1">
                  <c:v>КаАЭС-4</c:v>
                </c:pt>
                <c:pt idx="2">
                  <c:v>ЛАЭС-2 ЭБ-1</c:v>
                </c:pt>
                <c:pt idx="3">
                  <c:v>РоАЭС-4</c:v>
                </c:pt>
                <c:pt idx="4">
                  <c:v>НвАЭС-2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255</c:v>
                </c:pt>
                <c:pt idx="1">
                  <c:v>127</c:v>
                </c:pt>
                <c:pt idx="2">
                  <c:v>108</c:v>
                </c:pt>
                <c:pt idx="3">
                  <c:v>96</c:v>
                </c:pt>
                <c:pt idx="4">
                  <c:v>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356-4FE8-95BF-CB5346BE9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63"/>
        <c:axId val="256042416"/>
        <c:axId val="256043200"/>
      </c:barChart>
      <c:catAx>
        <c:axId val="25604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6043200"/>
        <c:crosses val="autoZero"/>
        <c:auto val="1"/>
        <c:lblAlgn val="ctr"/>
        <c:lblOffset val="100"/>
        <c:noMultiLvlLbl val="0"/>
      </c:catAx>
      <c:valAx>
        <c:axId val="256043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6042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076764366680886E-2"/>
          <c:y val="0"/>
          <c:w val="0.90750704897129297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1.35668686385273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0B6-447E-8CC2-FC83B48416D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28.9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B6-447E-8CC2-FC83B48416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0B6-447E-8CC2-FC83B48416D3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B6-447E-8CC2-FC83B48416D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B6-447E-8CC2-FC83B48416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6042808"/>
        <c:axId val="256048688"/>
      </c:barChart>
      <c:catAx>
        <c:axId val="2560428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6048688"/>
        <c:crosses val="autoZero"/>
        <c:auto val="1"/>
        <c:lblAlgn val="ctr"/>
        <c:lblOffset val="100"/>
        <c:noMultiLvlLbl val="0"/>
      </c:catAx>
      <c:valAx>
        <c:axId val="2560486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6042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293467392511944E-2"/>
          <c:y val="0.16656208195540453"/>
          <c:w val="0.90750704897129297"/>
          <c:h val="0.83343791804459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1.35668686385273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69B-43FB-995D-F1D8BEC827BE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9B-43FB-995D-F1D8BEC827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69B-43FB-995D-F1D8BEC827BE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69B-43FB-995D-F1D8BEC827BE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9B-43FB-995D-F1D8BEC827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6047120"/>
        <c:axId val="256044768"/>
      </c:barChart>
      <c:catAx>
        <c:axId val="2560471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6044768"/>
        <c:crosses val="autoZero"/>
        <c:auto val="1"/>
        <c:lblAlgn val="ctr"/>
        <c:lblOffset val="100"/>
        <c:noMultiLvlLbl val="0"/>
      </c:catAx>
      <c:valAx>
        <c:axId val="25604476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6047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293467392511944E-2"/>
          <c:y val="0.12812467842723427"/>
          <c:w val="0.90750704897129297"/>
          <c:h val="0.87187532157276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-1.35668686385273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4A-46B5-94E3-B21C2BA6E4C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4A-46B5-94E3-B21C2BA6E4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74A-46B5-94E3-B21C2BA6E4C6}"/>
              </c:ext>
            </c:extLst>
          </c:dPt>
          <c:dLbls>
            <c:dLbl>
              <c:idx val="0"/>
              <c:layout>
                <c:manualLayout>
                  <c:x val="2.713373727705468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4A-46B5-94E3-B21C2BA6E4C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74A-46B5-94E3-B21C2BA6E4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56045944"/>
        <c:axId val="256041632"/>
      </c:barChart>
      <c:catAx>
        <c:axId val="2560459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56041632"/>
        <c:crosses val="autoZero"/>
        <c:auto val="1"/>
        <c:lblAlgn val="ctr"/>
        <c:lblOffset val="100"/>
        <c:noMultiLvlLbl val="0"/>
      </c:catAx>
      <c:valAx>
        <c:axId val="25604163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56045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27B5A0-18E4-445C-A32C-9EF1DFEAD353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315377-2ED0-4706-9E7F-C515059CF5BB}">
      <dgm:prSet phldrT="[Текст]" custT="1"/>
      <dgm:spPr>
        <a:xfrm>
          <a:off x="1063" y="0"/>
          <a:ext cx="2765346" cy="1719238"/>
        </a:xfrm>
        <a:noFill/>
        <a:ln>
          <a:noFill/>
        </a:ln>
        <a:effectLst/>
      </dgm:spPr>
      <dgm:t>
        <a:bodyPr/>
        <a:lstStyle/>
        <a:p>
          <a:r>
            <a:rPr lang="ru-RU" sz="1600" b="1" i="0" u="non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Times New Roman" panose="02020603050405020304" pitchFamily="18" charset="0"/>
            </a:rPr>
            <a:t>Ярославль</a:t>
          </a:r>
        </a:p>
      </dgm:t>
    </dgm:pt>
    <dgm:pt modelId="{619F91A2-CB83-4A8F-9662-923DCA0BFEAC}" type="parTrans" cxnId="{315BD2F1-5907-486B-9B1E-90043765967E}">
      <dgm:prSet/>
      <dgm:spPr/>
      <dgm:t>
        <a:bodyPr/>
        <a:lstStyle/>
        <a:p>
          <a:endParaRPr lang="ru-RU"/>
        </a:p>
      </dgm:t>
    </dgm:pt>
    <dgm:pt modelId="{1C1B82FB-98D8-479B-A3D8-C23087961F8C}" type="sibTrans" cxnId="{315BD2F1-5907-486B-9B1E-90043765967E}">
      <dgm:prSet/>
      <dgm:spPr/>
      <dgm:t>
        <a:bodyPr/>
        <a:lstStyle/>
        <a:p>
          <a:endParaRPr lang="ru-RU"/>
        </a:p>
      </dgm:t>
    </dgm:pt>
    <dgm:pt modelId="{26EA82DE-CD30-4458-BFD8-0EEA29D57A34}">
      <dgm:prSet phldrT="[Текст]"/>
      <dgm:spPr>
        <a:xfrm>
          <a:off x="144020" y="517859"/>
          <a:ext cx="2470980" cy="518373"/>
        </a:xfr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ГУЗ ЯО «Детская поликлиника № 5»</a:t>
          </a:r>
        </a:p>
      </dgm:t>
    </dgm:pt>
    <dgm:pt modelId="{BD2F0F7D-AC4E-46EA-8ED8-E636C989A0E1}" type="parTrans" cxnId="{35BC6986-51AE-4FF1-BE3B-527C69B64AE8}">
      <dgm:prSet/>
      <dgm:spPr/>
      <dgm:t>
        <a:bodyPr/>
        <a:lstStyle/>
        <a:p>
          <a:endParaRPr lang="ru-RU"/>
        </a:p>
      </dgm:t>
    </dgm:pt>
    <dgm:pt modelId="{4BB92A17-1AB0-42A1-8636-8AFD5FB24593}" type="sibTrans" cxnId="{35BC6986-51AE-4FF1-BE3B-527C69B64AE8}">
      <dgm:prSet/>
      <dgm:spPr/>
      <dgm:t>
        <a:bodyPr/>
        <a:lstStyle/>
        <a:p>
          <a:endParaRPr lang="ru-RU"/>
        </a:p>
      </dgm:t>
    </dgm:pt>
    <dgm:pt modelId="{5080A11D-F9D6-424F-AB1A-04D27B47E7D0}">
      <dgm:prSet phldrT="[Текст]"/>
      <dgm:spPr>
        <a:xfrm>
          <a:off x="144020" y="1114398"/>
          <a:ext cx="2479431" cy="518373"/>
        </a:xfr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ГБУЗ ЯО «Поликлиника № 2»</a:t>
          </a:r>
        </a:p>
      </dgm:t>
    </dgm:pt>
    <dgm:pt modelId="{90B70E43-C9CA-46D2-B2F2-0A09ACA0F063}" type="parTrans" cxnId="{185C8450-7813-482F-90D0-606E998503B7}">
      <dgm:prSet/>
      <dgm:spPr/>
      <dgm:t>
        <a:bodyPr/>
        <a:lstStyle/>
        <a:p>
          <a:endParaRPr lang="ru-RU"/>
        </a:p>
      </dgm:t>
    </dgm:pt>
    <dgm:pt modelId="{B3981BBE-6F39-4613-A45C-20810A42BAE0}" type="sibTrans" cxnId="{185C8450-7813-482F-90D0-606E998503B7}">
      <dgm:prSet/>
      <dgm:spPr/>
      <dgm:t>
        <a:bodyPr/>
        <a:lstStyle/>
        <a:p>
          <a:endParaRPr lang="ru-RU"/>
        </a:p>
      </dgm:t>
    </dgm:pt>
    <dgm:pt modelId="{2F8DB5C1-A063-42AE-BEB3-7BB83EE2B29F}">
      <dgm:prSet phldrT="[Текст]" custT="1"/>
      <dgm:spPr>
        <a:xfrm>
          <a:off x="2973810" y="0"/>
          <a:ext cx="2765346" cy="1719238"/>
        </a:xfrm>
        <a:noFill/>
        <a:ln>
          <a:noFill/>
        </a:ln>
        <a:effectLst/>
      </dgm:spPr>
      <dgm:t>
        <a:bodyPr/>
        <a:lstStyle/>
        <a:p>
          <a:r>
            <a:rPr lang="ru-RU" sz="1600" b="1" i="0" u="non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Times New Roman" panose="02020603050405020304" pitchFamily="18" charset="0"/>
            </a:rPr>
            <a:t>Калининград</a:t>
          </a:r>
        </a:p>
      </dgm:t>
    </dgm:pt>
    <dgm:pt modelId="{37C237F7-85DC-4100-B3D6-DCE2886972B5}" type="parTrans" cxnId="{14B05753-A629-421D-9A8A-68A9BF59480E}">
      <dgm:prSet/>
      <dgm:spPr/>
      <dgm:t>
        <a:bodyPr/>
        <a:lstStyle/>
        <a:p>
          <a:endParaRPr lang="ru-RU"/>
        </a:p>
      </dgm:t>
    </dgm:pt>
    <dgm:pt modelId="{BF2089B0-EDBB-4810-BD77-C54DCDA8609D}" type="sibTrans" cxnId="{14B05753-A629-421D-9A8A-68A9BF59480E}">
      <dgm:prSet/>
      <dgm:spPr/>
      <dgm:t>
        <a:bodyPr/>
        <a:lstStyle/>
        <a:p>
          <a:endParaRPr lang="ru-RU"/>
        </a:p>
      </dgm:t>
    </dgm:pt>
    <dgm:pt modelId="{37A769A8-66EF-4074-A6FC-BB4B49595332}">
      <dgm:prSet phldrT="[Текст]"/>
      <dgm:spPr>
        <a:xfrm>
          <a:off x="3250345" y="516275"/>
          <a:ext cx="2212277" cy="518373"/>
        </a:xfr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ГБУЗ КО «Городская детская поликлиника № 6»</a:t>
          </a:r>
        </a:p>
      </dgm:t>
    </dgm:pt>
    <dgm:pt modelId="{E8BE5EA6-3F82-40D8-8BFA-EB39768C85CA}" type="parTrans" cxnId="{2DE30681-C548-4867-BF40-B8894D6584FF}">
      <dgm:prSet/>
      <dgm:spPr/>
      <dgm:t>
        <a:bodyPr/>
        <a:lstStyle/>
        <a:p>
          <a:endParaRPr lang="ru-RU"/>
        </a:p>
      </dgm:t>
    </dgm:pt>
    <dgm:pt modelId="{BF0D89E1-7703-4C83-BF85-6B479A60CD8C}" type="sibTrans" cxnId="{2DE30681-C548-4867-BF40-B8894D6584FF}">
      <dgm:prSet/>
      <dgm:spPr/>
      <dgm:t>
        <a:bodyPr/>
        <a:lstStyle/>
        <a:p>
          <a:endParaRPr lang="ru-RU"/>
        </a:p>
      </dgm:t>
    </dgm:pt>
    <dgm:pt modelId="{927FA04B-0F21-4B28-BDBD-211B970019CD}">
      <dgm:prSet phldrT="[Текст]"/>
      <dgm:spPr>
        <a:xfrm>
          <a:off x="3250345" y="1114398"/>
          <a:ext cx="2212277" cy="518373"/>
        </a:xfr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ГБУЗ КО «Центральная городская клиническая больница»</a:t>
          </a:r>
        </a:p>
      </dgm:t>
    </dgm:pt>
    <dgm:pt modelId="{A2127420-057B-4406-94BB-2DF5B0E4F489}" type="parTrans" cxnId="{5C684E15-21E9-4B25-A073-A0F80247A177}">
      <dgm:prSet/>
      <dgm:spPr/>
      <dgm:t>
        <a:bodyPr/>
        <a:lstStyle/>
        <a:p>
          <a:endParaRPr lang="ru-RU"/>
        </a:p>
      </dgm:t>
    </dgm:pt>
    <dgm:pt modelId="{311C2594-4AC7-434B-9CAA-83002FA6DA98}" type="sibTrans" cxnId="{5C684E15-21E9-4B25-A073-A0F80247A177}">
      <dgm:prSet/>
      <dgm:spPr/>
      <dgm:t>
        <a:bodyPr/>
        <a:lstStyle/>
        <a:p>
          <a:endParaRPr lang="ru-RU"/>
        </a:p>
      </dgm:t>
    </dgm:pt>
    <dgm:pt modelId="{8DF4FD2F-852E-4CED-A664-0CDB3FF44956}">
      <dgm:prSet phldrT="[Текст]" custT="1"/>
      <dgm:spPr>
        <a:xfrm>
          <a:off x="5947621" y="0"/>
          <a:ext cx="2765346" cy="1719238"/>
        </a:xfrm>
        <a:noFill/>
        <a:ln>
          <a:noFill/>
        </a:ln>
        <a:effectLst/>
      </dgm:spPr>
      <dgm:t>
        <a:bodyPr/>
        <a:lstStyle/>
        <a:p>
          <a:r>
            <a:rPr lang="ru-RU" sz="1600" b="1" u="non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Times New Roman" panose="02020603050405020304" pitchFamily="18" charset="0"/>
            </a:rPr>
            <a:t>Севастополь</a:t>
          </a:r>
        </a:p>
      </dgm:t>
    </dgm:pt>
    <dgm:pt modelId="{216633D3-9615-4B94-A2FB-DE7C5E398EFA}" type="parTrans" cxnId="{C7CF066D-4249-4F41-9FDD-9F6CF0B6558C}">
      <dgm:prSet/>
      <dgm:spPr/>
      <dgm:t>
        <a:bodyPr/>
        <a:lstStyle/>
        <a:p>
          <a:endParaRPr lang="ru-RU"/>
        </a:p>
      </dgm:t>
    </dgm:pt>
    <dgm:pt modelId="{589AED2B-1569-478F-8151-4C81CB898A32}" type="sibTrans" cxnId="{C7CF066D-4249-4F41-9FDD-9F6CF0B6558C}">
      <dgm:prSet/>
      <dgm:spPr/>
      <dgm:t>
        <a:bodyPr/>
        <a:lstStyle/>
        <a:p>
          <a:endParaRPr lang="ru-RU"/>
        </a:p>
      </dgm:t>
    </dgm:pt>
    <dgm:pt modelId="{9F28A84D-0116-42F4-972B-C65DE092A714}">
      <dgm:prSet phldrT="[Текст]"/>
      <dgm:spPr>
        <a:xfrm>
          <a:off x="6223092" y="516275"/>
          <a:ext cx="2212277" cy="518373"/>
        </a:xfr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ГБУЗ Севастополь «Детская поликлиника № 2»</a:t>
          </a:r>
        </a:p>
      </dgm:t>
    </dgm:pt>
    <dgm:pt modelId="{EFA6C817-B5FE-4DA4-925B-11C639B65021}" type="parTrans" cxnId="{E527631A-E5AE-4CC4-BF75-3912E91DC756}">
      <dgm:prSet/>
      <dgm:spPr/>
      <dgm:t>
        <a:bodyPr/>
        <a:lstStyle/>
        <a:p>
          <a:endParaRPr lang="ru-RU"/>
        </a:p>
      </dgm:t>
    </dgm:pt>
    <dgm:pt modelId="{9BF4D0E6-341B-4FD7-8C61-9EB23BE84133}" type="sibTrans" cxnId="{E527631A-E5AE-4CC4-BF75-3912E91DC756}">
      <dgm:prSet/>
      <dgm:spPr/>
      <dgm:t>
        <a:bodyPr/>
        <a:lstStyle/>
        <a:p>
          <a:endParaRPr lang="ru-RU"/>
        </a:p>
      </dgm:t>
    </dgm:pt>
    <dgm:pt modelId="{B55EDD31-0918-458B-9377-DF3C7415D694}">
      <dgm:prSet phldrT="[Текст]"/>
      <dgm:spPr>
        <a:xfrm>
          <a:off x="6223092" y="1114398"/>
          <a:ext cx="2212277" cy="518373"/>
        </a:xfrm>
        <a:solidFill>
          <a:sysClr val="window" lastClr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ГБУЗ Севастополя «Городская больница № 1 им. Н.И. Пирогова»,</a:t>
          </a:r>
          <a:b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</a:br>
          <a:r>
            <a:rPr lang="ru-RU" b="0" dirty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rPr>
            <a:t>Поликлиника № 2</a:t>
          </a:r>
        </a:p>
      </dgm:t>
    </dgm:pt>
    <dgm:pt modelId="{B12674F4-508C-4B3B-BB4B-630376DAFAEF}" type="parTrans" cxnId="{97125CAA-C010-4412-99DB-84988F9E4AC1}">
      <dgm:prSet/>
      <dgm:spPr/>
      <dgm:t>
        <a:bodyPr/>
        <a:lstStyle/>
        <a:p>
          <a:endParaRPr lang="ru-RU"/>
        </a:p>
      </dgm:t>
    </dgm:pt>
    <dgm:pt modelId="{43501BC4-AA35-441B-9EAD-F45BF4D40F17}" type="sibTrans" cxnId="{97125CAA-C010-4412-99DB-84988F9E4AC1}">
      <dgm:prSet/>
      <dgm:spPr/>
      <dgm:t>
        <a:bodyPr/>
        <a:lstStyle/>
        <a:p>
          <a:endParaRPr lang="ru-RU"/>
        </a:p>
      </dgm:t>
    </dgm:pt>
    <dgm:pt modelId="{1FE65102-2C7C-429A-A379-872B3CA74576}" type="pres">
      <dgm:prSet presAssocID="{5127B5A0-18E4-445C-A32C-9EF1DFEAD35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03AB4-FDBF-447A-BDC1-0D962C599A30}" type="pres">
      <dgm:prSet presAssocID="{E3315377-2ED0-4706-9E7F-C515059CF5BB}" presName="compNode" presStyleCnt="0"/>
      <dgm:spPr/>
    </dgm:pt>
    <dgm:pt modelId="{4FFAAC49-FDAC-4147-AC3F-C73AA9178BEE}" type="pres">
      <dgm:prSet presAssocID="{E3315377-2ED0-4706-9E7F-C515059CF5BB}" presName="aNode" presStyleLbl="bgShp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14F589F-C580-47A0-A6AB-504260A92422}" type="pres">
      <dgm:prSet presAssocID="{E3315377-2ED0-4706-9E7F-C515059CF5BB}" presName="textNode" presStyleLbl="bgShp" presStyleIdx="0" presStyleCnt="3"/>
      <dgm:spPr/>
      <dgm:t>
        <a:bodyPr/>
        <a:lstStyle/>
        <a:p>
          <a:endParaRPr lang="ru-RU"/>
        </a:p>
      </dgm:t>
    </dgm:pt>
    <dgm:pt modelId="{3718750A-71BB-4E0F-B9BB-7DF09DD1C254}" type="pres">
      <dgm:prSet presAssocID="{E3315377-2ED0-4706-9E7F-C515059CF5BB}" presName="compChildNode" presStyleCnt="0"/>
      <dgm:spPr/>
    </dgm:pt>
    <dgm:pt modelId="{F00EA1A0-B234-4EBC-804A-984BB03DF341}" type="pres">
      <dgm:prSet presAssocID="{E3315377-2ED0-4706-9E7F-C515059CF5BB}" presName="theInnerList" presStyleCnt="0"/>
      <dgm:spPr/>
    </dgm:pt>
    <dgm:pt modelId="{2F1E9FCD-8D08-4711-B890-C74A6F7CD2A6}" type="pres">
      <dgm:prSet presAssocID="{26EA82DE-CD30-4458-BFD8-0EEA29D57A34}" presName="childNode" presStyleLbl="node1" presStyleIdx="0" presStyleCnt="6" custScaleX="111694" custLinFactNeighborX="-191" custLinFactNeighborY="198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CD39219-9B33-4C9C-8FB8-4ADEEB6602DB}" type="pres">
      <dgm:prSet presAssocID="{26EA82DE-CD30-4458-BFD8-0EEA29D57A34}" presName="aSpace2" presStyleCnt="0"/>
      <dgm:spPr/>
    </dgm:pt>
    <dgm:pt modelId="{177B51D1-D561-4458-928E-DEA3494781C1}" type="pres">
      <dgm:prSet presAssocID="{5080A11D-F9D6-424F-AB1A-04D27B47E7D0}" presName="childNode" presStyleLbl="node1" presStyleIdx="1" presStyleCnt="6" custScaleX="11207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45ABFDD-8467-47ED-8264-18B894058249}" type="pres">
      <dgm:prSet presAssocID="{E3315377-2ED0-4706-9E7F-C515059CF5BB}" presName="aSpace" presStyleCnt="0"/>
      <dgm:spPr/>
    </dgm:pt>
    <dgm:pt modelId="{F3B9880D-8FEF-4C35-A9E5-469E1AA2D13D}" type="pres">
      <dgm:prSet presAssocID="{2F8DB5C1-A063-42AE-BEB3-7BB83EE2B29F}" presName="compNode" presStyleCnt="0"/>
      <dgm:spPr/>
    </dgm:pt>
    <dgm:pt modelId="{EF71636C-2CB2-4F65-90EE-AC618F6BF1A4}" type="pres">
      <dgm:prSet presAssocID="{2F8DB5C1-A063-42AE-BEB3-7BB83EE2B29F}" presName="aNode" presStyleLbl="bgShp" presStyleIdx="1" presStyleCnt="3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FFE3C8F-921A-454B-84FE-C7D6AB69C755}" type="pres">
      <dgm:prSet presAssocID="{2F8DB5C1-A063-42AE-BEB3-7BB83EE2B29F}" presName="textNode" presStyleLbl="bgShp" presStyleIdx="1" presStyleCnt="3"/>
      <dgm:spPr/>
      <dgm:t>
        <a:bodyPr/>
        <a:lstStyle/>
        <a:p>
          <a:endParaRPr lang="ru-RU"/>
        </a:p>
      </dgm:t>
    </dgm:pt>
    <dgm:pt modelId="{BDCE5CDA-4E5D-4F74-BEBC-7C1826DB71D0}" type="pres">
      <dgm:prSet presAssocID="{2F8DB5C1-A063-42AE-BEB3-7BB83EE2B29F}" presName="compChildNode" presStyleCnt="0"/>
      <dgm:spPr/>
    </dgm:pt>
    <dgm:pt modelId="{C6E8D79A-6074-4446-BAA1-CA5CFF4E3AF7}" type="pres">
      <dgm:prSet presAssocID="{2F8DB5C1-A063-42AE-BEB3-7BB83EE2B29F}" presName="theInnerList" presStyleCnt="0"/>
      <dgm:spPr/>
    </dgm:pt>
    <dgm:pt modelId="{9E1FB4CB-67CB-428E-920F-47E1FFCB0CFA}" type="pres">
      <dgm:prSet presAssocID="{37A769A8-66EF-4074-A6FC-BB4B49595332}" presName="childNode" presStyleLbl="node1" presStyleIdx="2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FA1A698-2A46-47A7-A86B-04CBEB156404}" type="pres">
      <dgm:prSet presAssocID="{37A769A8-66EF-4074-A6FC-BB4B49595332}" presName="aSpace2" presStyleCnt="0"/>
      <dgm:spPr/>
    </dgm:pt>
    <dgm:pt modelId="{074A0241-B0D2-4C0A-AF4D-28D293D6C312}" type="pres">
      <dgm:prSet presAssocID="{927FA04B-0F21-4B28-BDBD-211B970019CD}" presName="childNode" presStyleLbl="node1" presStyleIdx="3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2F1B47F-BFB8-4498-9CF5-E998DAE0A39C}" type="pres">
      <dgm:prSet presAssocID="{2F8DB5C1-A063-42AE-BEB3-7BB83EE2B29F}" presName="aSpace" presStyleCnt="0"/>
      <dgm:spPr/>
    </dgm:pt>
    <dgm:pt modelId="{9AB5FE07-C447-49C7-BD63-437B64359743}" type="pres">
      <dgm:prSet presAssocID="{8DF4FD2F-852E-4CED-A664-0CDB3FF44956}" presName="compNode" presStyleCnt="0"/>
      <dgm:spPr/>
    </dgm:pt>
    <dgm:pt modelId="{ADB4A44D-AB15-4571-8DEC-3C7C82C4444F}" type="pres">
      <dgm:prSet presAssocID="{8DF4FD2F-852E-4CED-A664-0CDB3FF44956}" presName="aNode" presStyleLbl="bgShp" presStyleIdx="2" presStyleCnt="3" custLinFactNeighborX="167" custLinFactNeighborY="922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F3C1D12-41D9-4AAA-BD7E-945742157633}" type="pres">
      <dgm:prSet presAssocID="{8DF4FD2F-852E-4CED-A664-0CDB3FF44956}" presName="textNode" presStyleLbl="bgShp" presStyleIdx="2" presStyleCnt="3"/>
      <dgm:spPr/>
      <dgm:t>
        <a:bodyPr/>
        <a:lstStyle/>
        <a:p>
          <a:endParaRPr lang="ru-RU"/>
        </a:p>
      </dgm:t>
    </dgm:pt>
    <dgm:pt modelId="{8DAD5536-85C1-4F44-8852-327AB9198D78}" type="pres">
      <dgm:prSet presAssocID="{8DF4FD2F-852E-4CED-A664-0CDB3FF44956}" presName="compChildNode" presStyleCnt="0"/>
      <dgm:spPr/>
    </dgm:pt>
    <dgm:pt modelId="{7413C82C-4347-40C2-B182-2BDE82A2028F}" type="pres">
      <dgm:prSet presAssocID="{8DF4FD2F-852E-4CED-A664-0CDB3FF44956}" presName="theInnerList" presStyleCnt="0"/>
      <dgm:spPr/>
    </dgm:pt>
    <dgm:pt modelId="{6EE103EF-67FD-4658-AC91-F92DE8B2E142}" type="pres">
      <dgm:prSet presAssocID="{9F28A84D-0116-42F4-972B-C65DE092A714}" presName="childNode" presStyleLbl="node1" presStyleIdx="4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8EB7FB4-EF24-4C7D-8BA5-FE81C1590BE1}" type="pres">
      <dgm:prSet presAssocID="{9F28A84D-0116-42F4-972B-C65DE092A714}" presName="aSpace2" presStyleCnt="0"/>
      <dgm:spPr/>
    </dgm:pt>
    <dgm:pt modelId="{DF67D564-CFB4-44FB-A3B3-3D688CD13BAA}" type="pres">
      <dgm:prSet presAssocID="{B55EDD31-0918-458B-9377-DF3C7415D694}" presName="childNode" presStyleLbl="node1" presStyleIdx="5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74D5640F-4A22-47B1-8D92-BEABF0CB73DB}" type="presOf" srcId="{9F28A84D-0116-42F4-972B-C65DE092A714}" destId="{6EE103EF-67FD-4658-AC91-F92DE8B2E142}" srcOrd="0" destOrd="0" presId="urn:microsoft.com/office/officeart/2005/8/layout/lProcess2"/>
    <dgm:cxn modelId="{BFFAD2A1-0840-415F-BB6A-FB393F5E7A21}" type="presOf" srcId="{37A769A8-66EF-4074-A6FC-BB4B49595332}" destId="{9E1FB4CB-67CB-428E-920F-47E1FFCB0CFA}" srcOrd="0" destOrd="0" presId="urn:microsoft.com/office/officeart/2005/8/layout/lProcess2"/>
    <dgm:cxn modelId="{483365CE-1A32-4574-A458-CB2968F4DCE8}" type="presOf" srcId="{2F8DB5C1-A063-42AE-BEB3-7BB83EE2B29F}" destId="{EF71636C-2CB2-4F65-90EE-AC618F6BF1A4}" srcOrd="0" destOrd="0" presId="urn:microsoft.com/office/officeart/2005/8/layout/lProcess2"/>
    <dgm:cxn modelId="{30526800-0422-4E1B-824B-E7E28247A3CE}" type="presOf" srcId="{26EA82DE-CD30-4458-BFD8-0EEA29D57A34}" destId="{2F1E9FCD-8D08-4711-B890-C74A6F7CD2A6}" srcOrd="0" destOrd="0" presId="urn:microsoft.com/office/officeart/2005/8/layout/lProcess2"/>
    <dgm:cxn modelId="{1E2B7BC4-A65C-48B9-96CB-5AEA5A979CE2}" type="presOf" srcId="{8DF4FD2F-852E-4CED-A664-0CDB3FF44956}" destId="{FF3C1D12-41D9-4AAA-BD7E-945742157633}" srcOrd="1" destOrd="0" presId="urn:microsoft.com/office/officeart/2005/8/layout/lProcess2"/>
    <dgm:cxn modelId="{08D0ABA4-C2B5-4CA4-B89C-A61160E4396B}" type="presOf" srcId="{5080A11D-F9D6-424F-AB1A-04D27B47E7D0}" destId="{177B51D1-D561-4458-928E-DEA3494781C1}" srcOrd="0" destOrd="0" presId="urn:microsoft.com/office/officeart/2005/8/layout/lProcess2"/>
    <dgm:cxn modelId="{632FD0A6-128F-4CE0-93A6-47CAB8AC8EF6}" type="presOf" srcId="{5127B5A0-18E4-445C-A32C-9EF1DFEAD353}" destId="{1FE65102-2C7C-429A-A379-872B3CA74576}" srcOrd="0" destOrd="0" presId="urn:microsoft.com/office/officeart/2005/8/layout/lProcess2"/>
    <dgm:cxn modelId="{2DE30681-C548-4867-BF40-B8894D6584FF}" srcId="{2F8DB5C1-A063-42AE-BEB3-7BB83EE2B29F}" destId="{37A769A8-66EF-4074-A6FC-BB4B49595332}" srcOrd="0" destOrd="0" parTransId="{E8BE5EA6-3F82-40D8-8BFA-EB39768C85CA}" sibTransId="{BF0D89E1-7703-4C83-BF85-6B479A60CD8C}"/>
    <dgm:cxn modelId="{C7CF066D-4249-4F41-9FDD-9F6CF0B6558C}" srcId="{5127B5A0-18E4-445C-A32C-9EF1DFEAD353}" destId="{8DF4FD2F-852E-4CED-A664-0CDB3FF44956}" srcOrd="2" destOrd="0" parTransId="{216633D3-9615-4B94-A2FB-DE7C5E398EFA}" sibTransId="{589AED2B-1569-478F-8151-4C81CB898A32}"/>
    <dgm:cxn modelId="{9F298796-0927-475B-9281-BE361871C9C4}" type="presOf" srcId="{E3315377-2ED0-4706-9E7F-C515059CF5BB}" destId="{114F589F-C580-47A0-A6AB-504260A92422}" srcOrd="1" destOrd="0" presId="urn:microsoft.com/office/officeart/2005/8/layout/lProcess2"/>
    <dgm:cxn modelId="{903325A8-4A6D-4BBB-B5D6-DA5C1F397184}" type="presOf" srcId="{2F8DB5C1-A063-42AE-BEB3-7BB83EE2B29F}" destId="{CFFE3C8F-921A-454B-84FE-C7D6AB69C755}" srcOrd="1" destOrd="0" presId="urn:microsoft.com/office/officeart/2005/8/layout/lProcess2"/>
    <dgm:cxn modelId="{35BC6986-51AE-4FF1-BE3B-527C69B64AE8}" srcId="{E3315377-2ED0-4706-9E7F-C515059CF5BB}" destId="{26EA82DE-CD30-4458-BFD8-0EEA29D57A34}" srcOrd="0" destOrd="0" parTransId="{BD2F0F7D-AC4E-46EA-8ED8-E636C989A0E1}" sibTransId="{4BB92A17-1AB0-42A1-8636-8AFD5FB24593}"/>
    <dgm:cxn modelId="{14B05753-A629-421D-9A8A-68A9BF59480E}" srcId="{5127B5A0-18E4-445C-A32C-9EF1DFEAD353}" destId="{2F8DB5C1-A063-42AE-BEB3-7BB83EE2B29F}" srcOrd="1" destOrd="0" parTransId="{37C237F7-85DC-4100-B3D6-DCE2886972B5}" sibTransId="{BF2089B0-EDBB-4810-BD77-C54DCDA8609D}"/>
    <dgm:cxn modelId="{C82E1D9C-E4C9-42BB-9EA4-21C043E738DF}" type="presOf" srcId="{8DF4FD2F-852E-4CED-A664-0CDB3FF44956}" destId="{ADB4A44D-AB15-4571-8DEC-3C7C82C4444F}" srcOrd="0" destOrd="0" presId="urn:microsoft.com/office/officeart/2005/8/layout/lProcess2"/>
    <dgm:cxn modelId="{315BD2F1-5907-486B-9B1E-90043765967E}" srcId="{5127B5A0-18E4-445C-A32C-9EF1DFEAD353}" destId="{E3315377-2ED0-4706-9E7F-C515059CF5BB}" srcOrd="0" destOrd="0" parTransId="{619F91A2-CB83-4A8F-9662-923DCA0BFEAC}" sibTransId="{1C1B82FB-98D8-479B-A3D8-C23087961F8C}"/>
    <dgm:cxn modelId="{97125CAA-C010-4412-99DB-84988F9E4AC1}" srcId="{8DF4FD2F-852E-4CED-A664-0CDB3FF44956}" destId="{B55EDD31-0918-458B-9377-DF3C7415D694}" srcOrd="1" destOrd="0" parTransId="{B12674F4-508C-4B3B-BB4B-630376DAFAEF}" sibTransId="{43501BC4-AA35-441B-9EAD-F45BF4D40F17}"/>
    <dgm:cxn modelId="{E527631A-E5AE-4CC4-BF75-3912E91DC756}" srcId="{8DF4FD2F-852E-4CED-A664-0CDB3FF44956}" destId="{9F28A84D-0116-42F4-972B-C65DE092A714}" srcOrd="0" destOrd="0" parTransId="{EFA6C817-B5FE-4DA4-925B-11C639B65021}" sibTransId="{9BF4D0E6-341B-4FD7-8C61-9EB23BE84133}"/>
    <dgm:cxn modelId="{BD33AE73-DE38-4FE7-B637-D18A8B0B1E3E}" type="presOf" srcId="{E3315377-2ED0-4706-9E7F-C515059CF5BB}" destId="{4FFAAC49-FDAC-4147-AC3F-C73AA9178BEE}" srcOrd="0" destOrd="0" presId="urn:microsoft.com/office/officeart/2005/8/layout/lProcess2"/>
    <dgm:cxn modelId="{E3F38EC8-74E1-4EA2-A33A-44AB56758492}" type="presOf" srcId="{927FA04B-0F21-4B28-BDBD-211B970019CD}" destId="{074A0241-B0D2-4C0A-AF4D-28D293D6C312}" srcOrd="0" destOrd="0" presId="urn:microsoft.com/office/officeart/2005/8/layout/lProcess2"/>
    <dgm:cxn modelId="{185C8450-7813-482F-90D0-606E998503B7}" srcId="{E3315377-2ED0-4706-9E7F-C515059CF5BB}" destId="{5080A11D-F9D6-424F-AB1A-04D27B47E7D0}" srcOrd="1" destOrd="0" parTransId="{90B70E43-C9CA-46D2-B2F2-0A09ACA0F063}" sibTransId="{B3981BBE-6F39-4613-A45C-20810A42BAE0}"/>
    <dgm:cxn modelId="{5C684E15-21E9-4B25-A073-A0F80247A177}" srcId="{2F8DB5C1-A063-42AE-BEB3-7BB83EE2B29F}" destId="{927FA04B-0F21-4B28-BDBD-211B970019CD}" srcOrd="1" destOrd="0" parTransId="{A2127420-057B-4406-94BB-2DF5B0E4F489}" sibTransId="{311C2594-4AC7-434B-9CAA-83002FA6DA98}"/>
    <dgm:cxn modelId="{61024C3B-D693-467D-9B0C-7E877F7B2008}" type="presOf" srcId="{B55EDD31-0918-458B-9377-DF3C7415D694}" destId="{DF67D564-CFB4-44FB-A3B3-3D688CD13BAA}" srcOrd="0" destOrd="0" presId="urn:microsoft.com/office/officeart/2005/8/layout/lProcess2"/>
    <dgm:cxn modelId="{78664F69-21D1-4E0B-9020-9F3D1EB03F12}" type="presParOf" srcId="{1FE65102-2C7C-429A-A379-872B3CA74576}" destId="{24C03AB4-FDBF-447A-BDC1-0D962C599A30}" srcOrd="0" destOrd="0" presId="urn:microsoft.com/office/officeart/2005/8/layout/lProcess2"/>
    <dgm:cxn modelId="{CCF161DF-599B-4FE0-AC3C-6E6627D4345E}" type="presParOf" srcId="{24C03AB4-FDBF-447A-BDC1-0D962C599A30}" destId="{4FFAAC49-FDAC-4147-AC3F-C73AA9178BEE}" srcOrd="0" destOrd="0" presId="urn:microsoft.com/office/officeart/2005/8/layout/lProcess2"/>
    <dgm:cxn modelId="{CD9DA4A6-A31A-4B0D-8BF4-4299D1435C83}" type="presParOf" srcId="{24C03AB4-FDBF-447A-BDC1-0D962C599A30}" destId="{114F589F-C580-47A0-A6AB-504260A92422}" srcOrd="1" destOrd="0" presId="urn:microsoft.com/office/officeart/2005/8/layout/lProcess2"/>
    <dgm:cxn modelId="{F4E49278-037D-4AB4-9E09-96582E2F21ED}" type="presParOf" srcId="{24C03AB4-FDBF-447A-BDC1-0D962C599A30}" destId="{3718750A-71BB-4E0F-B9BB-7DF09DD1C254}" srcOrd="2" destOrd="0" presId="urn:microsoft.com/office/officeart/2005/8/layout/lProcess2"/>
    <dgm:cxn modelId="{C3B2C022-61CD-41D7-A50B-CACE50762CEB}" type="presParOf" srcId="{3718750A-71BB-4E0F-B9BB-7DF09DD1C254}" destId="{F00EA1A0-B234-4EBC-804A-984BB03DF341}" srcOrd="0" destOrd="0" presId="urn:microsoft.com/office/officeart/2005/8/layout/lProcess2"/>
    <dgm:cxn modelId="{D4C15242-4DCD-4E7E-8C81-FF512D97B68F}" type="presParOf" srcId="{F00EA1A0-B234-4EBC-804A-984BB03DF341}" destId="{2F1E9FCD-8D08-4711-B890-C74A6F7CD2A6}" srcOrd="0" destOrd="0" presId="urn:microsoft.com/office/officeart/2005/8/layout/lProcess2"/>
    <dgm:cxn modelId="{EEA52A41-5F1C-472F-911E-E230F7B95CB7}" type="presParOf" srcId="{F00EA1A0-B234-4EBC-804A-984BB03DF341}" destId="{0CD39219-9B33-4C9C-8FB8-4ADEEB6602DB}" srcOrd="1" destOrd="0" presId="urn:microsoft.com/office/officeart/2005/8/layout/lProcess2"/>
    <dgm:cxn modelId="{0E3591F6-389F-4E74-8A2E-EF4ECC9C2BE9}" type="presParOf" srcId="{F00EA1A0-B234-4EBC-804A-984BB03DF341}" destId="{177B51D1-D561-4458-928E-DEA3494781C1}" srcOrd="2" destOrd="0" presId="urn:microsoft.com/office/officeart/2005/8/layout/lProcess2"/>
    <dgm:cxn modelId="{DE51763C-53B9-437B-ABFE-FF8CF89DAB32}" type="presParOf" srcId="{1FE65102-2C7C-429A-A379-872B3CA74576}" destId="{345ABFDD-8467-47ED-8264-18B894058249}" srcOrd="1" destOrd="0" presId="urn:microsoft.com/office/officeart/2005/8/layout/lProcess2"/>
    <dgm:cxn modelId="{9E0088D5-F7C3-45A4-8FC4-D886C9FCD7B0}" type="presParOf" srcId="{1FE65102-2C7C-429A-A379-872B3CA74576}" destId="{F3B9880D-8FEF-4C35-A9E5-469E1AA2D13D}" srcOrd="2" destOrd="0" presId="urn:microsoft.com/office/officeart/2005/8/layout/lProcess2"/>
    <dgm:cxn modelId="{745034E6-2F22-4908-BD9C-6E294B493ADB}" type="presParOf" srcId="{F3B9880D-8FEF-4C35-A9E5-469E1AA2D13D}" destId="{EF71636C-2CB2-4F65-90EE-AC618F6BF1A4}" srcOrd="0" destOrd="0" presId="urn:microsoft.com/office/officeart/2005/8/layout/lProcess2"/>
    <dgm:cxn modelId="{EBA705D3-2E21-4106-87FA-4635DEB0144D}" type="presParOf" srcId="{F3B9880D-8FEF-4C35-A9E5-469E1AA2D13D}" destId="{CFFE3C8F-921A-454B-84FE-C7D6AB69C755}" srcOrd="1" destOrd="0" presId="urn:microsoft.com/office/officeart/2005/8/layout/lProcess2"/>
    <dgm:cxn modelId="{6A853043-E5F1-4D08-877C-523E16D06125}" type="presParOf" srcId="{F3B9880D-8FEF-4C35-A9E5-469E1AA2D13D}" destId="{BDCE5CDA-4E5D-4F74-BEBC-7C1826DB71D0}" srcOrd="2" destOrd="0" presId="urn:microsoft.com/office/officeart/2005/8/layout/lProcess2"/>
    <dgm:cxn modelId="{F7C07DBE-7562-402B-A84C-0A6633A2A37A}" type="presParOf" srcId="{BDCE5CDA-4E5D-4F74-BEBC-7C1826DB71D0}" destId="{C6E8D79A-6074-4446-BAA1-CA5CFF4E3AF7}" srcOrd="0" destOrd="0" presId="urn:microsoft.com/office/officeart/2005/8/layout/lProcess2"/>
    <dgm:cxn modelId="{55197869-DF97-43E5-AEAE-A8D0D92A4A2D}" type="presParOf" srcId="{C6E8D79A-6074-4446-BAA1-CA5CFF4E3AF7}" destId="{9E1FB4CB-67CB-428E-920F-47E1FFCB0CFA}" srcOrd="0" destOrd="0" presId="urn:microsoft.com/office/officeart/2005/8/layout/lProcess2"/>
    <dgm:cxn modelId="{F1839D89-8B53-467A-A681-82956BCD5FD8}" type="presParOf" srcId="{C6E8D79A-6074-4446-BAA1-CA5CFF4E3AF7}" destId="{1FA1A698-2A46-47A7-A86B-04CBEB156404}" srcOrd="1" destOrd="0" presId="urn:microsoft.com/office/officeart/2005/8/layout/lProcess2"/>
    <dgm:cxn modelId="{CCF67DE3-DCB2-446E-B0FB-4A260A46C734}" type="presParOf" srcId="{C6E8D79A-6074-4446-BAA1-CA5CFF4E3AF7}" destId="{074A0241-B0D2-4C0A-AF4D-28D293D6C312}" srcOrd="2" destOrd="0" presId="urn:microsoft.com/office/officeart/2005/8/layout/lProcess2"/>
    <dgm:cxn modelId="{467564C2-6901-4F26-9EE8-FF9D13ED46B1}" type="presParOf" srcId="{1FE65102-2C7C-429A-A379-872B3CA74576}" destId="{82F1B47F-BFB8-4498-9CF5-E998DAE0A39C}" srcOrd="3" destOrd="0" presId="urn:microsoft.com/office/officeart/2005/8/layout/lProcess2"/>
    <dgm:cxn modelId="{2F963A6D-3BAE-417B-A245-484B5F184624}" type="presParOf" srcId="{1FE65102-2C7C-429A-A379-872B3CA74576}" destId="{9AB5FE07-C447-49C7-BD63-437B64359743}" srcOrd="4" destOrd="0" presId="urn:microsoft.com/office/officeart/2005/8/layout/lProcess2"/>
    <dgm:cxn modelId="{97BAA7F4-FB59-472F-B4A6-B6EB489956F6}" type="presParOf" srcId="{9AB5FE07-C447-49C7-BD63-437B64359743}" destId="{ADB4A44D-AB15-4571-8DEC-3C7C82C4444F}" srcOrd="0" destOrd="0" presId="urn:microsoft.com/office/officeart/2005/8/layout/lProcess2"/>
    <dgm:cxn modelId="{0E3B29B4-D6FA-4F75-9B3C-8AEC0EE1947A}" type="presParOf" srcId="{9AB5FE07-C447-49C7-BD63-437B64359743}" destId="{FF3C1D12-41D9-4AAA-BD7E-945742157633}" srcOrd="1" destOrd="0" presId="urn:microsoft.com/office/officeart/2005/8/layout/lProcess2"/>
    <dgm:cxn modelId="{8C8FB610-8DDA-4B17-9372-6BDF6D03E9DB}" type="presParOf" srcId="{9AB5FE07-C447-49C7-BD63-437B64359743}" destId="{8DAD5536-85C1-4F44-8852-327AB9198D78}" srcOrd="2" destOrd="0" presId="urn:microsoft.com/office/officeart/2005/8/layout/lProcess2"/>
    <dgm:cxn modelId="{5E63E555-A3EB-4A96-A905-703B8A81F047}" type="presParOf" srcId="{8DAD5536-85C1-4F44-8852-327AB9198D78}" destId="{7413C82C-4347-40C2-B182-2BDE82A2028F}" srcOrd="0" destOrd="0" presId="urn:microsoft.com/office/officeart/2005/8/layout/lProcess2"/>
    <dgm:cxn modelId="{A7309503-018D-4CD3-966C-5036C4EC0E5F}" type="presParOf" srcId="{7413C82C-4347-40C2-B182-2BDE82A2028F}" destId="{6EE103EF-67FD-4658-AC91-F92DE8B2E142}" srcOrd="0" destOrd="0" presId="urn:microsoft.com/office/officeart/2005/8/layout/lProcess2"/>
    <dgm:cxn modelId="{ABBD1258-85B1-4EDC-B2E6-E3AFF4A6CCCA}" type="presParOf" srcId="{7413C82C-4347-40C2-B182-2BDE82A2028F}" destId="{38EB7FB4-EF24-4C7D-8BA5-FE81C1590BE1}" srcOrd="1" destOrd="0" presId="urn:microsoft.com/office/officeart/2005/8/layout/lProcess2"/>
    <dgm:cxn modelId="{E957B895-AA18-4171-A591-E61490D391D4}" type="presParOf" srcId="{7413C82C-4347-40C2-B182-2BDE82A2028F}" destId="{DF67D564-CFB4-44FB-A3B3-3D688CD13BA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0.56662</cdr:x>
      <cdr:y>0.20416</cdr:y>
    </cdr:from>
    <cdr:to>
      <cdr:x>0.65759</cdr:x>
      <cdr:y>0.31094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="" xmlns:a16="http://schemas.microsoft.com/office/drawing/2014/main" id="{0B516FD2-4F9B-491D-9A18-06FF28F4ABEF}"/>
            </a:ext>
          </a:extLst>
        </cdr:cNvPr>
        <cdr:cNvCxnSpPr/>
      </cdr:nvCxnSpPr>
      <cdr:spPr>
        <a:xfrm xmlns:a="http://schemas.openxmlformats.org/drawingml/2006/main" flipH="1">
          <a:off x="4933778" y="1086396"/>
          <a:ext cx="792088" cy="56823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0.39695</cdr:x>
      <cdr:y>0.21769</cdr:y>
    </cdr:from>
    <cdr:to>
      <cdr:x>0.51701</cdr:x>
      <cdr:y>0.31094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="" xmlns:a16="http://schemas.microsoft.com/office/drawing/2014/main" id="{93C2B67B-917E-4508-9BBB-4E6B1C6BE5DB}"/>
            </a:ext>
          </a:extLst>
        </cdr:cNvPr>
        <cdr:cNvCxnSpPr/>
      </cdr:nvCxnSpPr>
      <cdr:spPr>
        <a:xfrm xmlns:a="http://schemas.openxmlformats.org/drawingml/2006/main">
          <a:off x="3456384" y="1158404"/>
          <a:ext cx="1045346" cy="49623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967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967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895E9F7C-97F7-4F8C-975E-C4A2319756A9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59"/>
            <a:ext cx="2946400" cy="49696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1259"/>
            <a:ext cx="2946400" cy="49696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CBD4888E-A617-444D-8FB7-780131AB9B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26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8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32F07F-1F4E-4C79-9CD9-4054A165D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043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93" indent="-28572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13" indent="-2285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7" indent="-2285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43" indent="-2285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408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72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38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903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182C41-F6CB-4803-B032-6CF8C1FD84AA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669925"/>
            <a:ext cx="6559550" cy="49212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091" y="5784572"/>
            <a:ext cx="5874010" cy="36300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9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xfrm>
            <a:off x="550471" y="5334832"/>
            <a:ext cx="5792746" cy="246773"/>
          </a:xfrm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20485" name="Дата 5"/>
          <p:cNvSpPr>
            <a:spLocks noGrp="1"/>
          </p:cNvSpPr>
          <p:nvPr>
            <p:ph type="dt" sz="quarter" idx="1"/>
          </p:nvPr>
        </p:nvSpPr>
        <p:spPr>
          <a:xfrm>
            <a:off x="3850295" y="2"/>
            <a:ext cx="2945862" cy="495872"/>
          </a:xfrm>
          <a:prstGeom prst="rect">
            <a:avLst/>
          </a:prstGeom>
          <a:noFill/>
        </p:spPr>
        <p:txBody>
          <a:bodyPr lIns="88213" tIns="44106" rIns="88213" bIns="44106"/>
          <a:lstStyle/>
          <a:p>
            <a:endParaRPr lang="ru-RU" sz="16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475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6170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0561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686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422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49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655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4783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26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8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27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2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0258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28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28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630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xfrm>
            <a:off x="550471" y="5333980"/>
            <a:ext cx="5792746" cy="246734"/>
          </a:xfrm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20485" name="Дата 5"/>
          <p:cNvSpPr>
            <a:spLocks noGrp="1"/>
          </p:cNvSpPr>
          <p:nvPr>
            <p:ph type="dt" sz="quarter" idx="1"/>
          </p:nvPr>
        </p:nvSpPr>
        <p:spPr>
          <a:xfrm>
            <a:off x="3850295" y="2"/>
            <a:ext cx="2945862" cy="495793"/>
          </a:xfrm>
          <a:prstGeom prst="rect">
            <a:avLst/>
          </a:prstGeom>
          <a:noFill/>
        </p:spPr>
        <p:txBody>
          <a:bodyPr lIns="88213" tIns="44106" rIns="88213" bIns="44106"/>
          <a:lstStyle/>
          <a:p>
            <a:endParaRPr lang="ru-RU" sz="1600">
              <a:solidFill>
                <a:srgbClr val="000000"/>
              </a:solidFill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26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6FE74-B8C5-4A42-A69F-F91632D7D60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876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32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35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C89ED-4A1E-4A9E-8AAD-B890001F2B3D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44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6FE74-B8C5-4A42-A69F-F91632D7D608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92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79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81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16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830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574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1055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076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999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25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3284538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133865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11718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72252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6673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7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27871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3960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89599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6184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4921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63192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75047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85724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834" r:id="rId12"/>
    <p:sldLayoutId id="2147483835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20.xml"/><Relationship Id="rId7" Type="http://schemas.openxmlformats.org/officeDocument/2006/relationships/image" Target="../media/image30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22.xml"/><Relationship Id="rId7" Type="http://schemas.openxmlformats.org/officeDocument/2006/relationships/image" Target="../media/image38.emf"/><Relationship Id="rId12" Type="http://schemas.openxmlformats.org/officeDocument/2006/relationships/image" Target="../media/image12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0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9.jpeg"/><Relationship Id="rId4" Type="http://schemas.openxmlformats.org/officeDocument/2006/relationships/slideLayout" Target="../slideLayouts/slideLayout2.xml"/><Relationship Id="rId9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1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48.jpeg"/><Relationship Id="rId4" Type="http://schemas.openxmlformats.org/officeDocument/2006/relationships/image" Target="../media/image54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jpeg"/><Relationship Id="rId7" Type="http://schemas.openxmlformats.org/officeDocument/2006/relationships/chart" Target="../charts/chart14.xml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11" Type="http://schemas.openxmlformats.org/officeDocument/2006/relationships/image" Target="../media/image54.jpeg"/><Relationship Id="rId5" Type="http://schemas.openxmlformats.org/officeDocument/2006/relationships/chart" Target="../charts/chart12.xml"/><Relationship Id="rId10" Type="http://schemas.openxmlformats.org/officeDocument/2006/relationships/image" Target="../media/image59.jpg"/><Relationship Id="rId4" Type="http://schemas.openxmlformats.org/officeDocument/2006/relationships/image" Target="../media/image57.gif"/><Relationship Id="rId9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12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chart" Target="../charts/chart16.xml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7.gif"/><Relationship Id="rId4" Type="http://schemas.openxmlformats.org/officeDocument/2006/relationships/chart" Target="../charts/chart17.xml"/><Relationship Id="rId9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12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image" Target="../media/image88.jpeg"/><Relationship Id="rId10" Type="http://schemas.openxmlformats.org/officeDocument/2006/relationships/image" Target="../media/image91.png"/><Relationship Id="rId4" Type="http://schemas.openxmlformats.org/officeDocument/2006/relationships/chart" Target="../charts/chart18.xml"/><Relationship Id="rId9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2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chart" Target="../charts/chart2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10" Type="http://schemas.microsoft.com/office/2007/relationships/hdphoto" Target="../media/hdphoto2.wdp"/><Relationship Id="rId4" Type="http://schemas.openxmlformats.org/officeDocument/2006/relationships/image" Target="../media/image96.gif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12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emf"/><Relationship Id="rId11" Type="http://schemas.openxmlformats.org/officeDocument/2006/relationships/image" Target="../media/image106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.jpeg"/><Relationship Id="rId10" Type="http://schemas.openxmlformats.org/officeDocument/2006/relationships/image" Target="../media/image105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9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8.jpe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gif"/><Relationship Id="rId11" Type="http://schemas.openxmlformats.org/officeDocument/2006/relationships/image" Target="../media/image127.jpeg"/><Relationship Id="rId5" Type="http://schemas.openxmlformats.org/officeDocument/2006/relationships/image" Target="../media/image122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1.png"/><Relationship Id="rId9" Type="http://schemas.openxmlformats.org/officeDocument/2006/relationships/image" Target="../media/image125.jpeg"/><Relationship Id="rId1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3.png"/><Relationship Id="rId3" Type="http://schemas.openxmlformats.org/officeDocument/2006/relationships/tags" Target="../tags/tag5.xml"/><Relationship Id="rId21" Type="http://schemas.openxmlformats.org/officeDocument/2006/relationships/image" Target="../media/image27.jpe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notesSlide" Target="../notesSlides/notesSlide6.xml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6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12.jpeg"/><Relationship Id="rId10" Type="http://schemas.openxmlformats.org/officeDocument/2006/relationships/tags" Target="../tags/tag12.xml"/><Relationship Id="rId19" Type="http://schemas.openxmlformats.org/officeDocument/2006/relationships/image" Target="../media/image4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5390" y="2348880"/>
            <a:ext cx="784765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sz="3200" b="1" dirty="0">
                <a:solidFill>
                  <a:schemeClr val="tx2"/>
                </a:solidFill>
              </a:rPr>
              <a:t>Производственная система Росатома: концепция, текущие результаты</a:t>
            </a:r>
            <a:endParaRPr lang="ru-RU" alt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890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70756" cy="962025"/>
          </a:xfrm>
        </p:spPr>
        <p:txBody>
          <a:bodyPr/>
          <a:lstStyle/>
          <a:p>
            <a:r>
              <a:rPr lang="ru-RU" dirty="0">
                <a:solidFill>
                  <a:srgbClr val="003274"/>
                </a:solidFill>
              </a:rPr>
              <a:t>Апробированная модель лидера бережливости 2007-2020 гг.</a:t>
            </a:r>
            <a:endParaRPr lang="en-US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10</a:t>
            </a:fld>
            <a:endParaRPr lang="ru-RU" alt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" y="1160166"/>
            <a:ext cx="5862617" cy="660883"/>
          </a:xfrm>
          <a:prstGeom prst="rect">
            <a:avLst/>
          </a:prstGeom>
          <a:solidFill>
            <a:srgbClr val="F0F6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486B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" y="3731074"/>
            <a:ext cx="5862618" cy="693657"/>
          </a:xfrm>
          <a:prstGeom prst="rect">
            <a:avLst/>
          </a:prstGeom>
          <a:solidFill>
            <a:srgbClr val="F0F6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486B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1677316" y="2119838"/>
            <a:ext cx="377984" cy="3381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578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715" y="3877847"/>
            <a:ext cx="401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57824" fontAlgn="b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808080">
                    <a:lumMod val="50000"/>
                  </a:srgbClr>
                </a:solidFill>
                <a:latin typeface="Microsoft Sans Serif"/>
                <a:cs typeface="+mn-cs"/>
              </a:rPr>
              <a:t>II</a:t>
            </a:r>
            <a:r>
              <a:rPr lang="ru-RU" sz="2000" b="1" dirty="0">
                <a:solidFill>
                  <a:srgbClr val="808080">
                    <a:lumMod val="50000"/>
                  </a:srgbClr>
                </a:solidFill>
                <a:latin typeface="Microsoft Sans Serif"/>
                <a:cs typeface="+mn-cs"/>
              </a:rPr>
              <a:t>.</a:t>
            </a:r>
            <a:endParaRPr lang="en-US" sz="2000" b="1" dirty="0">
              <a:solidFill>
                <a:srgbClr val="808080">
                  <a:lumMod val="50000"/>
                </a:srgbClr>
              </a:solidFill>
              <a:latin typeface="Microsoft Sans Serif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386" y="1244577"/>
            <a:ext cx="325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57824" fontAlgn="b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808080">
                    <a:lumMod val="50000"/>
                  </a:srgbClr>
                </a:solidFill>
                <a:latin typeface="+mn-lt"/>
                <a:cs typeface="+mn-cs"/>
              </a:rPr>
              <a:t>I</a:t>
            </a:r>
            <a:r>
              <a:rPr lang="ru-RU" sz="2000" b="1" dirty="0">
                <a:solidFill>
                  <a:srgbClr val="808080">
                    <a:lumMod val="50000"/>
                  </a:srgbClr>
                </a:solidFill>
                <a:latin typeface="+mn-lt"/>
                <a:cs typeface="+mn-cs"/>
              </a:rPr>
              <a:t>.</a:t>
            </a:r>
            <a:endParaRPr lang="en-US" sz="2000" b="1" dirty="0">
              <a:solidFill>
                <a:srgbClr val="808080">
                  <a:lumMod val="50000"/>
                </a:srgbClr>
              </a:solidFill>
              <a:latin typeface="+mn-lt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68313" y="1211107"/>
            <a:ext cx="5406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578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Сложившаяся последовательность действий </a:t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+mn-lt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+mn-lt"/>
              </a:rPr>
              <a:t>лидера ПСР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67462" y="2461684"/>
            <a:ext cx="1130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Делаю сам</a:t>
            </a:r>
          </a:p>
        </p:txBody>
      </p:sp>
      <p:sp>
        <p:nvSpPr>
          <p:cNvPr id="44" name="Стрелка вправо 43"/>
          <p:cNvSpPr/>
          <p:nvPr/>
        </p:nvSpPr>
        <p:spPr>
          <a:xfrm>
            <a:off x="3549089" y="2116160"/>
            <a:ext cx="377984" cy="3381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578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603736" y="2480991"/>
            <a:ext cx="215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Лидер на удалении. 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Работают сами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324262" y="2480992"/>
            <a:ext cx="857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Делаем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вместе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617" y="3731074"/>
            <a:ext cx="3122511" cy="257824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491" y="1163779"/>
            <a:ext cx="3122511" cy="20773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430" y="3819868"/>
            <a:ext cx="5351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/>
              <a:t>Необходимые навыки </a:t>
            </a:r>
            <a:br>
              <a:rPr lang="ru-RU" sz="1400" b="1" dirty="0"/>
            </a:br>
            <a:r>
              <a:rPr lang="ru-RU" sz="1400" b="1" dirty="0"/>
              <a:t>для лидеров-организаторов ПСР</a:t>
            </a:r>
          </a:p>
          <a:p>
            <a:pPr>
              <a:spcAft>
                <a:spcPts val="600"/>
              </a:spcAft>
            </a:pPr>
            <a:endParaRPr lang="ru-RU" sz="500" b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Навык формирования напряженных целей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Навык выявления и быстрого решения проблем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Умение гибко использовать навыки ПСР в разных конкретных ситуациях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/>
              <a:t>Умение создавать доверительные отношения с коллективом, побуждая их к проведению улучшений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213" y="3111351"/>
            <a:ext cx="17438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Авторитет </a:t>
            </a:r>
            <a:br>
              <a:rPr lang="ru-RU" sz="11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+ доверие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66308" y="3111351"/>
            <a:ext cx="17438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Ваши победы </a:t>
            </a:r>
            <a:br>
              <a:rPr lang="ru-RU" sz="11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+ укрепление навыка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20332" y="3094136"/>
            <a:ext cx="20912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Но! Лидер готов оперативно подключиться</a:t>
            </a:r>
          </a:p>
        </p:txBody>
      </p:sp>
      <p:sp>
        <p:nvSpPr>
          <p:cNvPr id="23" name="Oval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5524" y="2096538"/>
            <a:ext cx="354032" cy="3526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/>
              </a:rPr>
              <a:t>1</a:t>
            </a:r>
          </a:p>
        </p:txBody>
      </p:sp>
      <p:sp>
        <p:nvSpPr>
          <p:cNvPr id="24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03345" y="2108924"/>
            <a:ext cx="354032" cy="3526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/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41136" y="2096538"/>
            <a:ext cx="354032" cy="3526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/>
              </a:rPr>
              <a:t>3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71507A6-8FC4-41C9-B96B-0744C4C2A4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150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0"/>
            <a:ext cx="5616624" cy="962025"/>
          </a:xfrm>
        </p:spPr>
        <p:txBody>
          <a:bodyPr/>
          <a:lstStyle/>
          <a:p>
            <a:r>
              <a:rPr lang="ru-RU" dirty="0">
                <a:solidFill>
                  <a:srgbClr val="003274"/>
                </a:solidFill>
              </a:rPr>
              <a:t>Модель поведения генерального директора  80 % успеха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11</a:t>
            </a:fld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52961" y="4582073"/>
            <a:ext cx="4620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 …и генеральный директор в спецодежде,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а не в костюме и галстуке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5296" y="1274980"/>
            <a:ext cx="1423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Фиксация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отклонений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и нарушений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805" y="2527110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Экспресс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анализ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по проектам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14741" y="1261774"/>
            <a:ext cx="151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Оперативное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решение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проблем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6737" y="3719630"/>
            <a:ext cx="180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Вызов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на площадку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конструкторов,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технологов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41804" y="2559971"/>
            <a:ext cx="16565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Погружение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 суть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значимых ППУ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62456" y="3805580"/>
            <a:ext cx="18152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Снятие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эмоционального 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напряжения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961" y="1333306"/>
            <a:ext cx="4620936" cy="307835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635896" y="5635167"/>
            <a:ext cx="5004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раньше в кабинете –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1,5-2 часа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35896" y="5941425"/>
            <a:ext cx="5004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сейчас на площадке –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менее 30 минут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2301" y="5635167"/>
            <a:ext cx="13461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Совещания:</a:t>
            </a:r>
            <a:endParaRPr lang="ru-RU" sz="16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9767A284-BF12-44DF-BBC1-9EA1E97A5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4497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157" y="42530"/>
            <a:ext cx="7920111" cy="962025"/>
          </a:xfrm>
        </p:spPr>
        <p:txBody>
          <a:bodyPr/>
          <a:lstStyle/>
          <a:p>
            <a:r>
              <a:rPr lang="ru-RU" dirty="0">
                <a:cs typeface="Times New Roman" panose="02020603050405020304" pitchFamily="18" charset="0"/>
              </a:rPr>
              <a:t>Переход от массового аудиторного обучения 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к площадочным тренингам в производственных потоках</a:t>
            </a:r>
            <a:endParaRPr lang="ru-RU" dirty="0">
              <a:solidFill>
                <a:srgbClr val="F0764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12</a:t>
            </a:fld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36059" y="1009812"/>
            <a:ext cx="7527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cs typeface="Times New Roman" panose="02020603050405020304" pitchFamily="18" charset="0"/>
              </a:rPr>
              <a:t>МАССОВОЕ ОБУЧЕНИЕ </a:t>
            </a:r>
            <a:r>
              <a:rPr lang="ru-RU" sz="1400" dirty="0">
                <a:cs typeface="Times New Roman" panose="02020603050405020304" pitchFamily="18" charset="0"/>
              </a:rPr>
              <a:t>основам применения инструментов ПСР, </a:t>
            </a:r>
            <a:r>
              <a:rPr lang="en-US" sz="1400" dirty="0">
                <a:cs typeface="Times New Roman" panose="02020603050405020304" pitchFamily="18" charset="0"/>
              </a:rPr>
              <a:t>&gt; 40</a:t>
            </a:r>
            <a:r>
              <a:rPr lang="ru-RU" sz="1400" dirty="0">
                <a:cs typeface="Times New Roman" panose="02020603050405020304" pitchFamily="18" charset="0"/>
              </a:rPr>
              <a:t> </a:t>
            </a:r>
            <a:r>
              <a:rPr lang="en-US" sz="1400" dirty="0">
                <a:cs typeface="Times New Roman" panose="02020603050405020304" pitchFamily="18" charset="0"/>
              </a:rPr>
              <a:t>000 </a:t>
            </a:r>
            <a:r>
              <a:rPr lang="ru-RU" sz="1400" dirty="0">
                <a:cs typeface="Times New Roman" panose="02020603050405020304" pitchFamily="18" charset="0"/>
              </a:rPr>
              <a:t>чел.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1129" y="1390446"/>
            <a:ext cx="2316531" cy="1590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406" y="1390446"/>
            <a:ext cx="2544791" cy="15901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38939" y="3082129"/>
            <a:ext cx="758287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cs typeface="Times New Roman" panose="02020603050405020304" pitchFamily="18" charset="0"/>
              </a:rPr>
              <a:t>ПЛОЩАДОЧНОЕ ОБУЧЕНИЕ</a:t>
            </a:r>
          </a:p>
          <a:p>
            <a:pPr marL="192088" indent="-1920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«Базовый курс», теория </a:t>
            </a: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(</a:t>
            </a:r>
            <a:r>
              <a:rPr lang="ru-RU" sz="1400" b="1" dirty="0">
                <a:cs typeface="Times New Roman" panose="02020603050405020304" pitchFamily="18" charset="0"/>
              </a:rPr>
              <a:t>1,5 часа)</a:t>
            </a:r>
          </a:p>
          <a:p>
            <a:pPr marL="192088" indent="-1920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Прохождение практического тренинга на Фабрике процессов </a:t>
            </a:r>
            <a:r>
              <a:rPr lang="ru-RU" sz="1400" b="1" dirty="0">
                <a:cs typeface="Times New Roman" panose="02020603050405020304" pitchFamily="18" charset="0"/>
              </a:rPr>
              <a:t>(1 день)</a:t>
            </a:r>
          </a:p>
          <a:p>
            <a:pPr marL="192088" indent="-19208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Times New Roman" panose="02020603050405020304" pitchFamily="18" charset="0"/>
              </a:rPr>
              <a:t>Площадочное обучение в потоках и на образцах лучших мировых практик </a:t>
            </a:r>
            <a:r>
              <a:rPr lang="ru-RU" sz="1400" b="1" dirty="0">
                <a:cs typeface="Times New Roman" panose="02020603050405020304" pitchFamily="18" charset="0"/>
              </a:rPr>
              <a:t>(3 дня)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1129" y="4165545"/>
            <a:ext cx="2397881" cy="17087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985" y="4165545"/>
            <a:ext cx="2337181" cy="17090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141" y="4162807"/>
            <a:ext cx="2568266" cy="17090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1471" y="3070446"/>
            <a:ext cx="1247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cs typeface="Times New Roman" panose="02020603050405020304" pitchFamily="18" charset="0"/>
              </a:rPr>
              <a:t>2014 - н.в.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471" y="1009812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cs typeface="Times New Roman" panose="02020603050405020304" pitchFamily="18" charset="0"/>
              </a:rPr>
              <a:t>2009-2013</a:t>
            </a:r>
            <a:endParaRPr lang="ru-RU" sz="1600" dirty="0"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944" y="1372509"/>
            <a:ext cx="2414562" cy="16080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433" y="5993397"/>
            <a:ext cx="1551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ЦЕЛЬ: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0345" y="5990871"/>
            <a:ext cx="7532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немедленное применение полученного опыта на своих предприятиях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CE093EB-A316-48B7-89CF-739B4B55D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3347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70" y="1"/>
          <a:ext cx="16197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" y="1"/>
                        <a:ext cx="16197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Заголовок 1"/>
          <p:cNvSpPr txBox="1">
            <a:spLocks/>
          </p:cNvSpPr>
          <p:nvPr/>
        </p:nvSpPr>
        <p:spPr bwMode="auto">
          <a:xfrm>
            <a:off x="1043608" y="0"/>
            <a:ext cx="7060321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5825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1651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67481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331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kern="0" dirty="0"/>
              <a:t>2008-2013. Начинали с образцов</a:t>
            </a:r>
            <a:endParaRPr lang="en-US" sz="2400" kern="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3415" y="1056861"/>
            <a:ext cx="3267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cs typeface="Arial"/>
              </a:rPr>
              <a:t>Пример: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cs typeface="Arial"/>
              </a:rPr>
              <a:t>ОАО «ЗиО-Подольск»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5838104" y="1061544"/>
            <a:ext cx="22356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Пример: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ОАО «МСЗ»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1341" y="6404038"/>
            <a:ext cx="73267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* - тепловыделяющая сборка</a:t>
            </a:r>
            <a:endParaRPr lang="ru-RU" sz="1100" dirty="0"/>
          </a:p>
          <a:p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** - Реактор Большой Мощности Канальный, Водо-водяной энергетический реактор 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539930162"/>
              </p:ext>
            </p:extLst>
          </p:nvPr>
        </p:nvGraphicFramePr>
        <p:xfrm>
          <a:off x="320844" y="1772816"/>
          <a:ext cx="4351845" cy="2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4" name="Прямая со стрелкой 33"/>
          <p:cNvCxnSpPr/>
          <p:nvPr/>
        </p:nvCxnSpPr>
        <p:spPr>
          <a:xfrm flipV="1">
            <a:off x="1344727" y="2333620"/>
            <a:ext cx="0" cy="513401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344727" y="2333620"/>
            <a:ext cx="2665151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89006" y="4010502"/>
            <a:ext cx="381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Сократили запасы </a:t>
            </a: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в 25 раз.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При этом сократили численность </a:t>
            </a: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на 15 %.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87624" y="2009579"/>
            <a:ext cx="1030668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в 1,5 раза</a:t>
            </a:r>
            <a:endParaRPr lang="ru-RU" sz="1400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757564" y="1051438"/>
            <a:ext cx="0" cy="5145233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2605239905"/>
              </p:ext>
            </p:extLst>
          </p:nvPr>
        </p:nvGraphicFramePr>
        <p:xfrm>
          <a:off x="4757564" y="1779879"/>
          <a:ext cx="4351845" cy="2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50" name="Прямая со стрелкой 49"/>
          <p:cNvCxnSpPr/>
          <p:nvPr/>
        </p:nvCxnSpPr>
        <p:spPr>
          <a:xfrm>
            <a:off x="8148166" y="2333620"/>
            <a:ext cx="0" cy="1104291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64088" y="2333620"/>
            <a:ext cx="276447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7501607" y="2027913"/>
            <a:ext cx="758156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в 6 раз</a:t>
            </a:r>
            <a:endParaRPr lang="ru-RU" sz="1400" dirty="0"/>
          </a:p>
        </p:txBody>
      </p:sp>
      <p:sp>
        <p:nvSpPr>
          <p:cNvPr id="124" name="AutoShape 250"/>
          <p:cNvSpPr>
            <a:spLocks noChangeArrowheads="1"/>
          </p:cNvSpPr>
          <p:nvPr/>
        </p:nvSpPr>
        <p:spPr bwMode="auto">
          <a:xfrm>
            <a:off x="405720" y="1450876"/>
            <a:ext cx="4244326" cy="44935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18288" anchor="b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/>
              </a:rPr>
              <a:t>Увеличили объем производства аппаратов воздушного охлаждения (заказ Газпрома)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/>
              </a:rPr>
              <a:t>,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/>
              </a:rPr>
              <a:t>шт.</a:t>
            </a:r>
          </a:p>
        </p:txBody>
      </p:sp>
      <p:sp>
        <p:nvSpPr>
          <p:cNvPr id="134" name="AutoShape 25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78569" y="1450876"/>
            <a:ext cx="3908256" cy="44935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288" anchor="b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/>
              </a:rPr>
              <a:t>Снижение времени протекания процесса изготовления ТВС* для РБМК и ВВЭР**, мес.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72" y="4622998"/>
            <a:ext cx="3036708" cy="17065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90885" y="4135656"/>
            <a:ext cx="41300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Себестоимость ТВС ВВЭР снижена </a:t>
            </a:r>
            <a:r>
              <a:rPr lang="ru-RU" sz="1400" b="1" dirty="0"/>
              <a:t>на 34,5 %.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25" y="4544989"/>
            <a:ext cx="2682638" cy="178395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F6FB427-A34E-4C1F-90FE-F017AF0BE6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86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344815" cy="962025"/>
          </a:xfrm>
        </p:spPr>
        <p:txBody>
          <a:bodyPr/>
          <a:lstStyle/>
          <a:p>
            <a:pPr lvl="0">
              <a:defRPr/>
            </a:pPr>
            <a:r>
              <a:rPr lang="ru-RU" sz="1900" dirty="0">
                <a:solidFill>
                  <a:srgbClr val="002060"/>
                </a:solidFill>
              </a:rPr>
              <a:t>2015 год – начало работы с продуктовыми мега-цепочками</a:t>
            </a:r>
            <a:br>
              <a:rPr lang="ru-RU" sz="1900" dirty="0">
                <a:solidFill>
                  <a:srgbClr val="002060"/>
                </a:solidFill>
              </a:rPr>
            </a:br>
            <a:r>
              <a:rPr lang="ru-RU" sz="1900" b="0" dirty="0">
                <a:solidFill>
                  <a:srgbClr val="002060"/>
                </a:solidFill>
              </a:rPr>
              <a:t>Пример: цепочка «Оборудование АЭМ», пилотный продукт – «Ядерная паропроизводящая установка» (ЯППУ)*</a:t>
            </a:r>
            <a:endParaRPr lang="ru-RU" sz="1900" b="0" u="sng" dirty="0">
              <a:solidFill>
                <a:srgbClr val="FF0000"/>
              </a:solidFill>
            </a:endParaRPr>
          </a:p>
        </p:txBody>
      </p:sp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59909486"/>
              </p:ext>
            </p:extLst>
          </p:nvPr>
        </p:nvGraphicFramePr>
        <p:xfrm>
          <a:off x="384389" y="1653107"/>
          <a:ext cx="3087263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Заголовок 1"/>
          <p:cNvSpPr txBox="1">
            <a:spLocks/>
          </p:cNvSpPr>
          <p:nvPr/>
        </p:nvSpPr>
        <p:spPr>
          <a:xfrm>
            <a:off x="421862" y="991479"/>
            <a:ext cx="3203908" cy="64931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ВПП по всему процессу поставки комплекта парогенераторов, от проектирования до монтажа, </a:t>
            </a:r>
            <a:r>
              <a:rPr lang="ru-RU" sz="1400" b="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сут</a:t>
            </a: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2147883573"/>
              </p:ext>
            </p:extLst>
          </p:nvPr>
        </p:nvGraphicFramePr>
        <p:xfrm>
          <a:off x="5163408" y="1720290"/>
          <a:ext cx="2964409" cy="298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" name="Заголовок 1"/>
          <p:cNvSpPr txBox="1">
            <a:spLocks/>
          </p:cNvSpPr>
          <p:nvPr/>
        </p:nvSpPr>
        <p:spPr>
          <a:xfrm>
            <a:off x="5224573" y="1138810"/>
            <a:ext cx="3022450" cy="434214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ВПП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по всему процессу поставки </a:t>
            </a:r>
            <a:r>
              <a:rPr lang="ru-RU" sz="1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корпуса реактора, от разработки до монтажа, </a:t>
            </a:r>
            <a:r>
              <a:rPr lang="ru-RU" sz="1400" b="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сут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 flipV="1">
            <a:off x="1012071" y="1986843"/>
            <a:ext cx="2034013" cy="272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3046084" y="1996100"/>
            <a:ext cx="0" cy="611215"/>
          </a:xfrm>
          <a:prstGeom prst="straightConnector1">
            <a:avLst/>
          </a:prstGeom>
          <a:ln w="952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2115258" y="1986843"/>
            <a:ext cx="0" cy="328896"/>
          </a:xfrm>
          <a:prstGeom prst="straightConnector1">
            <a:avLst/>
          </a:prstGeom>
          <a:ln w="952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2681085" y="1731308"/>
            <a:ext cx="74251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36 </a:t>
            </a:r>
            <a:r>
              <a:rPr lang="ru-RU" sz="1400" dirty="0"/>
              <a:t>%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790901" y="1731169"/>
            <a:ext cx="74251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–</a:t>
            </a:r>
            <a:r>
              <a:rPr lang="ru-RU" sz="1400" b="1" dirty="0"/>
              <a:t> 17 </a:t>
            </a:r>
            <a:r>
              <a:rPr lang="ru-RU" sz="1400" dirty="0"/>
              <a:t>%</a:t>
            </a: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5791698" y="1998949"/>
            <a:ext cx="1922395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 flipH="1">
            <a:off x="6834894" y="2024349"/>
            <a:ext cx="2" cy="246607"/>
          </a:xfrm>
          <a:prstGeom prst="straightConnector1">
            <a:avLst/>
          </a:prstGeom>
          <a:ln w="952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97"/>
          <p:cNvSpPr/>
          <p:nvPr/>
        </p:nvSpPr>
        <p:spPr>
          <a:xfrm>
            <a:off x="6517412" y="1716995"/>
            <a:ext cx="74251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/>
              <a:t>13 </a:t>
            </a:r>
            <a:r>
              <a:rPr lang="ru-RU" sz="1400" dirty="0"/>
              <a:t>%</a:t>
            </a:r>
          </a:p>
        </p:txBody>
      </p:sp>
      <p:cxnSp>
        <p:nvCxnSpPr>
          <p:cNvPr id="104" name="Прямая со стрелкой 103"/>
          <p:cNvCxnSpPr/>
          <p:nvPr/>
        </p:nvCxnSpPr>
        <p:spPr>
          <a:xfrm>
            <a:off x="7714093" y="2007336"/>
            <a:ext cx="2259" cy="485062"/>
          </a:xfrm>
          <a:prstGeom prst="straightConnector1">
            <a:avLst/>
          </a:prstGeom>
          <a:ln w="952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Прямоугольник 105"/>
          <p:cNvSpPr/>
          <p:nvPr/>
        </p:nvSpPr>
        <p:spPr>
          <a:xfrm>
            <a:off x="7360082" y="1706464"/>
            <a:ext cx="74251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/>
              <a:t>26 </a:t>
            </a:r>
            <a:r>
              <a:rPr lang="ru-RU" sz="1400" dirty="0"/>
              <a:t>%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5539" y="6418148"/>
            <a:ext cx="78312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* - Включает реактор, парогенератор (ПГВ), главный циркуляционный насосный агрегат (ГЦНА), главный циркуляционный трубопровод (ГЦТ)</a:t>
            </a:r>
          </a:p>
          <a:p>
            <a:endParaRPr lang="ru-RU" sz="2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** - тепловыделяющая сборка                           *** - Водо-водяной энергетический реактор 1000/1200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7" y="4841833"/>
            <a:ext cx="2653305" cy="1492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60" y="4842272"/>
            <a:ext cx="2208229" cy="1492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17" y="4841833"/>
            <a:ext cx="3526762" cy="14924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C50A0AF-34C4-41F2-8D99-31C12F820D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87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662" y="-4089"/>
            <a:ext cx="7047924" cy="962025"/>
          </a:xfrm>
        </p:spPr>
        <p:txBody>
          <a:bodyPr/>
          <a:lstStyle/>
          <a:p>
            <a:r>
              <a:rPr lang="ru-RU" sz="2400" dirty="0">
                <a:solidFill>
                  <a:srgbClr val="003274"/>
                </a:solidFill>
              </a:rPr>
              <a:t>От проектов ПСР в строительстве </a:t>
            </a:r>
            <a:br>
              <a:rPr lang="ru-RU" sz="2400" dirty="0">
                <a:solidFill>
                  <a:srgbClr val="003274"/>
                </a:solidFill>
              </a:rPr>
            </a:br>
            <a:r>
              <a:rPr lang="ru-RU" sz="2400" dirty="0">
                <a:solidFill>
                  <a:srgbClr val="003274"/>
                </a:solidFill>
              </a:rPr>
              <a:t>к ПСР-инжинирингу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788881130"/>
              </p:ext>
            </p:extLst>
          </p:nvPr>
        </p:nvGraphicFramePr>
        <p:xfrm>
          <a:off x="246336" y="1052735"/>
          <a:ext cx="3983049" cy="315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284279" y="6483473"/>
            <a:ext cx="3557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/>
              </a:rPr>
              <a:t>* -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Главный циркуляционный трубопровод АЭС</a:t>
            </a:r>
            <a:endParaRPr lang="ru-RU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3546" y="4015107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2010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965031" y="4015107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776519" y="4015107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79796" y="4016097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5089" y="4015107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2009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2337" y="1007312"/>
            <a:ext cx="4131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Пример: </a:t>
            </a:r>
            <a:br>
              <a:rPr lang="ru-RU" sz="1400" dirty="0"/>
            </a:br>
            <a:r>
              <a:rPr lang="ru-RU" sz="1400" b="1" dirty="0"/>
              <a:t>сокращение времени сварки ГЦТ*, </a:t>
            </a:r>
            <a:r>
              <a:rPr lang="ru-RU" sz="1400" dirty="0"/>
              <a:t>сут.</a:t>
            </a:r>
          </a:p>
        </p:txBody>
      </p:sp>
      <p:pic>
        <p:nvPicPr>
          <p:cNvPr id="33" name="Picture 2" descr="&amp;Kcy;&amp;acy;&amp;rcy;&amp;tcy;&amp;icy;&amp;ncy;&amp;kcy;&amp;icy; &amp;pcy;&amp;ocy; &amp;zcy;&amp;acy;&amp;pcy;&amp;rcy;&amp;ocy;&amp;scy;&amp;ucy; &amp;Ncy;&amp;ocy;&amp;vcy;&amp;ocy;&amp;vcy;&amp;ocy;&amp;rcy;&amp;ocy;&amp;ncy;&amp;iecy;&amp;zhcy;&amp;scy;&amp;kcy;&amp;acy;&amp;yacy; &amp;Acy;&amp;Ecy;&amp;Scy;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431" y="4721525"/>
            <a:ext cx="2418950" cy="154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4906824" y="992309"/>
            <a:ext cx="3746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Энергоблок 2 Нововоронежской АЭС-2. </a:t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«Блок-образец»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355976" y="1124744"/>
            <a:ext cx="0" cy="5145233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027228" y="4930588"/>
            <a:ext cx="20879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Начиная с 2016 - тиражирование опыта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на все стройки </a:t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ГК «Росатом» (100 крупных заказчиков)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09229" y="1881897"/>
            <a:ext cx="216267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Сокращение времени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от разработки проектно-строительной документации до выдачи в производство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в 3 раза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06907" y="3339569"/>
            <a:ext cx="21650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Сокращение сроков монтажа система преднатяжения защитной оболочки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в 2,3 раза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80127" y="1877321"/>
            <a:ext cx="221578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Сокращение сроков монтажа армоблоков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 в 4 раза,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парогенератора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в 2 раза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0127" y="2922841"/>
            <a:ext cx="221578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Сокращение складских площадей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на 25 %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80126" y="3555013"/>
            <a:ext cx="221578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Сокращение времени прохода рабочих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на стройплощадку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в 4 раза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55702" y="1523837"/>
            <a:ext cx="3151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Примеры достигнутых результатов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ru-RU" sz="1400" b="1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39549" y="1831614"/>
            <a:ext cx="3340363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799674" y="1831614"/>
            <a:ext cx="0" cy="961181"/>
          </a:xfrm>
          <a:prstGeom prst="straightConnector1">
            <a:avLst/>
          </a:prstGeom>
          <a:ln w="952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500536" y="1790063"/>
            <a:ext cx="242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Более, чем в 3 раза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39" y="4363076"/>
            <a:ext cx="3102698" cy="19569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8F4E9A2-79C8-4503-B80C-35DD59D5E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8469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057405" cy="962025"/>
          </a:xfrm>
        </p:spPr>
        <p:txBody>
          <a:bodyPr/>
          <a:lstStyle/>
          <a:p>
            <a:r>
              <a:rPr lang="ru-RU" sz="2200" dirty="0"/>
              <a:t>Примеры офисных проектов ГК «Росатом». </a:t>
            </a:r>
            <a:br>
              <a:rPr lang="ru-RU" sz="2200" dirty="0"/>
            </a:br>
            <a:r>
              <a:rPr lang="ru-RU" sz="2200" b="0" dirty="0"/>
              <a:t>4 волны кадровых проектов 2014-2017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920" y="3224009"/>
            <a:ext cx="4129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414142"/>
                </a:solidFill>
              </a:rPr>
              <a:t>HR-проект</a:t>
            </a:r>
            <a:r>
              <a:rPr lang="ru-RU" altLang="ru-RU" sz="1200" b="1" dirty="0">
                <a:solidFill>
                  <a:srgbClr val="414142"/>
                </a:solidFill>
              </a:rPr>
              <a:t> «Оформление приема на работу»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287913934"/>
              </p:ext>
            </p:extLst>
          </p:nvPr>
        </p:nvGraphicFramePr>
        <p:xfrm>
          <a:off x="2258987" y="3324175"/>
          <a:ext cx="1872208" cy="99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069265"/>
              </p:ext>
            </p:extLst>
          </p:nvPr>
        </p:nvGraphicFramePr>
        <p:xfrm>
          <a:off x="2439007" y="4315397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06.2014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12.2015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35092" y="3618090"/>
            <a:ext cx="21855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8080">
                    <a:lumMod val="50000"/>
                  </a:srgbClr>
                </a:solidFill>
              </a:rPr>
              <a:t>Продолжительность оформления приема на работу сотрудника</a:t>
            </a:r>
            <a:r>
              <a:rPr lang="ru-RU" sz="1100" dirty="0">
                <a:solidFill>
                  <a:srgbClr val="808080">
                    <a:lumMod val="50000"/>
                  </a:srgbClr>
                </a:solidFill>
              </a:rPr>
              <a:t>, дней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555776" y="3731475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437348" y="3725697"/>
            <a:ext cx="0" cy="432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098207" y="3473192"/>
            <a:ext cx="934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414142"/>
                </a:solidFill>
              </a:rPr>
              <a:t>в </a:t>
            </a:r>
            <a:r>
              <a:rPr lang="ru-RU" sz="1200" b="1" dirty="0">
                <a:solidFill>
                  <a:srgbClr val="414142"/>
                </a:solidFill>
              </a:rPr>
              <a:t>4</a:t>
            </a:r>
            <a:r>
              <a:rPr lang="ru-RU" sz="1050" dirty="0">
                <a:solidFill>
                  <a:srgbClr val="414142"/>
                </a:solidFill>
              </a:rPr>
              <a:t> раза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229931" y="4778416"/>
            <a:ext cx="3968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414142"/>
                </a:solidFill>
              </a:rPr>
              <a:t>HR-проект</a:t>
            </a:r>
            <a:r>
              <a:rPr lang="ru-RU" altLang="ru-RU" sz="1200" b="1" dirty="0">
                <a:solidFill>
                  <a:srgbClr val="414142"/>
                </a:solidFill>
              </a:rPr>
              <a:t> «Оформление премирования»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248306" y="5279893"/>
            <a:ext cx="2108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8080">
                    <a:lumMod val="50000"/>
                  </a:srgbClr>
                </a:solidFill>
              </a:rPr>
              <a:t>ВПП процесса оформления </a:t>
            </a:r>
            <a:br>
              <a:rPr lang="ru-RU" sz="1100" b="1" dirty="0">
                <a:solidFill>
                  <a:srgbClr val="808080">
                    <a:lumMod val="50000"/>
                  </a:srgbClr>
                </a:solidFill>
              </a:rPr>
            </a:br>
            <a:r>
              <a:rPr lang="ru-RU" sz="1100" b="1" dirty="0">
                <a:solidFill>
                  <a:srgbClr val="808080">
                    <a:lumMod val="50000"/>
                  </a:srgbClr>
                </a:solidFill>
              </a:rPr>
              <a:t>премии сотруднику, </a:t>
            </a:r>
            <a:br>
              <a:rPr lang="ru-RU" sz="1100" b="1" dirty="0">
                <a:solidFill>
                  <a:srgbClr val="808080">
                    <a:lumMod val="50000"/>
                  </a:srgbClr>
                </a:solidFill>
              </a:rPr>
            </a:br>
            <a:r>
              <a:rPr lang="ru-RU" sz="1100" dirty="0">
                <a:solidFill>
                  <a:srgbClr val="808080">
                    <a:lumMod val="50000"/>
                  </a:srgbClr>
                </a:solidFill>
              </a:rPr>
              <a:t>рабочих дней</a:t>
            </a: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flipV="1">
            <a:off x="58768" y="4653136"/>
            <a:ext cx="9085232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4499992" y="1037967"/>
            <a:ext cx="0" cy="527135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Прямоугольник 120"/>
          <p:cNvSpPr/>
          <p:nvPr/>
        </p:nvSpPr>
        <p:spPr>
          <a:xfrm>
            <a:off x="4601384" y="5279893"/>
            <a:ext cx="2108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8080">
                    <a:lumMod val="50000"/>
                  </a:srgbClr>
                </a:solidFill>
              </a:rPr>
              <a:t>ВПП процесса оформления материальной помощи</a:t>
            </a:r>
            <a:r>
              <a:rPr lang="ru-RU" sz="1100" dirty="0">
                <a:solidFill>
                  <a:srgbClr val="808080">
                    <a:lumMod val="50000"/>
                  </a:srgbClr>
                </a:solidFill>
              </a:rPr>
              <a:t>, рабочих дней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635122" y="4780683"/>
            <a:ext cx="42573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414142"/>
                </a:solidFill>
              </a:rPr>
              <a:t>HR-проект</a:t>
            </a:r>
            <a:r>
              <a:rPr lang="ru-RU" altLang="ru-RU" sz="1200" b="1" dirty="0">
                <a:solidFill>
                  <a:srgbClr val="414142"/>
                </a:solidFill>
              </a:rPr>
              <a:t> «Оформление материальной помощи»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4678514" y="3224009"/>
            <a:ext cx="4129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414142"/>
                </a:solidFill>
              </a:rPr>
              <a:t>HR-проект</a:t>
            </a:r>
            <a:r>
              <a:rPr lang="ru-RU" altLang="ru-RU" sz="1200" b="1" dirty="0">
                <a:solidFill>
                  <a:srgbClr val="414142"/>
                </a:solidFill>
              </a:rPr>
              <a:t> «Перевод на постоянное место работы»</a:t>
            </a:r>
          </a:p>
        </p:txBody>
      </p:sp>
      <p:graphicFrame>
        <p:nvGraphicFramePr>
          <p:cNvPr id="137" name="Диаграмма 136"/>
          <p:cNvGraphicFramePr/>
          <p:nvPr>
            <p:extLst>
              <p:ext uri="{D42A27DB-BD31-4B8C-83A1-F6EECF244321}">
                <p14:modId xmlns:p14="http://schemas.microsoft.com/office/powerpoint/2010/main" val="1714265043"/>
              </p:ext>
            </p:extLst>
          </p:nvPr>
        </p:nvGraphicFramePr>
        <p:xfrm>
          <a:off x="6645071" y="3332840"/>
          <a:ext cx="1872208" cy="99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8" name="Таблица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423127"/>
              </p:ext>
            </p:extLst>
          </p:nvPr>
        </p:nvGraphicFramePr>
        <p:xfrm>
          <a:off x="6825091" y="4324062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06.2014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12.2015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9" name="Прямоугольник 138"/>
          <p:cNvSpPr/>
          <p:nvPr/>
        </p:nvSpPr>
        <p:spPr>
          <a:xfrm>
            <a:off x="4569015" y="3636748"/>
            <a:ext cx="21855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8080">
                    <a:lumMod val="50000"/>
                  </a:srgbClr>
                </a:solidFill>
              </a:rPr>
              <a:t>Продолжительность оформления перевода сотрудника</a:t>
            </a:r>
            <a:r>
              <a:rPr lang="ru-RU" sz="1100" dirty="0">
                <a:solidFill>
                  <a:srgbClr val="808080">
                    <a:lumMod val="50000"/>
                  </a:srgbClr>
                </a:solidFill>
              </a:rPr>
              <a:t>, дней</a:t>
            </a:r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>
            <a:off x="6927851" y="3725697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 стрелкой 140"/>
          <p:cNvCxnSpPr/>
          <p:nvPr/>
        </p:nvCxnSpPr>
        <p:spPr>
          <a:xfrm>
            <a:off x="7813459" y="3725697"/>
            <a:ext cx="0" cy="468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Прямоугольник 141"/>
          <p:cNvSpPr/>
          <p:nvPr/>
        </p:nvSpPr>
        <p:spPr>
          <a:xfrm>
            <a:off x="7484291" y="3481857"/>
            <a:ext cx="934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414142"/>
                </a:solidFill>
              </a:rPr>
              <a:t>в </a:t>
            </a:r>
            <a:r>
              <a:rPr lang="ru-RU" sz="1200" b="1" dirty="0">
                <a:solidFill>
                  <a:srgbClr val="414142"/>
                </a:solidFill>
              </a:rPr>
              <a:t>5</a:t>
            </a:r>
            <a:r>
              <a:rPr lang="ru-RU" sz="1050" dirty="0">
                <a:solidFill>
                  <a:srgbClr val="414142"/>
                </a:solidFill>
              </a:rPr>
              <a:t> раз</a:t>
            </a:r>
          </a:p>
        </p:txBody>
      </p:sp>
      <p:graphicFrame>
        <p:nvGraphicFramePr>
          <p:cNvPr id="143" name="Диаграмма 142"/>
          <p:cNvGraphicFramePr/>
          <p:nvPr>
            <p:extLst>
              <p:ext uri="{D42A27DB-BD31-4B8C-83A1-F6EECF244321}">
                <p14:modId xmlns:p14="http://schemas.microsoft.com/office/powerpoint/2010/main" val="1547091736"/>
              </p:ext>
            </p:extLst>
          </p:nvPr>
        </p:nvGraphicFramePr>
        <p:xfrm>
          <a:off x="2274220" y="5088342"/>
          <a:ext cx="1872208" cy="99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4" name="Таблица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958844"/>
              </p:ext>
            </p:extLst>
          </p:nvPr>
        </p:nvGraphicFramePr>
        <p:xfrm>
          <a:off x="2454240" y="6079564"/>
          <a:ext cx="149122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6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5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06.2014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12.2015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5" name="Прямая соединительная линия 144"/>
          <p:cNvCxnSpPr/>
          <p:nvPr/>
        </p:nvCxnSpPr>
        <p:spPr>
          <a:xfrm>
            <a:off x="2531007" y="5583953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/>
          <p:nvPr/>
        </p:nvCxnSpPr>
        <p:spPr>
          <a:xfrm>
            <a:off x="3416615" y="5583952"/>
            <a:ext cx="0" cy="360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3080525" y="5312876"/>
            <a:ext cx="934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414142"/>
                </a:solidFill>
              </a:rPr>
              <a:t>в </a:t>
            </a:r>
            <a:r>
              <a:rPr lang="ru-RU" sz="1200" b="1" dirty="0">
                <a:solidFill>
                  <a:srgbClr val="414142"/>
                </a:solidFill>
              </a:rPr>
              <a:t>4</a:t>
            </a:r>
            <a:r>
              <a:rPr lang="ru-RU" sz="1050" dirty="0">
                <a:solidFill>
                  <a:srgbClr val="414142"/>
                </a:solidFill>
              </a:rPr>
              <a:t> раза</a:t>
            </a:r>
          </a:p>
        </p:txBody>
      </p:sp>
      <p:graphicFrame>
        <p:nvGraphicFramePr>
          <p:cNvPr id="148" name="Диаграмма 147"/>
          <p:cNvGraphicFramePr/>
          <p:nvPr>
            <p:extLst>
              <p:ext uri="{D42A27DB-BD31-4B8C-83A1-F6EECF244321}">
                <p14:modId xmlns:p14="http://schemas.microsoft.com/office/powerpoint/2010/main" val="3741166903"/>
              </p:ext>
            </p:extLst>
          </p:nvPr>
        </p:nvGraphicFramePr>
        <p:xfrm>
          <a:off x="6647024" y="5146266"/>
          <a:ext cx="1872208" cy="99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9" name="Таблица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229801"/>
              </p:ext>
            </p:extLst>
          </p:nvPr>
        </p:nvGraphicFramePr>
        <p:xfrm>
          <a:off x="6827044" y="6137488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10.2015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05.2016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50" name="Прямая соединительная линия 149"/>
          <p:cNvCxnSpPr/>
          <p:nvPr/>
        </p:nvCxnSpPr>
        <p:spPr>
          <a:xfrm>
            <a:off x="6924261" y="5394249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/>
          <p:nvPr/>
        </p:nvCxnSpPr>
        <p:spPr>
          <a:xfrm>
            <a:off x="7809869" y="5393055"/>
            <a:ext cx="0" cy="576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7539692" y="5125643"/>
            <a:ext cx="934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414142"/>
                </a:solidFill>
              </a:rPr>
              <a:t>в </a:t>
            </a:r>
            <a:r>
              <a:rPr lang="ru-RU" sz="1200" b="1" dirty="0">
                <a:solidFill>
                  <a:srgbClr val="414142"/>
                </a:solidFill>
              </a:rPr>
              <a:t>4,5</a:t>
            </a:r>
            <a:r>
              <a:rPr lang="ru-RU" sz="1050" dirty="0">
                <a:solidFill>
                  <a:srgbClr val="414142"/>
                </a:solidFill>
              </a:rPr>
              <a:t> раз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689977" y="1097765"/>
            <a:ext cx="4129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rgbClr val="414142"/>
                </a:solidFill>
              </a:rPr>
              <a:t>HR-проект</a:t>
            </a:r>
            <a:r>
              <a:rPr lang="ru-RU" altLang="ru-RU" sz="1200" b="1" dirty="0">
                <a:solidFill>
                  <a:srgbClr val="414142"/>
                </a:solidFill>
              </a:rPr>
              <a:t> «Сокращение сроков </a:t>
            </a:r>
            <a:br>
              <a:rPr lang="ru-RU" altLang="ru-RU" sz="1200" b="1" dirty="0">
                <a:solidFill>
                  <a:srgbClr val="414142"/>
                </a:solidFill>
              </a:rPr>
            </a:br>
            <a:r>
              <a:rPr lang="ru-RU" altLang="ru-RU" sz="1200" b="1" dirty="0">
                <a:solidFill>
                  <a:srgbClr val="414142"/>
                </a:solidFill>
              </a:rPr>
              <a:t>командирования сотрудников»</a:t>
            </a: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770039568"/>
              </p:ext>
            </p:extLst>
          </p:nvPr>
        </p:nvGraphicFramePr>
        <p:xfrm>
          <a:off x="6785820" y="1456805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460519"/>
              </p:ext>
            </p:extLst>
          </p:nvPr>
        </p:nvGraphicFramePr>
        <p:xfrm>
          <a:off x="6965840" y="2552166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03.2014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12.2014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4826324" y="1764582"/>
            <a:ext cx="21855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808080">
                    <a:lumMod val="50000"/>
                  </a:srgbClr>
                </a:solidFill>
              </a:rPr>
              <a:t>Продолжительность оформления командировки </a:t>
            </a:r>
            <a:br>
              <a:rPr lang="ru-RU" sz="1100" b="1" dirty="0">
                <a:solidFill>
                  <a:srgbClr val="808080">
                    <a:lumMod val="50000"/>
                  </a:srgbClr>
                </a:solidFill>
              </a:rPr>
            </a:br>
            <a:r>
              <a:rPr lang="ru-RU" sz="1100" dirty="0">
                <a:solidFill>
                  <a:srgbClr val="414142"/>
                </a:solidFill>
              </a:rPr>
              <a:t>с учетом времени подписания руководителем структурного подразделения</a:t>
            </a:r>
            <a:r>
              <a:rPr lang="ru-RU" sz="1100" dirty="0">
                <a:solidFill>
                  <a:srgbClr val="808080">
                    <a:lumMod val="50000"/>
                  </a:srgbClr>
                </a:solidFill>
              </a:rPr>
              <a:t>, мин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7060863" y="2068795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7946471" y="2065582"/>
            <a:ext cx="0" cy="228246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7607886" y="1753825"/>
            <a:ext cx="934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414142"/>
                </a:solidFill>
              </a:rPr>
              <a:t>в </a:t>
            </a:r>
            <a:r>
              <a:rPr lang="ru-RU" sz="1200" b="1" dirty="0">
                <a:solidFill>
                  <a:srgbClr val="414142"/>
                </a:solidFill>
              </a:rPr>
              <a:t>2,3</a:t>
            </a:r>
            <a:r>
              <a:rPr lang="ru-RU" sz="1050" dirty="0">
                <a:solidFill>
                  <a:srgbClr val="414142"/>
                </a:solidFill>
              </a:rPr>
              <a:t> раза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37314" y="3068960"/>
            <a:ext cx="9085232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34159"/>
              </p:ext>
            </p:extLst>
          </p:nvPr>
        </p:nvGraphicFramePr>
        <p:xfrm>
          <a:off x="178306" y="1499006"/>
          <a:ext cx="4224982" cy="1257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58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58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58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58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105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2014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2015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2016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2017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/>
                        <a:t>1 волна (5 процессов)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пилоты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6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тираж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6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соверш.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baseline="0" dirty="0"/>
                        <a:t>2 волна (5 процессов) </a:t>
                      </a:r>
                      <a:endParaRPr lang="ru-RU" sz="105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пилоты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6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тираж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6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соверш.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/>
                        <a:t>3 волна (6 процессов)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пилоты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6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тираж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/>
                        <a:t>4 волна (3 процесса)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пилоты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F42E00AD-4F57-4D4E-B279-0465021E8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210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17</a:t>
            </a:fld>
            <a:endParaRPr lang="ru-RU" altLang="ru-RU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044538" y="13692"/>
            <a:ext cx="7559909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kern="0" dirty="0">
                <a:latin typeface="+mn-lt"/>
                <a:cs typeface="Times New Roman" panose="02020603050405020304" pitchFamily="18" charset="0"/>
              </a:rPr>
              <a:t>Системное развертывание ПСР на предприятиях отрасли с 2015 г.</a:t>
            </a:r>
          </a:p>
        </p:txBody>
      </p:sp>
      <p:sp>
        <p:nvSpPr>
          <p:cNvPr id="86" name="Номер слайда 2"/>
          <p:cNvSpPr txBox="1">
            <a:spLocks/>
          </p:cNvSpPr>
          <p:nvPr/>
        </p:nvSpPr>
        <p:spPr bwMode="auto">
          <a:xfrm>
            <a:off x="8405920" y="6168496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582" b="1" kern="1200">
                <a:solidFill>
                  <a:schemeClr val="accent2"/>
                </a:solidFill>
                <a:latin typeface="Microsoft Sans Serif"/>
                <a:ea typeface="+mn-ea"/>
                <a:cs typeface="Microsoft Sans Serif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582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582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51520" y="5508707"/>
            <a:ext cx="888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Ключевой результат –  </a:t>
            </a:r>
            <a:r>
              <a:rPr lang="ru-RU" sz="1600" b="1" dirty="0">
                <a:solidFill>
                  <a:srgbClr val="2972A7"/>
                </a:solidFill>
              </a:rPr>
              <a:t>достижение бизнес-целей предприятия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которые декомпозируются до целей потоков в физических величинах (ВПП и НЗП) на участках.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32538" y="992335"/>
            <a:ext cx="8822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В настоящее время в контуре </a:t>
            </a:r>
            <a:r>
              <a:rPr lang="ru-RU" sz="2000" b="1" dirty="0">
                <a:solidFill>
                  <a:srgbClr val="2972A7"/>
                </a:solidFill>
              </a:rPr>
              <a:t>23 предприятия</a:t>
            </a:r>
            <a:r>
              <a:rPr lang="ru-RU" sz="1600" b="1" dirty="0">
                <a:solidFill>
                  <a:srgbClr val="2972A7"/>
                </a:solidFill>
              </a:rPr>
              <a:t>. </a:t>
            </a:r>
            <a:br>
              <a:rPr lang="ru-RU" sz="1600" b="1" dirty="0">
                <a:solidFill>
                  <a:srgbClr val="2972A7"/>
                </a:solidFill>
              </a:rPr>
            </a:b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Это </a:t>
            </a:r>
            <a:r>
              <a:rPr lang="ru-RU" sz="1600" b="1" dirty="0">
                <a:solidFill>
                  <a:srgbClr val="2972A7"/>
                </a:solidFill>
              </a:rPr>
              <a:t>29 основных продуктов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, которые составляют </a:t>
            </a:r>
            <a:r>
              <a:rPr lang="ru-RU" sz="1600" b="1" dirty="0">
                <a:solidFill>
                  <a:srgbClr val="2972A7"/>
                </a:solidFill>
              </a:rPr>
              <a:t>80 % себестоимости.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544087" y="2323494"/>
            <a:ext cx="3323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972A7"/>
                </a:solidFill>
              </a:rPr>
              <a:t>88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потоков оптимизировано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Более 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rgbClr val="2972A7"/>
                </a:solidFill>
              </a:rPr>
              <a:t>3000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проектов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Более 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rgbClr val="2972A7"/>
                </a:solidFill>
              </a:rPr>
              <a:t>50000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ППУ реализовано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1661891"/>
            <a:ext cx="1790697" cy="356688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661891"/>
            <a:ext cx="1744346" cy="35668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30AC3AA-764B-40B9-878A-8E3ED75748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18</a:t>
            </a:fld>
            <a:endParaRPr lang="ru-RU" alt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634271" y="2809394"/>
            <a:ext cx="4185917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14 февраля 2017 г. </a:t>
            </a: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– </a:t>
            </a:r>
            <a:b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Наб. совет ГК «Росатом»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принял решение о работе </a:t>
            </a:r>
            <a:b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ПСР по заказу ФОИВ: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34271" y="4350873"/>
            <a:ext cx="4371778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/>
                <a:ea typeface="Times New Roman" panose="02020603050405020304" pitchFamily="18" charset="0"/>
              </a:rPr>
              <a:t>Одобрить распространение Государственной корпорацией по атомной энергии «Росатом» лучших практик Производственной системы Росатом по запросам федеральных органов исполнительной власти, государственных корпораций и государственных компаний.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18148" y="1634415"/>
            <a:ext cx="2568678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Кириенко С.В., </a:t>
            </a: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Председатель </a:t>
            </a:r>
            <a:b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наблюдательного совета Госкорпорации «Росатом»</a:t>
            </a:r>
            <a:endParaRPr lang="ru-RU" sz="1400" dirty="0">
              <a:solidFill>
                <a:srgbClr val="414142"/>
              </a:solidFill>
              <a:latin typeface="Arial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648" y="1147360"/>
            <a:ext cx="1521499" cy="148568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78" y="2885416"/>
            <a:ext cx="1629387" cy="10862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809" y="1128665"/>
            <a:ext cx="1497358" cy="1487687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763151" y="1825681"/>
            <a:ext cx="2758877" cy="829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Лихачев А.Е., </a:t>
            </a: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генеральный директор Госкорпорации «Росатом»</a:t>
            </a:r>
            <a:endParaRPr lang="ru-RU" sz="1400" dirty="0">
              <a:solidFill>
                <a:srgbClr val="414142"/>
              </a:solidFill>
              <a:latin typeface="Arial"/>
            </a:endParaRPr>
          </a:p>
        </p:txBody>
      </p:sp>
      <p:pic>
        <p:nvPicPr>
          <p:cNvPr id="31" name="Picture 2" descr="&amp;Kcy;&amp;acy;&amp;rcy;&amp;tcy;&amp;icy;&amp;ncy;&amp;kcy;&amp;icy; &amp;pcy;&amp;ocy; &amp;zcy;&amp;acy;&amp;pcy;&amp;rcy;&amp;ocy;&amp;scy;&amp;ucy; &amp;zcy;&amp;dcy;&amp;rcy;&amp;acy;&amp;vcy;&amp;ocy;&amp;ocy;&amp;khcy;&amp;rcy;&amp;acy;&amp;ncy;&amp;iecy;&amp;ncy;&amp;icy;&amp;iecy;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8" y="2896233"/>
            <a:ext cx="996060" cy="10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763687" y="2809394"/>
            <a:ext cx="2763595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Письма от 02.12.2016 и от 24.08.2017 об помощи ПСР в создании образцов «бережливых поликлиник»</a:t>
            </a:r>
            <a:endParaRPr lang="ru-RU" sz="1400" dirty="0">
              <a:solidFill>
                <a:srgbClr val="414142"/>
              </a:solidFill>
              <a:latin typeface="Arial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4621" y="4011326"/>
            <a:ext cx="1397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Минздрав РФ</a:t>
            </a:r>
            <a:endParaRPr lang="ru-RU" sz="14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9" y="4509120"/>
            <a:ext cx="989995" cy="1083495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6044" y="5585907"/>
            <a:ext cx="1785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М</a:t>
            </a:r>
            <a:r>
              <a:rPr lang="ru-RU" sz="10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инэкономразвития </a:t>
            </a:r>
            <a:r>
              <a:rPr lang="ru-RU" sz="1200" b="1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РФ</a:t>
            </a:r>
            <a:endParaRPr lang="ru-RU" sz="12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793432" y="4509120"/>
            <a:ext cx="2734140" cy="1320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Письмо от 27.10.2017 ведущей роли ПСР</a:t>
            </a:r>
            <a:b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в реализации федеральной программы «Повышение производительности труда»</a:t>
            </a:r>
            <a:endParaRPr lang="ru-RU" sz="1400" dirty="0">
              <a:solidFill>
                <a:srgbClr val="414142"/>
              </a:solidFill>
              <a:latin typeface="Arial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522028" y="1093039"/>
            <a:ext cx="0" cy="5256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077913" y="33719"/>
            <a:ext cx="7216155" cy="62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>
                <a:latin typeface="+mn-lt"/>
              </a:rPr>
              <a:t>Распространение лучших практик ПСР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884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19</a:t>
            </a:fld>
            <a:endParaRPr lang="ru-RU" alt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4322" y="1078002"/>
            <a:ext cx="36847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17 ноября 2016 года – совещание 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на Старой Площади</a:t>
            </a:r>
          </a:p>
          <a:p>
            <a:endParaRPr lang="ru-RU" sz="1400" kern="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Формирование совместной команды Росатома и Минздрава РФ </a:t>
            </a:r>
          </a:p>
        </p:txBody>
      </p:sp>
      <p:pic>
        <p:nvPicPr>
          <p:cNvPr id="41" name="Picture 4" descr="&amp;Kcy;&amp;acy;&amp;rcy;&amp;tcy;&amp;icy;&amp;ncy;&amp;kcy;&amp;icy; &amp;pcy;&amp;ocy; &amp;zcy;&amp;acy;&amp;pcy;&amp;rcy;&amp;ocy;&amp;scy;&amp;ucy; &amp;yacy;&amp;kcy;&amp;ocy;&amp;vcy;&amp;lcy;&amp;iecy;&amp;vcy;&amp;acy; &amp;mcy;&amp;icy;&amp;ncy;&amp;zcy;&amp;dcy;&amp;rcy;&amp;acy;&amp;v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3096" y="1051683"/>
            <a:ext cx="1105758" cy="142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7210535" y="2482987"/>
            <a:ext cx="17411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Яковлева </a:t>
            </a:r>
            <a:br>
              <a:rPr lang="ru-RU" sz="1100" dirty="0"/>
            </a:br>
            <a:r>
              <a:rPr lang="ru-RU" sz="1100" dirty="0"/>
              <a:t>Татьяна Владимировна</a:t>
            </a:r>
          </a:p>
        </p:txBody>
      </p:sp>
      <p:pic>
        <p:nvPicPr>
          <p:cNvPr id="47" name="Picture 6" descr="&amp;Kcy;&amp;acy;&amp;rcy;&amp;tcy;&amp;icy;&amp;ncy;&amp;kcy;&amp;icy; &amp;pcy;&amp;ocy; &amp;zcy;&amp;acy;&amp;pcy;&amp;rcy;&amp;ocy;&amp;scy;&amp;ucy; &amp;scy;&amp;kcy;&amp;vcy;&amp;ocy;&amp;rcy;&amp;tscy;&amp;ocy;&amp;vcy;&amp;acy; &amp;mcy;&amp;icy;&amp;ncy;&amp;zcy;&amp;dcy;&amp;rcy;&amp;acy;&amp;v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6632" y="1046386"/>
            <a:ext cx="1064226" cy="142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5522060" y="2488416"/>
            <a:ext cx="16029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Скворцова </a:t>
            </a:r>
            <a:br>
              <a:rPr lang="ru-RU" sz="1100" dirty="0"/>
            </a:br>
            <a:r>
              <a:rPr lang="ru-RU" sz="1100" dirty="0"/>
              <a:t>Вероника Игоревна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1029" y="4284637"/>
            <a:ext cx="7089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Версия 1-го проектного цикла: 5 проблемных потоков в каждой поликлинике</a:t>
            </a:r>
          </a:p>
        </p:txBody>
      </p:sp>
      <p:graphicFrame>
        <p:nvGraphicFramePr>
          <p:cNvPr id="44" name="Схема 43"/>
          <p:cNvGraphicFramePr/>
          <p:nvPr/>
        </p:nvGraphicFramePr>
        <p:xfrm>
          <a:off x="264683" y="2910243"/>
          <a:ext cx="8756472" cy="1392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9" name="Заголовок 1"/>
          <p:cNvSpPr txBox="1">
            <a:spLocks/>
          </p:cNvSpPr>
          <p:nvPr/>
        </p:nvSpPr>
        <p:spPr bwMode="auto">
          <a:xfrm>
            <a:off x="1043608" y="21875"/>
            <a:ext cx="7216156" cy="92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Социальная сфера – Медицина </a:t>
            </a:r>
            <a:br>
              <a:rPr lang="ru-RU" dirty="0"/>
            </a:br>
            <a:r>
              <a:rPr lang="ru-RU" b="0" kern="0" dirty="0">
                <a:solidFill>
                  <a:srgbClr val="003274"/>
                </a:solidFill>
              </a:rPr>
              <a:t>Заказ на создание бережливых </a:t>
            </a:r>
            <a:br>
              <a:rPr lang="ru-RU" b="0" kern="0" dirty="0">
                <a:solidFill>
                  <a:srgbClr val="003274"/>
                </a:solidFill>
              </a:rPr>
            </a:br>
            <a:r>
              <a:rPr lang="ru-RU" b="0" kern="0" dirty="0">
                <a:solidFill>
                  <a:srgbClr val="003274"/>
                </a:solidFill>
              </a:rPr>
              <a:t>поликлиник-образцов в 3 регионах России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" r="20822" b="2436"/>
          <a:stretch/>
        </p:blipFill>
        <p:spPr>
          <a:xfrm>
            <a:off x="4001936" y="1054293"/>
            <a:ext cx="1196774" cy="14206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49218" y="2494057"/>
            <a:ext cx="1924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Кириенко </a:t>
            </a:r>
            <a:b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Сергей Владиленович</a:t>
            </a:r>
            <a:endParaRPr lang="ru-RU" sz="1100" dirty="0"/>
          </a:p>
        </p:txBody>
      </p:sp>
      <p:sp>
        <p:nvSpPr>
          <p:cNvPr id="46" name="Пятиугольник 45"/>
          <p:cNvSpPr/>
          <p:nvPr/>
        </p:nvSpPr>
        <p:spPr>
          <a:xfrm>
            <a:off x="3549714" y="4611660"/>
            <a:ext cx="856867" cy="307777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18775" y="5220733"/>
            <a:ext cx="8736872" cy="86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4943" y="5519885"/>
            <a:ext cx="2215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Снятие текущего состояния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850639" y="5220733"/>
            <a:ext cx="360000" cy="4320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1857593" y="5656766"/>
            <a:ext cx="360000" cy="4320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1982368" y="5510354"/>
            <a:ext cx="192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Планирование мероприятий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549714" y="5212505"/>
            <a:ext cx="360000" cy="4320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3556668" y="5648538"/>
            <a:ext cx="360000" cy="4320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3462036" y="5509640"/>
            <a:ext cx="3838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Реализация</a:t>
            </a:r>
            <a:b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проекта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7104504" y="5220733"/>
            <a:ext cx="360000" cy="4320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7111458" y="5656766"/>
            <a:ext cx="360000" cy="4320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107358" y="5509640"/>
            <a:ext cx="2052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Закрытие</a:t>
            </a:r>
            <a:b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проекта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556668" y="4635324"/>
            <a:ext cx="756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Kick-off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3549714" y="4581128"/>
            <a:ext cx="0" cy="62101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Равнобедренный треугольник 64"/>
          <p:cNvSpPr/>
          <p:nvPr/>
        </p:nvSpPr>
        <p:spPr>
          <a:xfrm>
            <a:off x="3500459" y="5138142"/>
            <a:ext cx="98510" cy="67618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ятиугольник 65"/>
          <p:cNvSpPr/>
          <p:nvPr/>
        </p:nvSpPr>
        <p:spPr>
          <a:xfrm>
            <a:off x="7097550" y="4616508"/>
            <a:ext cx="1105728" cy="354761"/>
          </a:xfrm>
          <a:prstGeom prst="homePlate">
            <a:avLst/>
          </a:prstGeom>
          <a:solidFill>
            <a:srgbClr val="DAF7D3"/>
          </a:solidFill>
          <a:ln w="3175">
            <a:solidFill>
              <a:srgbClr val="AFE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7069736" y="4595837"/>
            <a:ext cx="1039066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>
                <a:solidFill>
                  <a:srgbClr val="568424"/>
                </a:solidFill>
              </a:rPr>
              <a:t>Предъявление</a:t>
            </a:r>
            <a:br>
              <a:rPr lang="ru-RU" sz="900" b="1" dirty="0">
                <a:solidFill>
                  <a:srgbClr val="568424"/>
                </a:solidFill>
              </a:rPr>
            </a:br>
            <a:r>
              <a:rPr lang="ru-RU" sz="1050" b="1" dirty="0">
                <a:solidFill>
                  <a:srgbClr val="568424"/>
                </a:solidFill>
              </a:rPr>
              <a:t>результатов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7097550" y="4585976"/>
            <a:ext cx="0" cy="62101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Равнобедренный треугольник 68"/>
          <p:cNvSpPr/>
          <p:nvPr/>
        </p:nvSpPr>
        <p:spPr>
          <a:xfrm>
            <a:off x="7048295" y="5142990"/>
            <a:ext cx="98510" cy="67618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ятиугольник 69"/>
          <p:cNvSpPr/>
          <p:nvPr/>
        </p:nvSpPr>
        <p:spPr>
          <a:xfrm>
            <a:off x="4771831" y="4907096"/>
            <a:ext cx="304319" cy="144615"/>
          </a:xfrm>
          <a:prstGeom prst="homePlate">
            <a:avLst/>
          </a:prstGeom>
          <a:solidFill>
            <a:srgbClr val="DAF7D3"/>
          </a:solidFill>
          <a:ln w="3175">
            <a:solidFill>
              <a:srgbClr val="AFE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4771832" y="4910224"/>
            <a:ext cx="0" cy="31050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Равнобедренный треугольник 71"/>
          <p:cNvSpPr/>
          <p:nvPr/>
        </p:nvSpPr>
        <p:spPr>
          <a:xfrm>
            <a:off x="4747204" y="5149486"/>
            <a:ext cx="49255" cy="6112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4670102" y="4628238"/>
            <a:ext cx="21162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b="1" dirty="0">
                <a:solidFill>
                  <a:srgbClr val="568424"/>
                </a:solidFill>
              </a:rPr>
              <a:t>Промежуточные результаты</a:t>
            </a:r>
          </a:p>
        </p:txBody>
      </p:sp>
      <p:sp>
        <p:nvSpPr>
          <p:cNvPr id="74" name="Пятиугольник 73"/>
          <p:cNvSpPr/>
          <p:nvPr/>
        </p:nvSpPr>
        <p:spPr>
          <a:xfrm>
            <a:off x="5554431" y="4907096"/>
            <a:ext cx="304319" cy="144615"/>
          </a:xfrm>
          <a:prstGeom prst="homePlate">
            <a:avLst/>
          </a:prstGeom>
          <a:solidFill>
            <a:srgbClr val="DAF7D3"/>
          </a:solidFill>
          <a:ln w="3175">
            <a:solidFill>
              <a:srgbClr val="AFE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5554432" y="4910224"/>
            <a:ext cx="0" cy="31050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Равнобедренный треугольник 75"/>
          <p:cNvSpPr/>
          <p:nvPr/>
        </p:nvSpPr>
        <p:spPr>
          <a:xfrm>
            <a:off x="5529804" y="5149486"/>
            <a:ext cx="49255" cy="6112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ятиугольник 76"/>
          <p:cNvSpPr/>
          <p:nvPr/>
        </p:nvSpPr>
        <p:spPr>
          <a:xfrm>
            <a:off x="6298266" y="4902852"/>
            <a:ext cx="304319" cy="144615"/>
          </a:xfrm>
          <a:prstGeom prst="homePlate">
            <a:avLst/>
          </a:prstGeom>
          <a:solidFill>
            <a:srgbClr val="DAF7D3"/>
          </a:solidFill>
          <a:ln w="3175">
            <a:solidFill>
              <a:srgbClr val="AFE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6298267" y="4905980"/>
            <a:ext cx="0" cy="31050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Равнобедренный треугольник 78"/>
          <p:cNvSpPr/>
          <p:nvPr/>
        </p:nvSpPr>
        <p:spPr>
          <a:xfrm>
            <a:off x="6273639" y="5145242"/>
            <a:ext cx="49255" cy="6112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0" name="Группа 79"/>
          <p:cNvGrpSpPr/>
          <p:nvPr/>
        </p:nvGrpSpPr>
        <p:grpSpPr>
          <a:xfrm>
            <a:off x="6944553" y="5450125"/>
            <a:ext cx="404503" cy="412902"/>
            <a:chOff x="3961415" y="2840038"/>
            <a:chExt cx="731838" cy="731837"/>
          </a:xfrm>
          <a:solidFill>
            <a:schemeClr val="accent2">
              <a:lumMod val="50000"/>
            </a:schemeClr>
          </a:solidFill>
        </p:grpSpPr>
        <p:sp>
          <p:nvSpPr>
            <p:cNvPr id="81" name="Freeform 46"/>
            <p:cNvSpPr>
              <a:spLocks noEditPoints="1"/>
            </p:cNvSpPr>
            <p:nvPr/>
          </p:nvSpPr>
          <p:spPr bwMode="auto">
            <a:xfrm>
              <a:off x="4177315" y="3059113"/>
              <a:ext cx="298450" cy="295275"/>
            </a:xfrm>
            <a:custGeom>
              <a:avLst/>
              <a:gdLst>
                <a:gd name="T0" fmla="*/ 95 w 188"/>
                <a:gd name="T1" fmla="*/ 14 h 186"/>
                <a:gd name="T2" fmla="*/ 72 w 188"/>
                <a:gd name="T3" fmla="*/ 17 h 186"/>
                <a:gd name="T4" fmla="*/ 54 w 188"/>
                <a:gd name="T5" fmla="*/ 25 h 186"/>
                <a:gd name="T6" fmla="*/ 38 w 188"/>
                <a:gd name="T7" fmla="*/ 36 h 186"/>
                <a:gd name="T8" fmla="*/ 25 w 188"/>
                <a:gd name="T9" fmla="*/ 52 h 186"/>
                <a:gd name="T10" fmla="*/ 17 w 188"/>
                <a:gd name="T11" fmla="*/ 72 h 186"/>
                <a:gd name="T12" fmla="*/ 15 w 188"/>
                <a:gd name="T13" fmla="*/ 93 h 186"/>
                <a:gd name="T14" fmla="*/ 17 w 188"/>
                <a:gd name="T15" fmla="*/ 114 h 186"/>
                <a:gd name="T16" fmla="*/ 25 w 188"/>
                <a:gd name="T17" fmla="*/ 133 h 186"/>
                <a:gd name="T18" fmla="*/ 38 w 188"/>
                <a:gd name="T19" fmla="*/ 149 h 186"/>
                <a:gd name="T20" fmla="*/ 54 w 188"/>
                <a:gd name="T21" fmla="*/ 161 h 186"/>
                <a:gd name="T22" fmla="*/ 72 w 188"/>
                <a:gd name="T23" fmla="*/ 169 h 186"/>
                <a:gd name="T24" fmla="*/ 95 w 188"/>
                <a:gd name="T25" fmla="*/ 172 h 186"/>
                <a:gd name="T26" fmla="*/ 116 w 188"/>
                <a:gd name="T27" fmla="*/ 169 h 186"/>
                <a:gd name="T28" fmla="*/ 134 w 188"/>
                <a:gd name="T29" fmla="*/ 161 h 186"/>
                <a:gd name="T30" fmla="*/ 150 w 188"/>
                <a:gd name="T31" fmla="*/ 149 h 186"/>
                <a:gd name="T32" fmla="*/ 163 w 188"/>
                <a:gd name="T33" fmla="*/ 133 h 186"/>
                <a:gd name="T34" fmla="*/ 171 w 188"/>
                <a:gd name="T35" fmla="*/ 114 h 186"/>
                <a:gd name="T36" fmla="*/ 173 w 188"/>
                <a:gd name="T37" fmla="*/ 93 h 186"/>
                <a:gd name="T38" fmla="*/ 171 w 188"/>
                <a:gd name="T39" fmla="*/ 72 h 186"/>
                <a:gd name="T40" fmla="*/ 163 w 188"/>
                <a:gd name="T41" fmla="*/ 52 h 186"/>
                <a:gd name="T42" fmla="*/ 150 w 188"/>
                <a:gd name="T43" fmla="*/ 36 h 186"/>
                <a:gd name="T44" fmla="*/ 134 w 188"/>
                <a:gd name="T45" fmla="*/ 25 h 186"/>
                <a:gd name="T46" fmla="*/ 116 w 188"/>
                <a:gd name="T47" fmla="*/ 17 h 186"/>
                <a:gd name="T48" fmla="*/ 95 w 188"/>
                <a:gd name="T49" fmla="*/ 14 h 186"/>
                <a:gd name="T50" fmla="*/ 95 w 188"/>
                <a:gd name="T51" fmla="*/ 0 h 186"/>
                <a:gd name="T52" fmla="*/ 118 w 188"/>
                <a:gd name="T53" fmla="*/ 2 h 186"/>
                <a:gd name="T54" fmla="*/ 142 w 188"/>
                <a:gd name="T55" fmla="*/ 11 h 186"/>
                <a:gd name="T56" fmla="*/ 160 w 188"/>
                <a:gd name="T57" fmla="*/ 26 h 186"/>
                <a:gd name="T58" fmla="*/ 175 w 188"/>
                <a:gd name="T59" fmla="*/ 45 h 186"/>
                <a:gd name="T60" fmla="*/ 184 w 188"/>
                <a:gd name="T61" fmla="*/ 68 h 186"/>
                <a:gd name="T62" fmla="*/ 188 w 188"/>
                <a:gd name="T63" fmla="*/ 93 h 186"/>
                <a:gd name="T64" fmla="*/ 184 w 188"/>
                <a:gd name="T65" fmla="*/ 117 h 186"/>
                <a:gd name="T66" fmla="*/ 175 w 188"/>
                <a:gd name="T67" fmla="*/ 140 h 186"/>
                <a:gd name="T68" fmla="*/ 160 w 188"/>
                <a:gd name="T69" fmla="*/ 159 h 186"/>
                <a:gd name="T70" fmla="*/ 142 w 188"/>
                <a:gd name="T71" fmla="*/ 174 h 186"/>
                <a:gd name="T72" fmla="*/ 118 w 188"/>
                <a:gd name="T73" fmla="*/ 183 h 186"/>
                <a:gd name="T74" fmla="*/ 95 w 188"/>
                <a:gd name="T75" fmla="*/ 186 h 186"/>
                <a:gd name="T76" fmla="*/ 70 w 188"/>
                <a:gd name="T77" fmla="*/ 183 h 186"/>
                <a:gd name="T78" fmla="*/ 46 w 188"/>
                <a:gd name="T79" fmla="*/ 174 h 186"/>
                <a:gd name="T80" fmla="*/ 28 w 188"/>
                <a:gd name="T81" fmla="*/ 159 h 186"/>
                <a:gd name="T82" fmla="*/ 13 w 188"/>
                <a:gd name="T83" fmla="*/ 140 h 186"/>
                <a:gd name="T84" fmla="*/ 4 w 188"/>
                <a:gd name="T85" fmla="*/ 117 h 186"/>
                <a:gd name="T86" fmla="*/ 0 w 188"/>
                <a:gd name="T87" fmla="*/ 93 h 186"/>
                <a:gd name="T88" fmla="*/ 4 w 188"/>
                <a:gd name="T89" fmla="*/ 68 h 186"/>
                <a:gd name="T90" fmla="*/ 13 w 188"/>
                <a:gd name="T91" fmla="*/ 45 h 186"/>
                <a:gd name="T92" fmla="*/ 28 w 188"/>
                <a:gd name="T93" fmla="*/ 26 h 186"/>
                <a:gd name="T94" fmla="*/ 46 w 188"/>
                <a:gd name="T95" fmla="*/ 11 h 186"/>
                <a:gd name="T96" fmla="*/ 70 w 188"/>
                <a:gd name="T97" fmla="*/ 2 h 186"/>
                <a:gd name="T98" fmla="*/ 95 w 188"/>
                <a:gd name="T9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86">
                  <a:moveTo>
                    <a:pt x="95" y="14"/>
                  </a:moveTo>
                  <a:lnTo>
                    <a:pt x="72" y="17"/>
                  </a:lnTo>
                  <a:lnTo>
                    <a:pt x="54" y="25"/>
                  </a:lnTo>
                  <a:lnTo>
                    <a:pt x="38" y="36"/>
                  </a:lnTo>
                  <a:lnTo>
                    <a:pt x="25" y="52"/>
                  </a:lnTo>
                  <a:lnTo>
                    <a:pt x="17" y="72"/>
                  </a:lnTo>
                  <a:lnTo>
                    <a:pt x="15" y="93"/>
                  </a:lnTo>
                  <a:lnTo>
                    <a:pt x="17" y="114"/>
                  </a:lnTo>
                  <a:lnTo>
                    <a:pt x="25" y="133"/>
                  </a:lnTo>
                  <a:lnTo>
                    <a:pt x="38" y="149"/>
                  </a:lnTo>
                  <a:lnTo>
                    <a:pt x="54" y="161"/>
                  </a:lnTo>
                  <a:lnTo>
                    <a:pt x="72" y="169"/>
                  </a:lnTo>
                  <a:lnTo>
                    <a:pt x="95" y="172"/>
                  </a:lnTo>
                  <a:lnTo>
                    <a:pt x="116" y="169"/>
                  </a:lnTo>
                  <a:lnTo>
                    <a:pt x="134" y="161"/>
                  </a:lnTo>
                  <a:lnTo>
                    <a:pt x="150" y="149"/>
                  </a:lnTo>
                  <a:lnTo>
                    <a:pt x="163" y="133"/>
                  </a:lnTo>
                  <a:lnTo>
                    <a:pt x="171" y="114"/>
                  </a:lnTo>
                  <a:lnTo>
                    <a:pt x="173" y="93"/>
                  </a:lnTo>
                  <a:lnTo>
                    <a:pt x="171" y="72"/>
                  </a:lnTo>
                  <a:lnTo>
                    <a:pt x="163" y="52"/>
                  </a:lnTo>
                  <a:lnTo>
                    <a:pt x="150" y="36"/>
                  </a:lnTo>
                  <a:lnTo>
                    <a:pt x="134" y="25"/>
                  </a:lnTo>
                  <a:lnTo>
                    <a:pt x="116" y="17"/>
                  </a:lnTo>
                  <a:lnTo>
                    <a:pt x="95" y="14"/>
                  </a:lnTo>
                  <a:close/>
                  <a:moveTo>
                    <a:pt x="95" y="0"/>
                  </a:moveTo>
                  <a:lnTo>
                    <a:pt x="118" y="2"/>
                  </a:lnTo>
                  <a:lnTo>
                    <a:pt x="142" y="11"/>
                  </a:lnTo>
                  <a:lnTo>
                    <a:pt x="160" y="26"/>
                  </a:lnTo>
                  <a:lnTo>
                    <a:pt x="175" y="45"/>
                  </a:lnTo>
                  <a:lnTo>
                    <a:pt x="184" y="68"/>
                  </a:lnTo>
                  <a:lnTo>
                    <a:pt x="188" y="93"/>
                  </a:lnTo>
                  <a:lnTo>
                    <a:pt x="184" y="117"/>
                  </a:lnTo>
                  <a:lnTo>
                    <a:pt x="175" y="140"/>
                  </a:lnTo>
                  <a:lnTo>
                    <a:pt x="160" y="159"/>
                  </a:lnTo>
                  <a:lnTo>
                    <a:pt x="142" y="174"/>
                  </a:lnTo>
                  <a:lnTo>
                    <a:pt x="118" y="183"/>
                  </a:lnTo>
                  <a:lnTo>
                    <a:pt x="95" y="186"/>
                  </a:lnTo>
                  <a:lnTo>
                    <a:pt x="70" y="183"/>
                  </a:lnTo>
                  <a:lnTo>
                    <a:pt x="46" y="174"/>
                  </a:lnTo>
                  <a:lnTo>
                    <a:pt x="28" y="159"/>
                  </a:lnTo>
                  <a:lnTo>
                    <a:pt x="13" y="140"/>
                  </a:lnTo>
                  <a:lnTo>
                    <a:pt x="4" y="117"/>
                  </a:lnTo>
                  <a:lnTo>
                    <a:pt x="0" y="93"/>
                  </a:lnTo>
                  <a:lnTo>
                    <a:pt x="4" y="68"/>
                  </a:lnTo>
                  <a:lnTo>
                    <a:pt x="13" y="45"/>
                  </a:lnTo>
                  <a:lnTo>
                    <a:pt x="28" y="26"/>
                  </a:lnTo>
                  <a:lnTo>
                    <a:pt x="46" y="11"/>
                  </a:lnTo>
                  <a:lnTo>
                    <a:pt x="70" y="2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47"/>
            <p:cNvSpPr>
              <a:spLocks noEditPoints="1"/>
            </p:cNvSpPr>
            <p:nvPr/>
          </p:nvSpPr>
          <p:spPr bwMode="auto">
            <a:xfrm>
              <a:off x="4132865" y="3013075"/>
              <a:ext cx="387350" cy="388938"/>
            </a:xfrm>
            <a:custGeom>
              <a:avLst/>
              <a:gdLst>
                <a:gd name="T0" fmla="*/ 123 w 244"/>
                <a:gd name="T1" fmla="*/ 14 h 245"/>
                <a:gd name="T2" fmla="*/ 94 w 244"/>
                <a:gd name="T3" fmla="*/ 17 h 245"/>
                <a:gd name="T4" fmla="*/ 68 w 244"/>
                <a:gd name="T5" fmla="*/ 29 h 245"/>
                <a:gd name="T6" fmla="*/ 45 w 244"/>
                <a:gd name="T7" fmla="*/ 46 h 245"/>
                <a:gd name="T8" fmla="*/ 28 w 244"/>
                <a:gd name="T9" fmla="*/ 67 h 245"/>
                <a:gd name="T10" fmla="*/ 18 w 244"/>
                <a:gd name="T11" fmla="*/ 93 h 245"/>
                <a:gd name="T12" fmla="*/ 14 w 244"/>
                <a:gd name="T13" fmla="*/ 122 h 245"/>
                <a:gd name="T14" fmla="*/ 18 w 244"/>
                <a:gd name="T15" fmla="*/ 150 h 245"/>
                <a:gd name="T16" fmla="*/ 28 w 244"/>
                <a:gd name="T17" fmla="*/ 177 h 245"/>
                <a:gd name="T18" fmla="*/ 45 w 244"/>
                <a:gd name="T19" fmla="*/ 198 h 245"/>
                <a:gd name="T20" fmla="*/ 68 w 244"/>
                <a:gd name="T21" fmla="*/ 215 h 245"/>
                <a:gd name="T22" fmla="*/ 94 w 244"/>
                <a:gd name="T23" fmla="*/ 226 h 245"/>
                <a:gd name="T24" fmla="*/ 123 w 244"/>
                <a:gd name="T25" fmla="*/ 229 h 245"/>
                <a:gd name="T26" fmla="*/ 150 w 244"/>
                <a:gd name="T27" fmla="*/ 226 h 245"/>
                <a:gd name="T28" fmla="*/ 176 w 244"/>
                <a:gd name="T29" fmla="*/ 215 h 245"/>
                <a:gd name="T30" fmla="*/ 199 w 244"/>
                <a:gd name="T31" fmla="*/ 198 h 245"/>
                <a:gd name="T32" fmla="*/ 216 w 244"/>
                <a:gd name="T33" fmla="*/ 177 h 245"/>
                <a:gd name="T34" fmla="*/ 226 w 244"/>
                <a:gd name="T35" fmla="*/ 150 h 245"/>
                <a:gd name="T36" fmla="*/ 230 w 244"/>
                <a:gd name="T37" fmla="*/ 122 h 245"/>
                <a:gd name="T38" fmla="*/ 226 w 244"/>
                <a:gd name="T39" fmla="*/ 93 h 245"/>
                <a:gd name="T40" fmla="*/ 216 w 244"/>
                <a:gd name="T41" fmla="*/ 67 h 245"/>
                <a:gd name="T42" fmla="*/ 199 w 244"/>
                <a:gd name="T43" fmla="*/ 46 h 245"/>
                <a:gd name="T44" fmla="*/ 176 w 244"/>
                <a:gd name="T45" fmla="*/ 29 h 245"/>
                <a:gd name="T46" fmla="*/ 150 w 244"/>
                <a:gd name="T47" fmla="*/ 17 h 245"/>
                <a:gd name="T48" fmla="*/ 123 w 244"/>
                <a:gd name="T49" fmla="*/ 14 h 245"/>
                <a:gd name="T50" fmla="*/ 123 w 244"/>
                <a:gd name="T51" fmla="*/ 0 h 245"/>
                <a:gd name="T52" fmla="*/ 150 w 244"/>
                <a:gd name="T53" fmla="*/ 2 h 245"/>
                <a:gd name="T54" fmla="*/ 176 w 244"/>
                <a:gd name="T55" fmla="*/ 12 h 245"/>
                <a:gd name="T56" fmla="*/ 199 w 244"/>
                <a:gd name="T57" fmla="*/ 26 h 245"/>
                <a:gd name="T58" fmla="*/ 217 w 244"/>
                <a:gd name="T59" fmla="*/ 46 h 245"/>
                <a:gd name="T60" fmla="*/ 231 w 244"/>
                <a:gd name="T61" fmla="*/ 68 h 245"/>
                <a:gd name="T62" fmla="*/ 242 w 244"/>
                <a:gd name="T63" fmla="*/ 94 h 245"/>
                <a:gd name="T64" fmla="*/ 244 w 244"/>
                <a:gd name="T65" fmla="*/ 122 h 245"/>
                <a:gd name="T66" fmla="*/ 242 w 244"/>
                <a:gd name="T67" fmla="*/ 149 h 245"/>
                <a:gd name="T68" fmla="*/ 231 w 244"/>
                <a:gd name="T69" fmla="*/ 175 h 245"/>
                <a:gd name="T70" fmla="*/ 217 w 244"/>
                <a:gd name="T71" fmla="*/ 198 h 245"/>
                <a:gd name="T72" fmla="*/ 199 w 244"/>
                <a:gd name="T73" fmla="*/ 217 h 245"/>
                <a:gd name="T74" fmla="*/ 176 w 244"/>
                <a:gd name="T75" fmla="*/ 232 h 245"/>
                <a:gd name="T76" fmla="*/ 150 w 244"/>
                <a:gd name="T77" fmla="*/ 241 h 245"/>
                <a:gd name="T78" fmla="*/ 123 w 244"/>
                <a:gd name="T79" fmla="*/ 245 h 245"/>
                <a:gd name="T80" fmla="*/ 94 w 244"/>
                <a:gd name="T81" fmla="*/ 241 h 245"/>
                <a:gd name="T82" fmla="*/ 68 w 244"/>
                <a:gd name="T83" fmla="*/ 232 h 245"/>
                <a:gd name="T84" fmla="*/ 45 w 244"/>
                <a:gd name="T85" fmla="*/ 217 h 245"/>
                <a:gd name="T86" fmla="*/ 27 w 244"/>
                <a:gd name="T87" fmla="*/ 198 h 245"/>
                <a:gd name="T88" fmla="*/ 13 w 244"/>
                <a:gd name="T89" fmla="*/ 175 h 245"/>
                <a:gd name="T90" fmla="*/ 2 w 244"/>
                <a:gd name="T91" fmla="*/ 149 h 245"/>
                <a:gd name="T92" fmla="*/ 0 w 244"/>
                <a:gd name="T93" fmla="*/ 122 h 245"/>
                <a:gd name="T94" fmla="*/ 2 w 244"/>
                <a:gd name="T95" fmla="*/ 94 h 245"/>
                <a:gd name="T96" fmla="*/ 13 w 244"/>
                <a:gd name="T97" fmla="*/ 68 h 245"/>
                <a:gd name="T98" fmla="*/ 27 w 244"/>
                <a:gd name="T99" fmla="*/ 46 h 245"/>
                <a:gd name="T100" fmla="*/ 45 w 244"/>
                <a:gd name="T101" fmla="*/ 26 h 245"/>
                <a:gd name="T102" fmla="*/ 68 w 244"/>
                <a:gd name="T103" fmla="*/ 12 h 245"/>
                <a:gd name="T104" fmla="*/ 94 w 244"/>
                <a:gd name="T105" fmla="*/ 2 h 245"/>
                <a:gd name="T106" fmla="*/ 123 w 244"/>
                <a:gd name="T10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4" h="245">
                  <a:moveTo>
                    <a:pt x="123" y="14"/>
                  </a:moveTo>
                  <a:lnTo>
                    <a:pt x="94" y="17"/>
                  </a:lnTo>
                  <a:lnTo>
                    <a:pt x="68" y="29"/>
                  </a:lnTo>
                  <a:lnTo>
                    <a:pt x="45" y="46"/>
                  </a:lnTo>
                  <a:lnTo>
                    <a:pt x="28" y="67"/>
                  </a:lnTo>
                  <a:lnTo>
                    <a:pt x="18" y="93"/>
                  </a:lnTo>
                  <a:lnTo>
                    <a:pt x="14" y="122"/>
                  </a:lnTo>
                  <a:lnTo>
                    <a:pt x="18" y="150"/>
                  </a:lnTo>
                  <a:lnTo>
                    <a:pt x="28" y="177"/>
                  </a:lnTo>
                  <a:lnTo>
                    <a:pt x="45" y="198"/>
                  </a:lnTo>
                  <a:lnTo>
                    <a:pt x="68" y="215"/>
                  </a:lnTo>
                  <a:lnTo>
                    <a:pt x="94" y="226"/>
                  </a:lnTo>
                  <a:lnTo>
                    <a:pt x="123" y="229"/>
                  </a:lnTo>
                  <a:lnTo>
                    <a:pt x="150" y="226"/>
                  </a:lnTo>
                  <a:lnTo>
                    <a:pt x="176" y="215"/>
                  </a:lnTo>
                  <a:lnTo>
                    <a:pt x="199" y="198"/>
                  </a:lnTo>
                  <a:lnTo>
                    <a:pt x="216" y="177"/>
                  </a:lnTo>
                  <a:lnTo>
                    <a:pt x="226" y="150"/>
                  </a:lnTo>
                  <a:lnTo>
                    <a:pt x="230" y="122"/>
                  </a:lnTo>
                  <a:lnTo>
                    <a:pt x="226" y="93"/>
                  </a:lnTo>
                  <a:lnTo>
                    <a:pt x="216" y="67"/>
                  </a:lnTo>
                  <a:lnTo>
                    <a:pt x="199" y="46"/>
                  </a:lnTo>
                  <a:lnTo>
                    <a:pt x="176" y="29"/>
                  </a:lnTo>
                  <a:lnTo>
                    <a:pt x="150" y="17"/>
                  </a:lnTo>
                  <a:lnTo>
                    <a:pt x="123" y="14"/>
                  </a:lnTo>
                  <a:close/>
                  <a:moveTo>
                    <a:pt x="123" y="0"/>
                  </a:moveTo>
                  <a:lnTo>
                    <a:pt x="150" y="2"/>
                  </a:lnTo>
                  <a:lnTo>
                    <a:pt x="176" y="12"/>
                  </a:lnTo>
                  <a:lnTo>
                    <a:pt x="199" y="26"/>
                  </a:lnTo>
                  <a:lnTo>
                    <a:pt x="217" y="46"/>
                  </a:lnTo>
                  <a:lnTo>
                    <a:pt x="231" y="68"/>
                  </a:lnTo>
                  <a:lnTo>
                    <a:pt x="242" y="94"/>
                  </a:lnTo>
                  <a:lnTo>
                    <a:pt x="244" y="122"/>
                  </a:lnTo>
                  <a:lnTo>
                    <a:pt x="242" y="149"/>
                  </a:lnTo>
                  <a:lnTo>
                    <a:pt x="231" y="175"/>
                  </a:lnTo>
                  <a:lnTo>
                    <a:pt x="217" y="198"/>
                  </a:lnTo>
                  <a:lnTo>
                    <a:pt x="199" y="217"/>
                  </a:lnTo>
                  <a:lnTo>
                    <a:pt x="176" y="232"/>
                  </a:lnTo>
                  <a:lnTo>
                    <a:pt x="150" y="241"/>
                  </a:lnTo>
                  <a:lnTo>
                    <a:pt x="123" y="245"/>
                  </a:lnTo>
                  <a:lnTo>
                    <a:pt x="94" y="241"/>
                  </a:lnTo>
                  <a:lnTo>
                    <a:pt x="68" y="232"/>
                  </a:lnTo>
                  <a:lnTo>
                    <a:pt x="45" y="217"/>
                  </a:lnTo>
                  <a:lnTo>
                    <a:pt x="27" y="198"/>
                  </a:lnTo>
                  <a:lnTo>
                    <a:pt x="13" y="175"/>
                  </a:lnTo>
                  <a:lnTo>
                    <a:pt x="2" y="149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13" y="68"/>
                  </a:lnTo>
                  <a:lnTo>
                    <a:pt x="27" y="46"/>
                  </a:lnTo>
                  <a:lnTo>
                    <a:pt x="45" y="26"/>
                  </a:lnTo>
                  <a:lnTo>
                    <a:pt x="68" y="12"/>
                  </a:lnTo>
                  <a:lnTo>
                    <a:pt x="94" y="2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48"/>
            <p:cNvSpPr>
              <a:spLocks noEditPoints="1"/>
            </p:cNvSpPr>
            <p:nvPr/>
          </p:nvSpPr>
          <p:spPr bwMode="auto">
            <a:xfrm>
              <a:off x="4086828" y="2967038"/>
              <a:ext cx="479425" cy="479425"/>
            </a:xfrm>
            <a:custGeom>
              <a:avLst/>
              <a:gdLst>
                <a:gd name="T0" fmla="*/ 152 w 302"/>
                <a:gd name="T1" fmla="*/ 14 h 302"/>
                <a:gd name="T2" fmla="*/ 120 w 302"/>
                <a:gd name="T3" fmla="*/ 17 h 302"/>
                <a:gd name="T4" fmla="*/ 91 w 302"/>
                <a:gd name="T5" fmla="*/ 28 h 302"/>
                <a:gd name="T6" fmla="*/ 65 w 302"/>
                <a:gd name="T7" fmla="*/ 43 h 302"/>
                <a:gd name="T8" fmla="*/ 44 w 302"/>
                <a:gd name="T9" fmla="*/ 66 h 302"/>
                <a:gd name="T10" fmla="*/ 29 w 302"/>
                <a:gd name="T11" fmla="*/ 90 h 302"/>
                <a:gd name="T12" fmla="*/ 18 w 302"/>
                <a:gd name="T13" fmla="*/ 119 h 302"/>
                <a:gd name="T14" fmla="*/ 14 w 302"/>
                <a:gd name="T15" fmla="*/ 151 h 302"/>
                <a:gd name="T16" fmla="*/ 18 w 302"/>
                <a:gd name="T17" fmla="*/ 182 h 302"/>
                <a:gd name="T18" fmla="*/ 29 w 302"/>
                <a:gd name="T19" fmla="*/ 211 h 302"/>
                <a:gd name="T20" fmla="*/ 44 w 302"/>
                <a:gd name="T21" fmla="*/ 236 h 302"/>
                <a:gd name="T22" fmla="*/ 65 w 302"/>
                <a:gd name="T23" fmla="*/ 258 h 302"/>
                <a:gd name="T24" fmla="*/ 91 w 302"/>
                <a:gd name="T25" fmla="*/ 274 h 302"/>
                <a:gd name="T26" fmla="*/ 120 w 302"/>
                <a:gd name="T27" fmla="*/ 284 h 302"/>
                <a:gd name="T28" fmla="*/ 152 w 302"/>
                <a:gd name="T29" fmla="*/ 288 h 302"/>
                <a:gd name="T30" fmla="*/ 182 w 302"/>
                <a:gd name="T31" fmla="*/ 284 h 302"/>
                <a:gd name="T32" fmla="*/ 211 w 302"/>
                <a:gd name="T33" fmla="*/ 274 h 302"/>
                <a:gd name="T34" fmla="*/ 237 w 302"/>
                <a:gd name="T35" fmla="*/ 258 h 302"/>
                <a:gd name="T36" fmla="*/ 258 w 302"/>
                <a:gd name="T37" fmla="*/ 236 h 302"/>
                <a:gd name="T38" fmla="*/ 273 w 302"/>
                <a:gd name="T39" fmla="*/ 211 h 302"/>
                <a:gd name="T40" fmla="*/ 284 w 302"/>
                <a:gd name="T41" fmla="*/ 182 h 302"/>
                <a:gd name="T42" fmla="*/ 288 w 302"/>
                <a:gd name="T43" fmla="*/ 151 h 302"/>
                <a:gd name="T44" fmla="*/ 284 w 302"/>
                <a:gd name="T45" fmla="*/ 119 h 302"/>
                <a:gd name="T46" fmla="*/ 273 w 302"/>
                <a:gd name="T47" fmla="*/ 90 h 302"/>
                <a:gd name="T48" fmla="*/ 258 w 302"/>
                <a:gd name="T49" fmla="*/ 66 h 302"/>
                <a:gd name="T50" fmla="*/ 237 w 302"/>
                <a:gd name="T51" fmla="*/ 43 h 302"/>
                <a:gd name="T52" fmla="*/ 211 w 302"/>
                <a:gd name="T53" fmla="*/ 28 h 302"/>
                <a:gd name="T54" fmla="*/ 182 w 302"/>
                <a:gd name="T55" fmla="*/ 17 h 302"/>
                <a:gd name="T56" fmla="*/ 152 w 302"/>
                <a:gd name="T57" fmla="*/ 14 h 302"/>
                <a:gd name="T58" fmla="*/ 152 w 302"/>
                <a:gd name="T59" fmla="*/ 0 h 302"/>
                <a:gd name="T60" fmla="*/ 186 w 302"/>
                <a:gd name="T61" fmla="*/ 4 h 302"/>
                <a:gd name="T62" fmla="*/ 217 w 302"/>
                <a:gd name="T63" fmla="*/ 14 h 302"/>
                <a:gd name="T64" fmla="*/ 246 w 302"/>
                <a:gd name="T65" fmla="*/ 33 h 302"/>
                <a:gd name="T66" fmla="*/ 269 w 302"/>
                <a:gd name="T67" fmla="*/ 56 h 302"/>
                <a:gd name="T68" fmla="*/ 286 w 302"/>
                <a:gd name="T69" fmla="*/ 84 h 302"/>
                <a:gd name="T70" fmla="*/ 298 w 302"/>
                <a:gd name="T71" fmla="*/ 117 h 302"/>
                <a:gd name="T72" fmla="*/ 302 w 302"/>
                <a:gd name="T73" fmla="*/ 151 h 302"/>
                <a:gd name="T74" fmla="*/ 298 w 302"/>
                <a:gd name="T75" fmla="*/ 185 h 302"/>
                <a:gd name="T76" fmla="*/ 286 w 302"/>
                <a:gd name="T77" fmla="*/ 217 h 302"/>
                <a:gd name="T78" fmla="*/ 269 w 302"/>
                <a:gd name="T79" fmla="*/ 245 h 302"/>
                <a:gd name="T80" fmla="*/ 246 w 302"/>
                <a:gd name="T81" fmla="*/ 268 h 302"/>
                <a:gd name="T82" fmla="*/ 217 w 302"/>
                <a:gd name="T83" fmla="*/ 287 h 302"/>
                <a:gd name="T84" fmla="*/ 186 w 302"/>
                <a:gd name="T85" fmla="*/ 297 h 302"/>
                <a:gd name="T86" fmla="*/ 152 w 302"/>
                <a:gd name="T87" fmla="*/ 302 h 302"/>
                <a:gd name="T88" fmla="*/ 116 w 302"/>
                <a:gd name="T89" fmla="*/ 297 h 302"/>
                <a:gd name="T90" fmla="*/ 85 w 302"/>
                <a:gd name="T91" fmla="*/ 287 h 302"/>
                <a:gd name="T92" fmla="*/ 56 w 302"/>
                <a:gd name="T93" fmla="*/ 268 h 302"/>
                <a:gd name="T94" fmla="*/ 33 w 302"/>
                <a:gd name="T95" fmla="*/ 245 h 302"/>
                <a:gd name="T96" fmla="*/ 16 w 302"/>
                <a:gd name="T97" fmla="*/ 217 h 302"/>
                <a:gd name="T98" fmla="*/ 4 w 302"/>
                <a:gd name="T99" fmla="*/ 185 h 302"/>
                <a:gd name="T100" fmla="*/ 0 w 302"/>
                <a:gd name="T101" fmla="*/ 151 h 302"/>
                <a:gd name="T102" fmla="*/ 4 w 302"/>
                <a:gd name="T103" fmla="*/ 117 h 302"/>
                <a:gd name="T104" fmla="*/ 16 w 302"/>
                <a:gd name="T105" fmla="*/ 84 h 302"/>
                <a:gd name="T106" fmla="*/ 33 w 302"/>
                <a:gd name="T107" fmla="*/ 56 h 302"/>
                <a:gd name="T108" fmla="*/ 56 w 302"/>
                <a:gd name="T109" fmla="*/ 33 h 302"/>
                <a:gd name="T110" fmla="*/ 85 w 302"/>
                <a:gd name="T111" fmla="*/ 14 h 302"/>
                <a:gd name="T112" fmla="*/ 116 w 302"/>
                <a:gd name="T113" fmla="*/ 4 h 302"/>
                <a:gd name="T114" fmla="*/ 152 w 302"/>
                <a:gd name="T1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" h="302">
                  <a:moveTo>
                    <a:pt x="152" y="14"/>
                  </a:moveTo>
                  <a:lnTo>
                    <a:pt x="120" y="17"/>
                  </a:lnTo>
                  <a:lnTo>
                    <a:pt x="91" y="28"/>
                  </a:lnTo>
                  <a:lnTo>
                    <a:pt x="65" y="43"/>
                  </a:lnTo>
                  <a:lnTo>
                    <a:pt x="44" y="66"/>
                  </a:lnTo>
                  <a:lnTo>
                    <a:pt x="29" y="90"/>
                  </a:lnTo>
                  <a:lnTo>
                    <a:pt x="18" y="119"/>
                  </a:lnTo>
                  <a:lnTo>
                    <a:pt x="14" y="151"/>
                  </a:lnTo>
                  <a:lnTo>
                    <a:pt x="18" y="182"/>
                  </a:lnTo>
                  <a:lnTo>
                    <a:pt x="29" y="211"/>
                  </a:lnTo>
                  <a:lnTo>
                    <a:pt x="44" y="236"/>
                  </a:lnTo>
                  <a:lnTo>
                    <a:pt x="65" y="258"/>
                  </a:lnTo>
                  <a:lnTo>
                    <a:pt x="91" y="274"/>
                  </a:lnTo>
                  <a:lnTo>
                    <a:pt x="120" y="284"/>
                  </a:lnTo>
                  <a:lnTo>
                    <a:pt x="152" y="288"/>
                  </a:lnTo>
                  <a:lnTo>
                    <a:pt x="182" y="284"/>
                  </a:lnTo>
                  <a:lnTo>
                    <a:pt x="211" y="274"/>
                  </a:lnTo>
                  <a:lnTo>
                    <a:pt x="237" y="258"/>
                  </a:lnTo>
                  <a:lnTo>
                    <a:pt x="258" y="236"/>
                  </a:lnTo>
                  <a:lnTo>
                    <a:pt x="273" y="211"/>
                  </a:lnTo>
                  <a:lnTo>
                    <a:pt x="284" y="182"/>
                  </a:lnTo>
                  <a:lnTo>
                    <a:pt x="288" y="151"/>
                  </a:lnTo>
                  <a:lnTo>
                    <a:pt x="284" y="119"/>
                  </a:lnTo>
                  <a:lnTo>
                    <a:pt x="273" y="90"/>
                  </a:lnTo>
                  <a:lnTo>
                    <a:pt x="258" y="66"/>
                  </a:lnTo>
                  <a:lnTo>
                    <a:pt x="237" y="43"/>
                  </a:lnTo>
                  <a:lnTo>
                    <a:pt x="211" y="28"/>
                  </a:lnTo>
                  <a:lnTo>
                    <a:pt x="182" y="17"/>
                  </a:lnTo>
                  <a:lnTo>
                    <a:pt x="152" y="14"/>
                  </a:lnTo>
                  <a:close/>
                  <a:moveTo>
                    <a:pt x="152" y="0"/>
                  </a:moveTo>
                  <a:lnTo>
                    <a:pt x="186" y="4"/>
                  </a:lnTo>
                  <a:lnTo>
                    <a:pt x="217" y="14"/>
                  </a:lnTo>
                  <a:lnTo>
                    <a:pt x="246" y="33"/>
                  </a:lnTo>
                  <a:lnTo>
                    <a:pt x="269" y="56"/>
                  </a:lnTo>
                  <a:lnTo>
                    <a:pt x="286" y="84"/>
                  </a:lnTo>
                  <a:lnTo>
                    <a:pt x="298" y="117"/>
                  </a:lnTo>
                  <a:lnTo>
                    <a:pt x="302" y="151"/>
                  </a:lnTo>
                  <a:lnTo>
                    <a:pt x="298" y="185"/>
                  </a:lnTo>
                  <a:lnTo>
                    <a:pt x="286" y="217"/>
                  </a:lnTo>
                  <a:lnTo>
                    <a:pt x="269" y="245"/>
                  </a:lnTo>
                  <a:lnTo>
                    <a:pt x="246" y="268"/>
                  </a:lnTo>
                  <a:lnTo>
                    <a:pt x="217" y="287"/>
                  </a:lnTo>
                  <a:lnTo>
                    <a:pt x="186" y="297"/>
                  </a:lnTo>
                  <a:lnTo>
                    <a:pt x="152" y="302"/>
                  </a:lnTo>
                  <a:lnTo>
                    <a:pt x="116" y="297"/>
                  </a:lnTo>
                  <a:lnTo>
                    <a:pt x="85" y="287"/>
                  </a:lnTo>
                  <a:lnTo>
                    <a:pt x="56" y="268"/>
                  </a:lnTo>
                  <a:lnTo>
                    <a:pt x="33" y="245"/>
                  </a:lnTo>
                  <a:lnTo>
                    <a:pt x="16" y="217"/>
                  </a:lnTo>
                  <a:lnTo>
                    <a:pt x="4" y="185"/>
                  </a:lnTo>
                  <a:lnTo>
                    <a:pt x="0" y="151"/>
                  </a:lnTo>
                  <a:lnTo>
                    <a:pt x="4" y="117"/>
                  </a:lnTo>
                  <a:lnTo>
                    <a:pt x="16" y="84"/>
                  </a:lnTo>
                  <a:lnTo>
                    <a:pt x="33" y="56"/>
                  </a:lnTo>
                  <a:lnTo>
                    <a:pt x="56" y="33"/>
                  </a:lnTo>
                  <a:lnTo>
                    <a:pt x="85" y="14"/>
                  </a:lnTo>
                  <a:lnTo>
                    <a:pt x="116" y="4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49"/>
            <p:cNvSpPr>
              <a:spLocks noEditPoints="1"/>
            </p:cNvSpPr>
            <p:nvPr/>
          </p:nvSpPr>
          <p:spPr bwMode="auto">
            <a:xfrm>
              <a:off x="4040790" y="2921000"/>
              <a:ext cx="571500" cy="569913"/>
            </a:xfrm>
            <a:custGeom>
              <a:avLst/>
              <a:gdLst>
                <a:gd name="T0" fmla="*/ 147 w 360"/>
                <a:gd name="T1" fmla="*/ 17 h 359"/>
                <a:gd name="T2" fmla="*/ 88 w 360"/>
                <a:gd name="T3" fmla="*/ 42 h 359"/>
                <a:gd name="T4" fmla="*/ 43 w 360"/>
                <a:gd name="T5" fmla="*/ 87 h 359"/>
                <a:gd name="T6" fmla="*/ 18 w 360"/>
                <a:gd name="T7" fmla="*/ 147 h 359"/>
                <a:gd name="T8" fmla="*/ 18 w 360"/>
                <a:gd name="T9" fmla="*/ 212 h 359"/>
                <a:gd name="T10" fmla="*/ 43 w 360"/>
                <a:gd name="T11" fmla="*/ 273 h 359"/>
                <a:gd name="T12" fmla="*/ 88 w 360"/>
                <a:gd name="T13" fmla="*/ 317 h 359"/>
                <a:gd name="T14" fmla="*/ 147 w 360"/>
                <a:gd name="T15" fmla="*/ 342 h 359"/>
                <a:gd name="T16" fmla="*/ 213 w 360"/>
                <a:gd name="T17" fmla="*/ 342 h 359"/>
                <a:gd name="T18" fmla="*/ 272 w 360"/>
                <a:gd name="T19" fmla="*/ 317 h 359"/>
                <a:gd name="T20" fmla="*/ 317 w 360"/>
                <a:gd name="T21" fmla="*/ 273 h 359"/>
                <a:gd name="T22" fmla="*/ 342 w 360"/>
                <a:gd name="T23" fmla="*/ 212 h 359"/>
                <a:gd name="T24" fmla="*/ 342 w 360"/>
                <a:gd name="T25" fmla="*/ 147 h 359"/>
                <a:gd name="T26" fmla="*/ 317 w 360"/>
                <a:gd name="T27" fmla="*/ 87 h 359"/>
                <a:gd name="T28" fmla="*/ 272 w 360"/>
                <a:gd name="T29" fmla="*/ 42 h 359"/>
                <a:gd name="T30" fmla="*/ 213 w 360"/>
                <a:gd name="T31" fmla="*/ 17 h 359"/>
                <a:gd name="T32" fmla="*/ 181 w 360"/>
                <a:gd name="T33" fmla="*/ 0 h 359"/>
                <a:gd name="T34" fmla="*/ 250 w 360"/>
                <a:gd name="T35" fmla="*/ 13 h 359"/>
                <a:gd name="T36" fmla="*/ 308 w 360"/>
                <a:gd name="T37" fmla="*/ 53 h 359"/>
                <a:gd name="T38" fmla="*/ 346 w 360"/>
                <a:gd name="T39" fmla="*/ 110 h 359"/>
                <a:gd name="T40" fmla="*/ 360 w 360"/>
                <a:gd name="T41" fmla="*/ 180 h 359"/>
                <a:gd name="T42" fmla="*/ 346 w 360"/>
                <a:gd name="T43" fmla="*/ 249 h 359"/>
                <a:gd name="T44" fmla="*/ 308 w 360"/>
                <a:gd name="T45" fmla="*/ 307 h 359"/>
                <a:gd name="T46" fmla="*/ 250 w 360"/>
                <a:gd name="T47" fmla="*/ 346 h 359"/>
                <a:gd name="T48" fmla="*/ 181 w 360"/>
                <a:gd name="T49" fmla="*/ 359 h 359"/>
                <a:gd name="T50" fmla="*/ 110 w 360"/>
                <a:gd name="T51" fmla="*/ 346 h 359"/>
                <a:gd name="T52" fmla="*/ 52 w 360"/>
                <a:gd name="T53" fmla="*/ 307 h 359"/>
                <a:gd name="T54" fmla="*/ 14 w 360"/>
                <a:gd name="T55" fmla="*/ 249 h 359"/>
                <a:gd name="T56" fmla="*/ 0 w 360"/>
                <a:gd name="T57" fmla="*/ 180 h 359"/>
                <a:gd name="T58" fmla="*/ 14 w 360"/>
                <a:gd name="T59" fmla="*/ 110 h 359"/>
                <a:gd name="T60" fmla="*/ 52 w 360"/>
                <a:gd name="T61" fmla="*/ 53 h 359"/>
                <a:gd name="T62" fmla="*/ 110 w 360"/>
                <a:gd name="T63" fmla="*/ 13 h 359"/>
                <a:gd name="T64" fmla="*/ 181 w 360"/>
                <a:gd name="T65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0" h="359">
                  <a:moveTo>
                    <a:pt x="181" y="15"/>
                  </a:moveTo>
                  <a:lnTo>
                    <a:pt x="147" y="17"/>
                  </a:lnTo>
                  <a:lnTo>
                    <a:pt x="115" y="26"/>
                  </a:lnTo>
                  <a:lnTo>
                    <a:pt x="88" y="42"/>
                  </a:lnTo>
                  <a:lnTo>
                    <a:pt x="63" y="63"/>
                  </a:lnTo>
                  <a:lnTo>
                    <a:pt x="43" y="87"/>
                  </a:lnTo>
                  <a:lnTo>
                    <a:pt x="27" y="115"/>
                  </a:lnTo>
                  <a:lnTo>
                    <a:pt x="18" y="147"/>
                  </a:lnTo>
                  <a:lnTo>
                    <a:pt x="14" y="180"/>
                  </a:lnTo>
                  <a:lnTo>
                    <a:pt x="18" y="212"/>
                  </a:lnTo>
                  <a:lnTo>
                    <a:pt x="27" y="244"/>
                  </a:lnTo>
                  <a:lnTo>
                    <a:pt x="43" y="273"/>
                  </a:lnTo>
                  <a:lnTo>
                    <a:pt x="63" y="296"/>
                  </a:lnTo>
                  <a:lnTo>
                    <a:pt x="88" y="317"/>
                  </a:lnTo>
                  <a:lnTo>
                    <a:pt x="115" y="333"/>
                  </a:lnTo>
                  <a:lnTo>
                    <a:pt x="147" y="342"/>
                  </a:lnTo>
                  <a:lnTo>
                    <a:pt x="181" y="345"/>
                  </a:lnTo>
                  <a:lnTo>
                    <a:pt x="213" y="342"/>
                  </a:lnTo>
                  <a:lnTo>
                    <a:pt x="245" y="333"/>
                  </a:lnTo>
                  <a:lnTo>
                    <a:pt x="272" y="317"/>
                  </a:lnTo>
                  <a:lnTo>
                    <a:pt x="297" y="296"/>
                  </a:lnTo>
                  <a:lnTo>
                    <a:pt x="317" y="273"/>
                  </a:lnTo>
                  <a:lnTo>
                    <a:pt x="333" y="244"/>
                  </a:lnTo>
                  <a:lnTo>
                    <a:pt x="342" y="212"/>
                  </a:lnTo>
                  <a:lnTo>
                    <a:pt x="346" y="180"/>
                  </a:lnTo>
                  <a:lnTo>
                    <a:pt x="342" y="147"/>
                  </a:lnTo>
                  <a:lnTo>
                    <a:pt x="333" y="115"/>
                  </a:lnTo>
                  <a:lnTo>
                    <a:pt x="317" y="87"/>
                  </a:lnTo>
                  <a:lnTo>
                    <a:pt x="297" y="63"/>
                  </a:lnTo>
                  <a:lnTo>
                    <a:pt x="272" y="42"/>
                  </a:lnTo>
                  <a:lnTo>
                    <a:pt x="245" y="26"/>
                  </a:lnTo>
                  <a:lnTo>
                    <a:pt x="213" y="17"/>
                  </a:lnTo>
                  <a:lnTo>
                    <a:pt x="181" y="15"/>
                  </a:lnTo>
                  <a:close/>
                  <a:moveTo>
                    <a:pt x="181" y="0"/>
                  </a:moveTo>
                  <a:lnTo>
                    <a:pt x="216" y="3"/>
                  </a:lnTo>
                  <a:lnTo>
                    <a:pt x="250" y="13"/>
                  </a:lnTo>
                  <a:lnTo>
                    <a:pt x="280" y="30"/>
                  </a:lnTo>
                  <a:lnTo>
                    <a:pt x="308" y="53"/>
                  </a:lnTo>
                  <a:lnTo>
                    <a:pt x="329" y="79"/>
                  </a:lnTo>
                  <a:lnTo>
                    <a:pt x="346" y="110"/>
                  </a:lnTo>
                  <a:lnTo>
                    <a:pt x="356" y="143"/>
                  </a:lnTo>
                  <a:lnTo>
                    <a:pt x="360" y="180"/>
                  </a:lnTo>
                  <a:lnTo>
                    <a:pt x="356" y="216"/>
                  </a:lnTo>
                  <a:lnTo>
                    <a:pt x="346" y="249"/>
                  </a:lnTo>
                  <a:lnTo>
                    <a:pt x="329" y="280"/>
                  </a:lnTo>
                  <a:lnTo>
                    <a:pt x="308" y="307"/>
                  </a:lnTo>
                  <a:lnTo>
                    <a:pt x="280" y="329"/>
                  </a:lnTo>
                  <a:lnTo>
                    <a:pt x="250" y="346"/>
                  </a:lnTo>
                  <a:lnTo>
                    <a:pt x="216" y="356"/>
                  </a:lnTo>
                  <a:lnTo>
                    <a:pt x="181" y="359"/>
                  </a:lnTo>
                  <a:lnTo>
                    <a:pt x="144" y="356"/>
                  </a:lnTo>
                  <a:lnTo>
                    <a:pt x="110" y="346"/>
                  </a:lnTo>
                  <a:lnTo>
                    <a:pt x="80" y="329"/>
                  </a:lnTo>
                  <a:lnTo>
                    <a:pt x="52" y="307"/>
                  </a:lnTo>
                  <a:lnTo>
                    <a:pt x="31" y="280"/>
                  </a:lnTo>
                  <a:lnTo>
                    <a:pt x="14" y="249"/>
                  </a:lnTo>
                  <a:lnTo>
                    <a:pt x="4" y="216"/>
                  </a:lnTo>
                  <a:lnTo>
                    <a:pt x="0" y="180"/>
                  </a:lnTo>
                  <a:lnTo>
                    <a:pt x="4" y="143"/>
                  </a:lnTo>
                  <a:lnTo>
                    <a:pt x="14" y="110"/>
                  </a:lnTo>
                  <a:lnTo>
                    <a:pt x="31" y="79"/>
                  </a:lnTo>
                  <a:lnTo>
                    <a:pt x="52" y="53"/>
                  </a:lnTo>
                  <a:lnTo>
                    <a:pt x="80" y="30"/>
                  </a:lnTo>
                  <a:lnTo>
                    <a:pt x="110" y="13"/>
                  </a:lnTo>
                  <a:lnTo>
                    <a:pt x="144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50"/>
            <p:cNvSpPr>
              <a:spLocks noEditPoints="1"/>
            </p:cNvSpPr>
            <p:nvPr/>
          </p:nvSpPr>
          <p:spPr bwMode="auto">
            <a:xfrm>
              <a:off x="3994753" y="2874963"/>
              <a:ext cx="663575" cy="663575"/>
            </a:xfrm>
            <a:custGeom>
              <a:avLst/>
              <a:gdLst>
                <a:gd name="T0" fmla="*/ 170 w 418"/>
                <a:gd name="T1" fmla="*/ 19 h 418"/>
                <a:gd name="T2" fmla="*/ 101 w 418"/>
                <a:gd name="T3" fmla="*/ 48 h 418"/>
                <a:gd name="T4" fmla="*/ 47 w 418"/>
                <a:gd name="T5" fmla="*/ 100 h 418"/>
                <a:gd name="T6" fmla="*/ 19 w 418"/>
                <a:gd name="T7" fmla="*/ 169 h 418"/>
                <a:gd name="T8" fmla="*/ 19 w 418"/>
                <a:gd name="T9" fmla="*/ 248 h 418"/>
                <a:gd name="T10" fmla="*/ 47 w 418"/>
                <a:gd name="T11" fmla="*/ 317 h 418"/>
                <a:gd name="T12" fmla="*/ 101 w 418"/>
                <a:gd name="T13" fmla="*/ 370 h 418"/>
                <a:gd name="T14" fmla="*/ 170 w 418"/>
                <a:gd name="T15" fmla="*/ 398 h 418"/>
                <a:gd name="T16" fmla="*/ 248 w 418"/>
                <a:gd name="T17" fmla="*/ 398 h 418"/>
                <a:gd name="T18" fmla="*/ 317 w 418"/>
                <a:gd name="T19" fmla="*/ 370 h 418"/>
                <a:gd name="T20" fmla="*/ 371 w 418"/>
                <a:gd name="T21" fmla="*/ 317 h 418"/>
                <a:gd name="T22" fmla="*/ 399 w 418"/>
                <a:gd name="T23" fmla="*/ 248 h 418"/>
                <a:gd name="T24" fmla="*/ 399 w 418"/>
                <a:gd name="T25" fmla="*/ 169 h 418"/>
                <a:gd name="T26" fmla="*/ 371 w 418"/>
                <a:gd name="T27" fmla="*/ 100 h 418"/>
                <a:gd name="T28" fmla="*/ 317 w 418"/>
                <a:gd name="T29" fmla="*/ 48 h 418"/>
                <a:gd name="T30" fmla="*/ 248 w 418"/>
                <a:gd name="T31" fmla="*/ 19 h 418"/>
                <a:gd name="T32" fmla="*/ 210 w 418"/>
                <a:gd name="T33" fmla="*/ 0 h 418"/>
                <a:gd name="T34" fmla="*/ 282 w 418"/>
                <a:gd name="T35" fmla="*/ 12 h 418"/>
                <a:gd name="T36" fmla="*/ 343 w 418"/>
                <a:gd name="T37" fmla="*/ 49 h 418"/>
                <a:gd name="T38" fmla="*/ 389 w 418"/>
                <a:gd name="T39" fmla="*/ 104 h 418"/>
                <a:gd name="T40" fmla="*/ 414 w 418"/>
                <a:gd name="T41" fmla="*/ 171 h 418"/>
                <a:gd name="T42" fmla="*/ 414 w 418"/>
                <a:gd name="T43" fmla="*/ 247 h 418"/>
                <a:gd name="T44" fmla="*/ 389 w 418"/>
                <a:gd name="T45" fmla="*/ 313 h 418"/>
                <a:gd name="T46" fmla="*/ 343 w 418"/>
                <a:gd name="T47" fmla="*/ 368 h 418"/>
                <a:gd name="T48" fmla="*/ 282 w 418"/>
                <a:gd name="T49" fmla="*/ 405 h 418"/>
                <a:gd name="T50" fmla="*/ 210 w 418"/>
                <a:gd name="T51" fmla="*/ 418 h 418"/>
                <a:gd name="T52" fmla="*/ 136 w 418"/>
                <a:gd name="T53" fmla="*/ 405 h 418"/>
                <a:gd name="T54" fmla="*/ 75 w 418"/>
                <a:gd name="T55" fmla="*/ 368 h 418"/>
                <a:gd name="T56" fmla="*/ 29 w 418"/>
                <a:gd name="T57" fmla="*/ 313 h 418"/>
                <a:gd name="T58" fmla="*/ 4 w 418"/>
                <a:gd name="T59" fmla="*/ 247 h 418"/>
                <a:gd name="T60" fmla="*/ 4 w 418"/>
                <a:gd name="T61" fmla="*/ 171 h 418"/>
                <a:gd name="T62" fmla="*/ 29 w 418"/>
                <a:gd name="T63" fmla="*/ 104 h 418"/>
                <a:gd name="T64" fmla="*/ 75 w 418"/>
                <a:gd name="T65" fmla="*/ 49 h 418"/>
                <a:gd name="T66" fmla="*/ 136 w 418"/>
                <a:gd name="T67" fmla="*/ 12 h 418"/>
                <a:gd name="T68" fmla="*/ 210 w 418"/>
                <a:gd name="T69" fmla="*/ 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8" h="418">
                  <a:moveTo>
                    <a:pt x="210" y="15"/>
                  </a:moveTo>
                  <a:lnTo>
                    <a:pt x="170" y="19"/>
                  </a:lnTo>
                  <a:lnTo>
                    <a:pt x="134" y="29"/>
                  </a:lnTo>
                  <a:lnTo>
                    <a:pt x="101" y="48"/>
                  </a:lnTo>
                  <a:lnTo>
                    <a:pt x="72" y="71"/>
                  </a:lnTo>
                  <a:lnTo>
                    <a:pt x="47" y="100"/>
                  </a:lnTo>
                  <a:lnTo>
                    <a:pt x="30" y="133"/>
                  </a:lnTo>
                  <a:lnTo>
                    <a:pt x="19" y="169"/>
                  </a:lnTo>
                  <a:lnTo>
                    <a:pt x="15" y="209"/>
                  </a:lnTo>
                  <a:lnTo>
                    <a:pt x="19" y="248"/>
                  </a:lnTo>
                  <a:lnTo>
                    <a:pt x="30" y="285"/>
                  </a:lnTo>
                  <a:lnTo>
                    <a:pt x="47" y="317"/>
                  </a:lnTo>
                  <a:lnTo>
                    <a:pt x="72" y="346"/>
                  </a:lnTo>
                  <a:lnTo>
                    <a:pt x="101" y="370"/>
                  </a:lnTo>
                  <a:lnTo>
                    <a:pt x="134" y="388"/>
                  </a:lnTo>
                  <a:lnTo>
                    <a:pt x="170" y="398"/>
                  </a:lnTo>
                  <a:lnTo>
                    <a:pt x="210" y="404"/>
                  </a:lnTo>
                  <a:lnTo>
                    <a:pt x="248" y="398"/>
                  </a:lnTo>
                  <a:lnTo>
                    <a:pt x="284" y="388"/>
                  </a:lnTo>
                  <a:lnTo>
                    <a:pt x="317" y="370"/>
                  </a:lnTo>
                  <a:lnTo>
                    <a:pt x="346" y="346"/>
                  </a:lnTo>
                  <a:lnTo>
                    <a:pt x="371" y="317"/>
                  </a:lnTo>
                  <a:lnTo>
                    <a:pt x="388" y="285"/>
                  </a:lnTo>
                  <a:lnTo>
                    <a:pt x="399" y="248"/>
                  </a:lnTo>
                  <a:lnTo>
                    <a:pt x="403" y="209"/>
                  </a:lnTo>
                  <a:lnTo>
                    <a:pt x="399" y="169"/>
                  </a:lnTo>
                  <a:lnTo>
                    <a:pt x="388" y="133"/>
                  </a:lnTo>
                  <a:lnTo>
                    <a:pt x="371" y="100"/>
                  </a:lnTo>
                  <a:lnTo>
                    <a:pt x="346" y="71"/>
                  </a:lnTo>
                  <a:lnTo>
                    <a:pt x="317" y="48"/>
                  </a:lnTo>
                  <a:lnTo>
                    <a:pt x="284" y="29"/>
                  </a:lnTo>
                  <a:lnTo>
                    <a:pt x="248" y="19"/>
                  </a:lnTo>
                  <a:lnTo>
                    <a:pt x="210" y="15"/>
                  </a:lnTo>
                  <a:close/>
                  <a:moveTo>
                    <a:pt x="210" y="0"/>
                  </a:moveTo>
                  <a:lnTo>
                    <a:pt x="246" y="3"/>
                  </a:lnTo>
                  <a:lnTo>
                    <a:pt x="282" y="12"/>
                  </a:lnTo>
                  <a:lnTo>
                    <a:pt x="314" y="28"/>
                  </a:lnTo>
                  <a:lnTo>
                    <a:pt x="343" y="49"/>
                  </a:lnTo>
                  <a:lnTo>
                    <a:pt x="368" y="74"/>
                  </a:lnTo>
                  <a:lnTo>
                    <a:pt x="389" y="104"/>
                  </a:lnTo>
                  <a:lnTo>
                    <a:pt x="405" y="135"/>
                  </a:lnTo>
                  <a:lnTo>
                    <a:pt x="414" y="171"/>
                  </a:lnTo>
                  <a:lnTo>
                    <a:pt x="418" y="209"/>
                  </a:lnTo>
                  <a:lnTo>
                    <a:pt x="414" y="247"/>
                  </a:lnTo>
                  <a:lnTo>
                    <a:pt x="405" y="282"/>
                  </a:lnTo>
                  <a:lnTo>
                    <a:pt x="389" y="313"/>
                  </a:lnTo>
                  <a:lnTo>
                    <a:pt x="368" y="343"/>
                  </a:lnTo>
                  <a:lnTo>
                    <a:pt x="343" y="368"/>
                  </a:lnTo>
                  <a:lnTo>
                    <a:pt x="314" y="389"/>
                  </a:lnTo>
                  <a:lnTo>
                    <a:pt x="282" y="405"/>
                  </a:lnTo>
                  <a:lnTo>
                    <a:pt x="246" y="414"/>
                  </a:lnTo>
                  <a:lnTo>
                    <a:pt x="210" y="418"/>
                  </a:lnTo>
                  <a:lnTo>
                    <a:pt x="172" y="414"/>
                  </a:lnTo>
                  <a:lnTo>
                    <a:pt x="136" y="405"/>
                  </a:lnTo>
                  <a:lnTo>
                    <a:pt x="104" y="389"/>
                  </a:lnTo>
                  <a:lnTo>
                    <a:pt x="75" y="368"/>
                  </a:lnTo>
                  <a:lnTo>
                    <a:pt x="50" y="343"/>
                  </a:lnTo>
                  <a:lnTo>
                    <a:pt x="29" y="313"/>
                  </a:lnTo>
                  <a:lnTo>
                    <a:pt x="13" y="282"/>
                  </a:lnTo>
                  <a:lnTo>
                    <a:pt x="4" y="247"/>
                  </a:lnTo>
                  <a:lnTo>
                    <a:pt x="0" y="209"/>
                  </a:lnTo>
                  <a:lnTo>
                    <a:pt x="4" y="171"/>
                  </a:lnTo>
                  <a:lnTo>
                    <a:pt x="13" y="135"/>
                  </a:lnTo>
                  <a:lnTo>
                    <a:pt x="29" y="104"/>
                  </a:lnTo>
                  <a:lnTo>
                    <a:pt x="50" y="74"/>
                  </a:lnTo>
                  <a:lnTo>
                    <a:pt x="75" y="49"/>
                  </a:lnTo>
                  <a:lnTo>
                    <a:pt x="104" y="28"/>
                  </a:lnTo>
                  <a:lnTo>
                    <a:pt x="136" y="12"/>
                  </a:lnTo>
                  <a:lnTo>
                    <a:pt x="172" y="3"/>
                  </a:lnTo>
                  <a:lnTo>
                    <a:pt x="2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Rectangle 51"/>
            <p:cNvSpPr>
              <a:spLocks noChangeArrowheads="1"/>
            </p:cNvSpPr>
            <p:nvPr/>
          </p:nvSpPr>
          <p:spPr bwMode="auto">
            <a:xfrm>
              <a:off x="4405915" y="3195638"/>
              <a:ext cx="287338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Rectangle 52"/>
            <p:cNvSpPr>
              <a:spLocks noChangeArrowheads="1"/>
            </p:cNvSpPr>
            <p:nvPr/>
          </p:nvSpPr>
          <p:spPr bwMode="auto">
            <a:xfrm>
              <a:off x="4315428" y="3343275"/>
              <a:ext cx="22225" cy="2286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Rectangle 53"/>
            <p:cNvSpPr>
              <a:spLocks noChangeArrowheads="1"/>
            </p:cNvSpPr>
            <p:nvPr/>
          </p:nvSpPr>
          <p:spPr bwMode="auto">
            <a:xfrm>
              <a:off x="3961415" y="3195638"/>
              <a:ext cx="285750" cy="222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Rectangle 54"/>
            <p:cNvSpPr>
              <a:spLocks noChangeArrowheads="1"/>
            </p:cNvSpPr>
            <p:nvPr/>
          </p:nvSpPr>
          <p:spPr bwMode="auto">
            <a:xfrm>
              <a:off x="4315428" y="2840038"/>
              <a:ext cx="22225" cy="2286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0" name="Прямоугольник 89"/>
          <p:cNvSpPr/>
          <p:nvPr/>
        </p:nvSpPr>
        <p:spPr>
          <a:xfrm>
            <a:off x="6212821" y="5721191"/>
            <a:ext cx="1040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Целевое </a:t>
            </a:r>
            <a:br>
              <a:rPr lang="ru-RU" sz="10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</a:br>
            <a:r>
              <a:rPr lang="ru-RU" sz="1000" dirty="0">
                <a:solidFill>
                  <a:schemeClr val="accent6">
                    <a:lumMod val="50000"/>
                  </a:schemeClr>
                </a:solidFill>
                <a:latin typeface="+mn-lt"/>
                <a:ea typeface="Times New Roman"/>
              </a:rPr>
              <a:t>состояние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21958" y="5246798"/>
            <a:ext cx="1631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1 мес.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106673" y="5246798"/>
            <a:ext cx="1699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1 мес.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3598970" y="5246798"/>
            <a:ext cx="3547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3 мес.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7211992" y="5246798"/>
            <a:ext cx="1858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1 мес.</a:t>
            </a: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95" name="Прямоугольник 94"/>
          <p:cNvSpPr/>
          <p:nvPr/>
        </p:nvSpPr>
        <p:spPr>
          <a:xfrm>
            <a:off x="3574863" y="6163835"/>
            <a:ext cx="1920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i="1" dirty="0"/>
              <a:t>Сжали до 4-4,5 месяцев</a:t>
            </a:r>
          </a:p>
        </p:txBody>
      </p:sp>
      <p:sp>
        <p:nvSpPr>
          <p:cNvPr id="4" name="Правая круглая скобка 3"/>
          <p:cNvSpPr/>
          <p:nvPr/>
        </p:nvSpPr>
        <p:spPr>
          <a:xfrm rot="5400000">
            <a:off x="4562688" y="1787145"/>
            <a:ext cx="58865" cy="8719192"/>
          </a:xfrm>
          <a:prstGeom prst="rightBracke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15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076830"/>
            <a:ext cx="9149904" cy="130449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04" y="3717032"/>
            <a:ext cx="9144000" cy="11521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904" y="2708920"/>
            <a:ext cx="9144000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5904" y="1700808"/>
            <a:ext cx="9144000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057405" cy="962025"/>
          </a:xfrm>
        </p:spPr>
        <p:txBody>
          <a:bodyPr/>
          <a:lstStyle/>
          <a:p>
            <a:r>
              <a:rPr lang="ru-RU" altLang="ru-RU" sz="2400" dirty="0"/>
              <a:t>Что такое Производственная система?</a:t>
            </a:r>
            <a:endParaRPr lang="ru-RU" sz="22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052736"/>
            <a:ext cx="914400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2800" b="1" dirty="0">
                <a:solidFill>
                  <a:srgbClr val="003274"/>
                </a:solidFill>
              </a:rPr>
              <a:t>Производственная система (</a:t>
            </a:r>
            <a:r>
              <a:rPr lang="en-US" altLang="ru-RU" sz="2800" b="1" dirty="0">
                <a:solidFill>
                  <a:srgbClr val="003274"/>
                </a:solidFill>
              </a:rPr>
              <a:t>lean</a:t>
            </a:r>
            <a:r>
              <a:rPr lang="ru-RU" altLang="ru-RU" sz="2800" b="1" dirty="0">
                <a:solidFill>
                  <a:srgbClr val="003274"/>
                </a:solidFill>
              </a:rPr>
              <a:t>)</a:t>
            </a:r>
            <a:r>
              <a:rPr lang="ru-RU" altLang="ru-RU" sz="2800" dirty="0">
                <a:solidFill>
                  <a:srgbClr val="003274"/>
                </a:solidFill>
              </a:rPr>
              <a:t> –</a:t>
            </a:r>
            <a:endParaRPr lang="en-US" altLang="ru-RU" sz="2800" dirty="0">
              <a:solidFill>
                <a:srgbClr val="003274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ru-RU" sz="1000" dirty="0">
                <a:solidFill>
                  <a:srgbClr val="003274"/>
                </a:solidFill>
              </a:rPr>
              <a:t/>
            </a:r>
            <a:br>
              <a:rPr lang="en-US" altLang="ru-RU" sz="1000" dirty="0">
                <a:solidFill>
                  <a:srgbClr val="003274"/>
                </a:solidFill>
              </a:rPr>
            </a:br>
            <a:r>
              <a:rPr lang="ru-RU" altLang="ru-RU" sz="2000" dirty="0">
                <a:solidFill>
                  <a:srgbClr val="003274"/>
                </a:solidFill>
              </a:rPr>
              <a:t>это такая система </a:t>
            </a:r>
            <a:r>
              <a:rPr lang="ru-RU" altLang="ru-RU" sz="2000" b="1" dirty="0">
                <a:solidFill>
                  <a:srgbClr val="003274"/>
                </a:solidFill>
              </a:rPr>
              <a:t>ВЗАИМОДЕЙСТВИЯ</a:t>
            </a:r>
            <a:r>
              <a:rPr lang="ru-RU" altLang="ru-RU" sz="2000" dirty="0">
                <a:solidFill>
                  <a:srgbClr val="003274"/>
                </a:solidFill>
              </a:rPr>
              <a:t> людей, </a:t>
            </a: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solidFill>
                  <a:srgbClr val="003274"/>
                </a:solidFill>
              </a:rPr>
              <a:t>инструментов и</a:t>
            </a:r>
            <a:r>
              <a:rPr lang="en-US" altLang="ru-RU" sz="2000" dirty="0">
                <a:solidFill>
                  <a:srgbClr val="003274"/>
                </a:solidFill>
              </a:rPr>
              <a:t> </a:t>
            </a:r>
            <a:r>
              <a:rPr lang="ru-RU" altLang="ru-RU" sz="2000" dirty="0">
                <a:solidFill>
                  <a:srgbClr val="003274"/>
                </a:solidFill>
              </a:rPr>
              <a:t>оборудования </a:t>
            </a:r>
            <a:endParaRPr lang="en-US" altLang="ru-RU" sz="2000" dirty="0">
              <a:solidFill>
                <a:srgbClr val="003274"/>
              </a:solidFill>
            </a:endParaRPr>
          </a:p>
          <a:p>
            <a:pPr algn="ctr">
              <a:lnSpc>
                <a:spcPct val="120000"/>
              </a:lnSpc>
            </a:pPr>
            <a:endParaRPr lang="en-US" altLang="ru-RU" sz="1200" dirty="0">
              <a:solidFill>
                <a:srgbClr val="003274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solidFill>
                  <a:srgbClr val="003274"/>
                </a:solidFill>
              </a:rPr>
              <a:t>в созданном и визуализированном материальном </a:t>
            </a:r>
            <a:br>
              <a:rPr lang="ru-RU" altLang="ru-RU" sz="2000" dirty="0">
                <a:solidFill>
                  <a:srgbClr val="003274"/>
                </a:solidFill>
              </a:rPr>
            </a:br>
            <a:r>
              <a:rPr lang="ru-RU" altLang="ru-RU" sz="2000" dirty="0">
                <a:solidFill>
                  <a:srgbClr val="003274"/>
                </a:solidFill>
              </a:rPr>
              <a:t>и информационном </a:t>
            </a:r>
            <a:r>
              <a:rPr lang="ru-RU" altLang="ru-RU" sz="2000" b="1" dirty="0">
                <a:solidFill>
                  <a:srgbClr val="003274"/>
                </a:solidFill>
              </a:rPr>
              <a:t>ПОТОКЕ </a:t>
            </a:r>
            <a:r>
              <a:rPr lang="ru-RU" altLang="ru-RU" sz="2000" dirty="0">
                <a:solidFill>
                  <a:srgbClr val="003274"/>
                </a:solidFill>
              </a:rPr>
              <a:t>производства продукции (услуги), </a:t>
            </a:r>
            <a:endParaRPr lang="en-US" altLang="ru-RU" sz="2000" dirty="0">
              <a:solidFill>
                <a:srgbClr val="003274"/>
              </a:solidFill>
            </a:endParaRPr>
          </a:p>
          <a:p>
            <a:pPr algn="ctr">
              <a:lnSpc>
                <a:spcPct val="120000"/>
              </a:lnSpc>
            </a:pPr>
            <a:endParaRPr lang="en-US" altLang="ru-RU" sz="1400" dirty="0">
              <a:solidFill>
                <a:srgbClr val="003274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altLang="ru-RU" sz="2000" dirty="0">
                <a:solidFill>
                  <a:srgbClr val="003274"/>
                </a:solidFill>
              </a:rPr>
              <a:t>которая постоянно стремится перейти из </a:t>
            </a:r>
            <a:br>
              <a:rPr lang="ru-RU" altLang="ru-RU" sz="2000" dirty="0">
                <a:solidFill>
                  <a:srgbClr val="003274"/>
                </a:solidFill>
              </a:rPr>
            </a:br>
            <a:r>
              <a:rPr lang="ru-RU" altLang="ru-RU" sz="2000" b="1" dirty="0">
                <a:solidFill>
                  <a:srgbClr val="003274"/>
                </a:solidFill>
              </a:rPr>
              <a:t>ТЕКУЩЕГО В ЦЕЛЕВОЕ СОСТОЯНИЕ, </a:t>
            </a:r>
            <a:br>
              <a:rPr lang="ru-RU" altLang="ru-RU" sz="2000" b="1" dirty="0">
                <a:solidFill>
                  <a:srgbClr val="003274"/>
                </a:solidFill>
              </a:rPr>
            </a:br>
            <a:r>
              <a:rPr lang="ru-RU" altLang="ru-RU" sz="2000" dirty="0">
                <a:solidFill>
                  <a:srgbClr val="003274"/>
                </a:solidFill>
              </a:rPr>
              <a:t>с меньшим количеством всех типов потерь</a:t>
            </a:r>
          </a:p>
        </p:txBody>
      </p:sp>
      <p:pic>
        <p:nvPicPr>
          <p:cNvPr id="91138" name="Picture 2" descr="&amp;Kcy;&amp;acy;&amp;rcy;&amp;tcy;&amp;icy;&amp;ncy;&amp;kcy;&amp;icy; &amp;pcy;&amp;ocy; &amp;zcy;&amp;acy;&amp;pcy;&amp;rcy;&amp;ocy;&amp;scy;&amp;ucy; &amp;lcy;&amp;iecy;&amp;dcy;&amp;ocy;&amp;kcy;&amp;ocy;&amp;l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" y="5201576"/>
            <a:ext cx="1553568" cy="10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&amp;Kcy;&amp;acy;&amp;rcy;&amp;tcy;&amp;icy;&amp;ncy;&amp;kcy;&amp;icy; &amp;pcy;&amp;ocy; &amp;zcy;&amp;acy;&amp;pcy;&amp;rcy;&amp;ocy;&amp;scy;&amp;ucy; &amp;scy;&amp;acy;&amp;ecy;&amp;scy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1073" y="5201576"/>
            <a:ext cx="1718831" cy="10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8" name="Picture 12" descr="&amp;Kcy;&amp;acy;&amp;rcy;&amp;tcy;&amp;icy;&amp;ncy;&amp;kcy;&amp;icy; &amp;pcy;&amp;ocy; &amp;zcy;&amp;acy;&amp;pcy;&amp;rcy;&amp;ocy;&amp;scy;&amp;ucy; &amp;pcy;&amp;acy;&amp;rcy;&amp;ocy;&amp;gcy;&amp;iecy;&amp;ncy;&amp;iecy;&amp;rcy;&amp;acy;&amp;tcy;&amp;ocy;&amp;rcy; &amp;rcy;&amp;iecy;&amp;acy;&amp;kcy;&amp;tcy;&amp;ocy;&amp;r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91707"/>
            <a:ext cx="1545860" cy="10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&amp;Kcy;&amp;acy;&amp;rcy;&amp;tcy;&amp;icy;&amp;ncy;&amp;kcy;&amp;icy; &amp;pcy;&amp;ocy; &amp;zcy;&amp;acy;&amp;pcy;&amp;rcy;&amp;ocy;&amp;scy;&amp;ucy; &amp;fcy;&amp;ocy;&amp;tcy;&amp;ocy; &amp;rcy;&amp;ocy;&amp;scy;&amp;acy;&amp;tcy;&amp;ocy;&amp;mcy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7224" y="5201576"/>
            <a:ext cx="1861079" cy="103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&amp;Kcy;&amp;acy;&amp;rcy;&amp;tcy;&amp;icy;&amp;ncy;&amp;kcy;&amp;icy; &amp;pcy;&amp;ocy; &amp;zcy;&amp;acy;&amp;pcy;&amp;rcy;&amp;ocy;&amp;scy;&amp;ucy; &amp;fcy;&amp;ocy;&amp;tcy;&amp;ocy; &amp;rcy;&amp;ocy;&amp;scy;&amp;acy;&amp;tcy;&amp;ocy;&amp;mcy; &amp;lcy;&amp;yucy;&amp;dcy;&amp;i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74" y="5201576"/>
            <a:ext cx="2061145" cy="10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285BA2E-E847-4FE0-AE57-25FC2B480B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3955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0"/>
            <a:ext cx="7107583" cy="962025"/>
          </a:xfrm>
        </p:spPr>
        <p:txBody>
          <a:bodyPr/>
          <a:lstStyle/>
          <a:p>
            <a:r>
              <a:rPr lang="ru-RU" sz="2200" dirty="0"/>
              <a:t>Социальная сфера – Медицина</a:t>
            </a:r>
            <a:r>
              <a:rPr lang="ru-RU" sz="2200" dirty="0">
                <a:cs typeface="Times New Roman" panose="02020603050405020304" pitchFamily="18" charset="0"/>
              </a:rPr>
              <a:t/>
            </a:r>
            <a:br>
              <a:rPr lang="ru-RU" sz="2200" dirty="0">
                <a:cs typeface="Times New Roman" panose="02020603050405020304" pitchFamily="18" charset="0"/>
              </a:rPr>
            </a:br>
            <a:r>
              <a:rPr lang="ru-RU" sz="2200" b="0" dirty="0"/>
              <a:t>Результаты совместной работы Минздрав – Росатом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20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9" y="1023872"/>
            <a:ext cx="2662399" cy="164275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220633" y="4553896"/>
            <a:ext cx="3466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kern="0" dirty="0">
                <a:solidFill>
                  <a:schemeClr val="bg2">
                    <a:lumMod val="50000"/>
                  </a:schemeClr>
                </a:solidFill>
              </a:rPr>
              <a:t>Предъявление поликлиники г. Кирова </a:t>
            </a:r>
            <a:br>
              <a:rPr lang="ru-RU" sz="12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kern="0" dirty="0">
                <a:solidFill>
                  <a:schemeClr val="bg2">
                    <a:lumMod val="50000"/>
                  </a:schemeClr>
                </a:solidFill>
              </a:rPr>
              <a:t>Президенту РФ, 5 августа 2017 г.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9" y="2747996"/>
            <a:ext cx="2662399" cy="1774932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915816" y="1018638"/>
          <a:ext cx="6120680" cy="4182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78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Примеры результатов</a:t>
                      </a:r>
                      <a:endParaRPr lang="ru-RU" altLang="ru-RU" sz="16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6773">
                <a:tc>
                  <a:txBody>
                    <a:bodyPr/>
                    <a:lstStyle/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Сокращение очередей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8 раз</a:t>
                      </a: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7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Уменьшение времени ожидания пациентом приема врача у кабинета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12 раз</a:t>
                      </a: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7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Увеличение пропускной</a:t>
                      </a:r>
                      <a:r>
                        <a:rPr lang="ru-RU" sz="1400" b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способности 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процедурного</a:t>
                      </a:r>
                      <a:r>
                        <a:rPr lang="ru-RU" sz="1400" b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кабинета </a:t>
                      </a:r>
                      <a:br>
                        <a:rPr lang="ru-RU" sz="1400" b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4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 раза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7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Увеличение годовой пропускной</a:t>
                      </a:r>
                      <a:r>
                        <a:rPr lang="ru-RU" sz="14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способности отделения диспансеризации </a:t>
                      </a:r>
                      <a:r>
                        <a:rPr lang="ru-RU" sz="14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8,5 раз</a:t>
                      </a:r>
                      <a:r>
                        <a:rPr lang="ru-RU" sz="14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о</a:t>
                      </a: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хват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всех прикрепленных пациентов</a:t>
                      </a: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поликлиники</a:t>
                      </a: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7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Сокращение времени</a:t>
                      </a:r>
                      <a:r>
                        <a:rPr lang="ru-RU" sz="1400" b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диспансеризации </a:t>
                      </a:r>
                      <a:r>
                        <a:rPr lang="ru-RU" sz="14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12 раз</a:t>
                      </a:r>
                    </a:p>
                    <a:p>
                      <a:pPr marL="193675" marR="0" lvl="0" indent="-1936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7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Увеличение времени работы врача непосредственно с</a:t>
                      </a:r>
                      <a:r>
                        <a:rPr lang="ru-RU" sz="140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пациентами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2 раза, 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увеличение количества</a:t>
                      </a:r>
                      <a:r>
                        <a:rPr lang="ru-RU" sz="1400" b="0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принятых пациентов в смену </a:t>
                      </a:r>
                      <a:r>
                        <a:rPr lang="ru-RU" sz="1400" b="1" baseline="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30 %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ru-RU" sz="700" b="1" baseline="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Сокращение времени оформления записи на прием к врачу </a:t>
                      </a:r>
                      <a:r>
                        <a:rPr lang="ru-RU" sz="14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5 раз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971600" y="5212299"/>
            <a:ext cx="7699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r>
              <a:rPr lang="ru-RU" sz="1600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региона РФ, </a:t>
            </a:r>
            <a:b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ru-RU" sz="20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2000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поликлиник, обслуживаемое население – более </a:t>
            </a:r>
            <a:r>
              <a:rPr lang="ru-RU" sz="20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ru-RU" sz="16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млн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человек </a:t>
            </a:r>
            <a:b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Образовательные центры в </a:t>
            </a:r>
            <a:r>
              <a:rPr lang="ru-RU" sz="20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мед. вузах, обучено </a:t>
            </a:r>
            <a:r>
              <a:rPr lang="ru-RU" sz="16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ru-RU" sz="20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r>
              <a:rPr lang="ru-RU" sz="1600" b="1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специалистов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184388" y="5234095"/>
            <a:ext cx="682191" cy="97207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565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ая выноска 15"/>
          <p:cNvSpPr/>
          <p:nvPr/>
        </p:nvSpPr>
        <p:spPr>
          <a:xfrm>
            <a:off x="6619050" y="5565099"/>
            <a:ext cx="2442687" cy="797472"/>
          </a:xfrm>
          <a:prstGeom prst="wedgeRectCallout">
            <a:avLst>
              <a:gd name="adj1" fmla="val -65760"/>
              <a:gd name="adj2" fmla="val 7934"/>
            </a:avLst>
          </a:prstGeom>
          <a:solidFill>
            <a:srgbClr val="E5F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0"/>
            <a:ext cx="6325798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sz="2200" dirty="0"/>
              <a:t>Социальная сфера – Медицина </a:t>
            </a:r>
            <a:br>
              <a:rPr lang="ru-RU" sz="2200" dirty="0"/>
            </a:br>
            <a:r>
              <a:rPr lang="ru-RU" sz="2200" b="0" dirty="0"/>
              <a:t>Бережливые стационары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21</a:t>
            </a:fld>
            <a:endParaRPr lang="ru-RU" altLang="ru-RU"/>
          </a:p>
        </p:txBody>
      </p:sp>
      <p:sp>
        <p:nvSpPr>
          <p:cNvPr id="453" name="Нашивка 452"/>
          <p:cNvSpPr/>
          <p:nvPr/>
        </p:nvSpPr>
        <p:spPr>
          <a:xfrm>
            <a:off x="-1218064" y="6914678"/>
            <a:ext cx="4465209" cy="20404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69" y="89859"/>
            <a:ext cx="648693" cy="81411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658687" y="2922531"/>
            <a:ext cx="2188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Время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предоперационного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пребывания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пациента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в </a:t>
            </a: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стационаре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дней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37" name="Диаграмма 36"/>
          <p:cNvGraphicFramePr/>
          <p:nvPr/>
        </p:nvGraphicFramePr>
        <p:xfrm>
          <a:off x="4682525" y="2441658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4875491" y="3548379"/>
          <a:ext cx="1512168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9" name="Прямая соединительная линия 38"/>
          <p:cNvCxnSpPr/>
          <p:nvPr/>
        </p:nvCxnSpPr>
        <p:spPr>
          <a:xfrm>
            <a:off x="4973974" y="3045581"/>
            <a:ext cx="79200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765974" y="3041613"/>
            <a:ext cx="0" cy="288032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451336" y="2733836"/>
            <a:ext cx="1190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</a:t>
            </a:r>
            <a:r>
              <a:rPr lang="en-US" sz="1400" b="1" dirty="0"/>
              <a:t>3</a:t>
            </a:r>
            <a:r>
              <a:rPr lang="ru-RU" sz="1400" b="1" dirty="0"/>
              <a:t> раз</a:t>
            </a:r>
            <a:r>
              <a:rPr lang="en-US" sz="1400" b="1" dirty="0"/>
              <a:t>а</a:t>
            </a:r>
            <a:endParaRPr lang="ru-RU" sz="14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658686" y="5231603"/>
            <a:ext cx="2184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Необходимое количество</a:t>
            </a:r>
            <a:b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операционных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штук 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49" name="Диаграмма 48"/>
          <p:cNvGraphicFramePr/>
          <p:nvPr/>
        </p:nvGraphicFramePr>
        <p:xfrm>
          <a:off x="4631430" y="5100565"/>
          <a:ext cx="1872208" cy="108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0" name="Таблица 49"/>
          <p:cNvGraphicFramePr>
            <a:graphicFrameLocks noGrp="1"/>
          </p:cNvGraphicFramePr>
          <p:nvPr/>
        </p:nvGraphicFramePr>
        <p:xfrm>
          <a:off x="4865015" y="6159545"/>
          <a:ext cx="1512168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единительная линия 50"/>
          <p:cNvCxnSpPr/>
          <p:nvPr/>
        </p:nvCxnSpPr>
        <p:spPr>
          <a:xfrm>
            <a:off x="4963498" y="5745099"/>
            <a:ext cx="79200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727837" y="5745099"/>
            <a:ext cx="0" cy="82462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5328927" y="5244581"/>
            <a:ext cx="1190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</a:t>
            </a:r>
            <a:r>
              <a:rPr lang="en-US" sz="1400" b="1" dirty="0"/>
              <a:t>1,3</a:t>
            </a:r>
            <a:r>
              <a:rPr lang="ru-RU" sz="1400" b="1" dirty="0"/>
              <a:t> раз</a:t>
            </a:r>
            <a:r>
              <a:rPr lang="en-US" sz="1400" b="1" dirty="0"/>
              <a:t>а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75083" y="5624747"/>
            <a:ext cx="2349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Было 18 операционных, планировали создать еще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в результате ограничились 16</a:t>
            </a:r>
            <a:endParaRPr lang="ru-RU" sz="12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418903" y="3973637"/>
            <a:ext cx="1541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Горизонт планирования операций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дней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57" name="Диаграмма 56"/>
          <p:cNvGraphicFramePr/>
          <p:nvPr/>
        </p:nvGraphicFramePr>
        <p:xfrm>
          <a:off x="7306802" y="4170125"/>
          <a:ext cx="1872208" cy="796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7534867" y="4958408"/>
          <a:ext cx="1512168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9" name="Прямая соединительная линия 58"/>
          <p:cNvCxnSpPr/>
          <p:nvPr/>
        </p:nvCxnSpPr>
        <p:spPr>
          <a:xfrm>
            <a:off x="8126315" y="4401156"/>
            <a:ext cx="79200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8126315" y="4401156"/>
            <a:ext cx="0" cy="494798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7519520" y="3931820"/>
            <a:ext cx="1190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14 раз</a:t>
            </a:r>
          </a:p>
        </p:txBody>
      </p:sp>
      <p:pic>
        <p:nvPicPr>
          <p:cNvPr id="454" name="Рисунок 4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5788"/>
          <a:stretch/>
        </p:blipFill>
        <p:spPr>
          <a:xfrm>
            <a:off x="121448" y="4636957"/>
            <a:ext cx="2470007" cy="1708717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sp>
        <p:nvSpPr>
          <p:cNvPr id="81" name="Прямоугольная выноска 80"/>
          <p:cNvSpPr/>
          <p:nvPr/>
        </p:nvSpPr>
        <p:spPr>
          <a:xfrm>
            <a:off x="6721673" y="2782562"/>
            <a:ext cx="2360522" cy="970966"/>
          </a:xfrm>
          <a:prstGeom prst="wedgeRectCallout">
            <a:avLst>
              <a:gd name="adj1" fmla="val -69206"/>
              <a:gd name="adj2" fmla="val 16782"/>
            </a:avLst>
          </a:prstGeom>
          <a:solidFill>
            <a:srgbClr val="E5F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6763575" y="2759697"/>
            <a:ext cx="2318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Больше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вероятность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успешной операции </a:t>
            </a:r>
            <a:br>
              <a:rPr lang="en-US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в критических случаях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Снижение расходов </a:t>
            </a:r>
            <a:br>
              <a:rPr lang="en-US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на содержание</a:t>
            </a:r>
            <a:endParaRPr lang="ru-RU" sz="12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632357" y="4001611"/>
            <a:ext cx="2331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Пропускная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способность операционных – число операций в день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пациентов</a:t>
            </a:r>
          </a:p>
        </p:txBody>
      </p:sp>
      <p:graphicFrame>
        <p:nvGraphicFramePr>
          <p:cNvPr id="74" name="Диаграмма 73"/>
          <p:cNvGraphicFramePr/>
          <p:nvPr/>
        </p:nvGraphicFramePr>
        <p:xfrm>
          <a:off x="4642506" y="3913162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75" name="Прямая соединительная линия 74"/>
          <p:cNvCxnSpPr/>
          <p:nvPr/>
        </p:nvCxnSpPr>
        <p:spPr>
          <a:xfrm>
            <a:off x="5395970" y="4449808"/>
            <a:ext cx="86400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V="1">
            <a:off x="5395970" y="4439968"/>
            <a:ext cx="0" cy="180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>
            <a:off x="4723687" y="4005172"/>
            <a:ext cx="1190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1,7 раза</a:t>
            </a:r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/>
        </p:nvGraphicFramePr>
        <p:xfrm>
          <a:off x="4843440" y="4968701"/>
          <a:ext cx="1512168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9" y="2921094"/>
            <a:ext cx="2470006" cy="1672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2241414"/>
            <a:ext cx="8692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Пилот– </a:t>
            </a:r>
            <a:r>
              <a:rPr lang="ru-RU" sz="1400" b="1" dirty="0"/>
              <a:t>Федеральный онкологический научный центр им. Блохина, г. Москва</a:t>
            </a:r>
            <a:endParaRPr lang="en-US" sz="1400" b="1" dirty="0"/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Пример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оптимизации работы операционного блока</a:t>
            </a:r>
          </a:p>
        </p:txBody>
      </p:sp>
      <p:pic>
        <p:nvPicPr>
          <p:cNvPr id="44" name="Picture 6" descr="&amp;Kcy;&amp;acy;&amp;rcy;&amp;tcy;&amp;icy;&amp;ncy;&amp;kcy;&amp;icy; &amp;pcy;&amp;ocy; &amp;zcy;&amp;acy;&amp;pcy;&amp;rcy;&amp;ocy;&amp;scy;&amp;ucy; &amp;scy;&amp;kcy;&amp;vcy;&amp;ocy;&amp;rcy;&amp;tscy;&amp;ocy;&amp;vcy;&amp;acy; &amp;mcy;&amp;icy;&amp;ncy;&amp;zcy;&amp;dcy;&amp;rcy;&amp;acy;&amp;vcy;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9424" y="1077732"/>
            <a:ext cx="793207" cy="106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8002632" y="1056337"/>
            <a:ext cx="10217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Скворцова </a:t>
            </a:r>
          </a:p>
          <a:p>
            <a:r>
              <a:rPr lang="ru-RU" sz="1100" dirty="0"/>
              <a:t>Вероника</a:t>
            </a:r>
          </a:p>
          <a:p>
            <a:r>
              <a:rPr lang="ru-RU" sz="1100" dirty="0"/>
              <a:t>Игоревна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" r="20822" b="2436"/>
          <a:stretch/>
        </p:blipFill>
        <p:spPr>
          <a:xfrm>
            <a:off x="5003173" y="1064125"/>
            <a:ext cx="911225" cy="1081656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5931866" y="1046298"/>
            <a:ext cx="12324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Кириенко </a:t>
            </a:r>
            <a:b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Сергей </a:t>
            </a:r>
          </a:p>
          <a:p>
            <a:r>
              <a:rPr lang="ru-RU" sz="1100" dirty="0">
                <a:solidFill>
                  <a:srgbClr val="414142"/>
                </a:solidFill>
                <a:latin typeface="Arial"/>
                <a:ea typeface="Times New Roman" panose="02020603050405020304" pitchFamily="18" charset="0"/>
              </a:rPr>
              <a:t>Владиленович</a:t>
            </a:r>
            <a:endParaRPr lang="ru-RU" sz="1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849" y="1082328"/>
            <a:ext cx="4753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17 октября 2018 (через 2 года после поликлиник) – 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rPr>
              <a:t>старт проекта «Бережливые стационары»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53653" y="6438867"/>
            <a:ext cx="7937298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5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Первая волна –</a:t>
            </a:r>
            <a:r>
              <a:rPr lang="ru-RU" sz="15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на сегодня </a:t>
            </a:r>
            <a:r>
              <a:rPr lang="ru-RU" sz="20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5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стационаров в </a:t>
            </a:r>
            <a:r>
              <a:rPr lang="ru-RU" sz="20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5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городах РФ</a:t>
            </a:r>
            <a:endParaRPr lang="ru-RU" sz="1500" b="1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6147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10054" y="1078802"/>
            <a:ext cx="201930" cy="1827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125" b="1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125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0501" y="1050417"/>
            <a:ext cx="993267" cy="259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4182" y="2976657"/>
            <a:ext cx="150495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u="heavy" spc="-4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u="heavy" spc="13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6852" y="2691399"/>
            <a:ext cx="5395255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1200" spc="-4" dirty="0">
                <a:latin typeface="Tahoma"/>
                <a:cs typeface="Tahoma"/>
              </a:rPr>
              <a:t>По </a:t>
            </a:r>
            <a:r>
              <a:rPr sz="1200" spc="-8" dirty="0" err="1">
                <a:latin typeface="Tahoma"/>
                <a:cs typeface="Tahoma"/>
              </a:rPr>
              <a:t>итогам</a:t>
            </a:r>
            <a:r>
              <a:rPr sz="1200" spc="-8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2019 </a:t>
            </a:r>
            <a:r>
              <a:rPr sz="1200" spc="-8" dirty="0">
                <a:latin typeface="Tahoma"/>
                <a:cs typeface="Tahoma"/>
              </a:rPr>
              <a:t>года внедряют </a:t>
            </a:r>
            <a:r>
              <a:rPr sz="1200" spc="-4" dirty="0">
                <a:latin typeface="Tahoma"/>
                <a:cs typeface="Tahoma"/>
              </a:rPr>
              <a:t>бережливые технологии  в </a:t>
            </a:r>
            <a:r>
              <a:rPr sz="1200" spc="-8" dirty="0">
                <a:latin typeface="Tahoma"/>
                <a:cs typeface="Tahoma"/>
              </a:rPr>
              <a:t>свою </a:t>
            </a:r>
            <a:r>
              <a:rPr sz="1200" spc="-4" dirty="0" err="1">
                <a:latin typeface="Tahoma"/>
                <a:cs typeface="Tahoma"/>
              </a:rPr>
              <a:t>работу</a:t>
            </a:r>
            <a:r>
              <a:rPr sz="1200" spc="-4" dirty="0">
                <a:latin typeface="Tahoma"/>
                <a:cs typeface="Tahoma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3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 346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поликлинических подразделений,  </a:t>
            </a:r>
            <a:r>
              <a:rPr sz="1200" spc="-4" dirty="0">
                <a:latin typeface="Tahoma"/>
                <a:cs typeface="Tahoma"/>
              </a:rPr>
              <a:t>в том </a:t>
            </a:r>
            <a:r>
              <a:rPr sz="1200" spc="-4" dirty="0" err="1">
                <a:latin typeface="Tahoma"/>
                <a:cs typeface="Tahoma"/>
              </a:rPr>
              <a:t>числе</a:t>
            </a:r>
            <a:r>
              <a:rPr sz="1200" spc="-4" dirty="0">
                <a:latin typeface="Tahoma"/>
                <a:cs typeface="Tahoma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1</a:t>
            </a:r>
            <a:r>
              <a:rPr lang="en-US" sz="1200" b="1" spc="-4" dirty="0">
                <a:solidFill>
                  <a:srgbClr val="006FC0"/>
                </a:solidFill>
                <a:latin typeface="Tahoma"/>
                <a:cs typeface="Tahoma"/>
              </a:rPr>
              <a:t> 716 </a:t>
            </a:r>
            <a:r>
              <a:rPr sz="1200" b="1" spc="-8" dirty="0" err="1">
                <a:solidFill>
                  <a:srgbClr val="006FC0"/>
                </a:solidFill>
                <a:latin typeface="Tahoma"/>
                <a:cs typeface="Tahoma"/>
              </a:rPr>
              <a:t>тыс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. </a:t>
            </a:r>
            <a:r>
              <a:rPr sz="1200" spc="-4" dirty="0">
                <a:latin typeface="Tahoma"/>
                <a:cs typeface="Tahoma"/>
              </a:rPr>
              <a:t>оказывающих </a:t>
            </a:r>
            <a:r>
              <a:rPr sz="1200" spc="-8" dirty="0">
                <a:latin typeface="Tahoma"/>
                <a:cs typeface="Tahoma"/>
              </a:rPr>
              <a:t>помощь детскому</a:t>
            </a:r>
            <a:r>
              <a:rPr sz="1200" spc="184" dirty="0">
                <a:latin typeface="Tahoma"/>
                <a:cs typeface="Tahoma"/>
              </a:rPr>
              <a:t> </a:t>
            </a:r>
            <a:r>
              <a:rPr sz="1200" spc="-4" dirty="0">
                <a:latin typeface="Tahoma"/>
                <a:cs typeface="Tahoma"/>
              </a:rPr>
              <a:t>населению</a:t>
            </a:r>
            <a:endParaRPr sz="1200" dirty="0">
              <a:latin typeface="Tahoma"/>
              <a:cs typeface="Tahoma"/>
            </a:endParaRPr>
          </a:p>
          <a:p>
            <a:pPr marL="9525">
              <a:spcBef>
                <a:spcPts val="4"/>
              </a:spcBef>
            </a:pP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В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стадии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завершения </a:t>
            </a:r>
            <a:r>
              <a:rPr sz="1200" spc="-4" dirty="0">
                <a:latin typeface="Tahoma"/>
                <a:cs typeface="Tahoma"/>
              </a:rPr>
              <a:t>– 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13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,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4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</a:t>
            </a:r>
            <a:r>
              <a:rPr sz="1200" b="1" spc="-8" dirty="0" err="1">
                <a:solidFill>
                  <a:srgbClr val="006FC0"/>
                </a:solidFill>
                <a:latin typeface="Tahoma"/>
                <a:cs typeface="Tahoma"/>
              </a:rPr>
              <a:t>проектов</a:t>
            </a:r>
            <a:r>
              <a:rPr lang="ru-RU" sz="1200" b="1" spc="-8" dirty="0">
                <a:solidFill>
                  <a:srgbClr val="006FC0"/>
                </a:solidFill>
                <a:latin typeface="Tahoma"/>
                <a:cs typeface="Tahoma"/>
              </a:rPr>
              <a:t>, </a:t>
            </a:r>
            <a:r>
              <a:rPr lang="ru-RU" sz="1200" spc="-8" dirty="0">
                <a:latin typeface="Tahoma"/>
                <a:cs typeface="Tahoma"/>
              </a:rPr>
              <a:t>в том числе успешно</a:t>
            </a:r>
            <a:r>
              <a:rPr lang="ru-RU" sz="1200" b="1" spc="-8" dirty="0">
                <a:solidFill>
                  <a:srgbClr val="006FC0"/>
                </a:solidFill>
                <a:latin typeface="Tahoma"/>
                <a:cs typeface="Tahoma"/>
              </a:rPr>
              <a:t> завершено более 11,4 тыс. проектов по улучшениям.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5262" y="1856804"/>
            <a:ext cx="6968966" cy="7534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006FC0"/>
                </a:solidFill>
                <a:latin typeface="Tahoma"/>
                <a:cs typeface="Tahoma"/>
              </a:rPr>
              <a:t>В 85 </a:t>
            </a:r>
            <a:r>
              <a:rPr sz="1350" b="1" spc="-4" dirty="0">
                <a:solidFill>
                  <a:srgbClr val="006FC0"/>
                </a:solidFill>
                <a:latin typeface="Tahoma"/>
                <a:cs typeface="Tahoma"/>
              </a:rPr>
              <a:t>субъектах Российской Федерации созданы региональные центры</a:t>
            </a:r>
            <a:r>
              <a:rPr sz="1350" b="1" spc="6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350" b="1" spc="-4" dirty="0">
                <a:solidFill>
                  <a:srgbClr val="006FC0"/>
                </a:solidFill>
                <a:latin typeface="Tahoma"/>
                <a:cs typeface="Tahoma"/>
              </a:rPr>
              <a:t>ПМСП</a:t>
            </a:r>
            <a:endParaRPr sz="1350" dirty="0">
              <a:latin typeface="Tahoma"/>
              <a:cs typeface="Tahoma"/>
            </a:endParaRPr>
          </a:p>
          <a:p>
            <a:pPr marL="439579" marR="2446020">
              <a:spcBef>
                <a:spcPts val="1283"/>
              </a:spcBef>
            </a:pP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3 074 </a:t>
            </a:r>
            <a:r>
              <a:rPr sz="1200" spc="-4" dirty="0">
                <a:latin typeface="Tahoma"/>
                <a:cs typeface="Tahoma"/>
              </a:rPr>
              <a:t>медицинских организации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в 2019 году </a:t>
            </a:r>
            <a:r>
              <a:rPr sz="1200" spc="-4" dirty="0">
                <a:latin typeface="Tahoma"/>
                <a:cs typeface="Tahoma"/>
              </a:rPr>
              <a:t>участвуют  во </a:t>
            </a:r>
            <a:r>
              <a:rPr sz="1200" spc="-8" dirty="0">
                <a:latin typeface="Tahoma"/>
                <a:cs typeface="Tahoma"/>
              </a:rPr>
              <a:t>внедрении </a:t>
            </a:r>
            <a:r>
              <a:rPr sz="1200" spc="-4" dirty="0">
                <a:latin typeface="Tahoma"/>
                <a:cs typeface="Tahoma"/>
              </a:rPr>
              <a:t>принципов бережливого</a:t>
            </a:r>
            <a:r>
              <a:rPr sz="1200" spc="38" dirty="0">
                <a:latin typeface="Tahoma"/>
                <a:cs typeface="Tahoma"/>
              </a:rPr>
              <a:t> </a:t>
            </a:r>
            <a:r>
              <a:rPr sz="1200" spc="-4" dirty="0">
                <a:latin typeface="Tahoma"/>
                <a:cs typeface="Tahoma"/>
              </a:rPr>
              <a:t>производства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627" y="3677972"/>
            <a:ext cx="8721090" cy="227386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654368">
              <a:spcBef>
                <a:spcPts val="71"/>
              </a:spcBef>
            </a:pPr>
            <a:r>
              <a:rPr sz="1200" spc="-8" dirty="0">
                <a:latin typeface="Tahoma"/>
                <a:cs typeface="Tahoma"/>
              </a:rPr>
              <a:t>Всего </a:t>
            </a:r>
            <a:r>
              <a:rPr sz="1200" spc="-4" dirty="0" err="1">
                <a:latin typeface="Tahoma"/>
                <a:cs typeface="Tahoma"/>
              </a:rPr>
              <a:t>открыто</a:t>
            </a:r>
            <a:r>
              <a:rPr sz="1200" spc="-4" dirty="0">
                <a:latin typeface="Tahoma"/>
                <a:cs typeface="Tahoma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1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8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,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5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проектов, </a:t>
            </a:r>
            <a:r>
              <a:rPr lang="ru-RU" sz="1200" spc="-8" dirty="0">
                <a:latin typeface="Tahoma"/>
                <a:cs typeface="Tahoma"/>
              </a:rPr>
              <a:t>из них в поликлиниках, </a:t>
            </a:r>
          </a:p>
          <a:p>
            <a:pPr marL="654368">
              <a:spcBef>
                <a:spcPts val="71"/>
              </a:spcBef>
            </a:pPr>
            <a:r>
              <a:rPr lang="ru-RU" sz="1200" spc="-8" dirty="0">
                <a:latin typeface="Tahoma"/>
                <a:cs typeface="Tahoma"/>
              </a:rPr>
              <a:t>оказывающих помощь детскому населению</a:t>
            </a:r>
            <a:r>
              <a:rPr lang="ru-RU" sz="1200" b="1" spc="-8" dirty="0">
                <a:solidFill>
                  <a:srgbClr val="006FC0"/>
                </a:solidFill>
                <a:latin typeface="Tahoma"/>
                <a:cs typeface="Tahoma"/>
              </a:rPr>
              <a:t> – более 9,8 тыс. проектов</a:t>
            </a:r>
          </a:p>
          <a:p>
            <a:pPr marL="654368">
              <a:spcBef>
                <a:spcPts val="71"/>
              </a:spcBef>
            </a:pPr>
            <a:r>
              <a:rPr sz="1200" spc="-4" dirty="0">
                <a:latin typeface="Tahoma"/>
                <a:cs typeface="Tahoma"/>
              </a:rPr>
              <a:t>в том</a:t>
            </a:r>
            <a:r>
              <a:rPr sz="1200" spc="161" dirty="0">
                <a:latin typeface="Tahoma"/>
                <a:cs typeface="Tahoma"/>
              </a:rPr>
              <a:t> </a:t>
            </a:r>
            <a:r>
              <a:rPr sz="1200" spc="-8" dirty="0">
                <a:latin typeface="Tahoma"/>
                <a:cs typeface="Tahoma"/>
              </a:rPr>
              <a:t>числе:</a:t>
            </a:r>
            <a:endParaRPr sz="1200" dirty="0">
              <a:latin typeface="Tahoma"/>
              <a:cs typeface="Tahoma"/>
            </a:endParaRPr>
          </a:p>
          <a:p>
            <a:pPr marL="869156" indent="-215265">
              <a:buFont typeface="Tahoma"/>
              <a:buChar char="●"/>
              <a:tabLst>
                <a:tab pos="869156" algn="l"/>
                <a:tab pos="869633" algn="l"/>
              </a:tabLst>
            </a:pP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7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,7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</a:t>
            </a:r>
            <a:r>
              <a:rPr sz="1200" spc="-4" dirty="0">
                <a:latin typeface="Tahoma"/>
                <a:cs typeface="Tahoma"/>
              </a:rPr>
              <a:t>– </a:t>
            </a:r>
            <a:r>
              <a:rPr sz="1200" spc="-8" dirty="0">
                <a:latin typeface="Tahoma"/>
                <a:cs typeface="Tahoma"/>
              </a:rPr>
              <a:t>улучшение </a:t>
            </a:r>
            <a:r>
              <a:rPr sz="1200" spc="-4" dirty="0">
                <a:latin typeface="Tahoma"/>
                <a:cs typeface="Tahoma"/>
              </a:rPr>
              <a:t>работы регистратуры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(4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1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,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5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%)</a:t>
            </a:r>
            <a:endParaRPr sz="1200" dirty="0">
              <a:latin typeface="Tahoma"/>
              <a:cs typeface="Tahoma"/>
            </a:endParaRPr>
          </a:p>
          <a:p>
            <a:pPr marL="869156" indent="-215265">
              <a:buFont typeface="Tahoma"/>
              <a:buChar char="●"/>
              <a:tabLst>
                <a:tab pos="869156" algn="l"/>
                <a:tab pos="869633" algn="l"/>
              </a:tabLst>
            </a:pP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2,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8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</a:t>
            </a:r>
            <a:r>
              <a:rPr sz="1200" spc="-4" dirty="0">
                <a:latin typeface="Tahoma"/>
                <a:cs typeface="Tahoma"/>
              </a:rPr>
              <a:t>– </a:t>
            </a:r>
            <a:r>
              <a:rPr sz="1200" spc="-8" dirty="0">
                <a:latin typeface="Tahoma"/>
                <a:cs typeface="Tahoma"/>
              </a:rPr>
              <a:t>улучшение </a:t>
            </a:r>
            <a:r>
              <a:rPr sz="1200" spc="-4" dirty="0">
                <a:latin typeface="Tahoma"/>
                <a:cs typeface="Tahoma"/>
              </a:rPr>
              <a:t>процесса </a:t>
            </a:r>
            <a:r>
              <a:rPr sz="1200" spc="-8" dirty="0">
                <a:latin typeface="Tahoma"/>
                <a:cs typeface="Tahoma"/>
              </a:rPr>
              <a:t>приема </a:t>
            </a:r>
            <a:r>
              <a:rPr sz="1200" spc="-4" dirty="0">
                <a:latin typeface="Tahoma"/>
                <a:cs typeface="Tahoma"/>
              </a:rPr>
              <a:t>врача</a:t>
            </a:r>
            <a:r>
              <a:rPr sz="1200" spc="113" dirty="0">
                <a:latin typeface="Tahoma"/>
                <a:cs typeface="Tahoma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(15,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3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%)</a:t>
            </a:r>
            <a:endParaRPr sz="1200" dirty="0">
              <a:latin typeface="Tahoma"/>
              <a:cs typeface="Tahoma"/>
            </a:endParaRPr>
          </a:p>
          <a:p>
            <a:pPr marL="869156" indent="-215265">
              <a:buFont typeface="Tahoma"/>
              <a:buChar char="●"/>
              <a:tabLst>
                <a:tab pos="869156" algn="l"/>
                <a:tab pos="869633" algn="l"/>
              </a:tabLst>
            </a:pP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2,0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</a:t>
            </a:r>
            <a:r>
              <a:rPr sz="1200" spc="-4" dirty="0">
                <a:latin typeface="Tahoma"/>
                <a:cs typeface="Tahoma"/>
              </a:rPr>
              <a:t>– </a:t>
            </a:r>
            <a:r>
              <a:rPr sz="1200" spc="-8" dirty="0">
                <a:latin typeface="Tahoma"/>
                <a:cs typeface="Tahoma"/>
              </a:rPr>
              <a:t>улучшение </a:t>
            </a:r>
            <a:r>
              <a:rPr sz="1200" spc="-4" dirty="0">
                <a:latin typeface="Tahoma"/>
                <a:cs typeface="Tahoma"/>
              </a:rPr>
              <a:t>процесса проведения</a:t>
            </a:r>
            <a:r>
              <a:rPr sz="1200" spc="150" dirty="0">
                <a:latin typeface="Tahoma"/>
                <a:cs typeface="Tahoma"/>
              </a:rPr>
              <a:t> </a:t>
            </a:r>
            <a:r>
              <a:rPr sz="1200" spc="-8" dirty="0">
                <a:latin typeface="Tahoma"/>
                <a:cs typeface="Tahoma"/>
              </a:rPr>
              <a:t>диспансеризации</a:t>
            </a:r>
            <a:endParaRPr sz="1200" dirty="0">
              <a:latin typeface="Tahoma"/>
              <a:cs typeface="Tahoma"/>
            </a:endParaRPr>
          </a:p>
          <a:p>
            <a:pPr marL="869156"/>
            <a:r>
              <a:rPr sz="1200" spc="-4" dirty="0">
                <a:latin typeface="Tahoma"/>
                <a:cs typeface="Tahoma"/>
              </a:rPr>
              <a:t>определенных </a:t>
            </a:r>
            <a:r>
              <a:rPr sz="1200" spc="-8" dirty="0">
                <a:latin typeface="Tahoma"/>
                <a:cs typeface="Tahoma"/>
              </a:rPr>
              <a:t>групп взрослого </a:t>
            </a:r>
            <a:r>
              <a:rPr sz="1200" spc="-4" dirty="0">
                <a:latin typeface="Tahoma"/>
                <a:cs typeface="Tahoma"/>
              </a:rPr>
              <a:t>населения и </a:t>
            </a:r>
            <a:r>
              <a:rPr sz="1200" spc="-8" dirty="0">
                <a:latin typeface="Tahoma"/>
                <a:cs typeface="Tahoma"/>
              </a:rPr>
              <a:t>профосмотра детей</a:t>
            </a:r>
            <a:r>
              <a:rPr sz="1200" spc="176" dirty="0">
                <a:latin typeface="Tahoma"/>
                <a:cs typeface="Tahoma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(1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3,5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%)</a:t>
            </a:r>
            <a:endParaRPr sz="1200" dirty="0">
              <a:latin typeface="Tahoma"/>
              <a:cs typeface="Tahoma"/>
            </a:endParaRPr>
          </a:p>
          <a:p>
            <a:pPr marL="869156" indent="-215265">
              <a:buFont typeface="Tahoma"/>
              <a:buChar char="●"/>
              <a:tabLst>
                <a:tab pos="869156" algn="l"/>
                <a:tab pos="869633" algn="l"/>
              </a:tabLst>
            </a:pP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1,</a:t>
            </a: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4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тыс. </a:t>
            </a:r>
            <a:r>
              <a:rPr sz="1200" spc="-4" dirty="0">
                <a:latin typeface="Tahoma"/>
                <a:cs typeface="Tahoma"/>
              </a:rPr>
              <a:t>– </a:t>
            </a:r>
            <a:r>
              <a:rPr sz="1200" spc="-8" dirty="0">
                <a:latin typeface="Tahoma"/>
                <a:cs typeface="Tahoma"/>
              </a:rPr>
              <a:t>улучшение </a:t>
            </a:r>
            <a:r>
              <a:rPr sz="1200" spc="-4" dirty="0">
                <a:latin typeface="Tahoma"/>
                <a:cs typeface="Tahoma"/>
              </a:rPr>
              <a:t>проведения </a:t>
            </a:r>
            <a:r>
              <a:rPr sz="1200" spc="-8" dirty="0">
                <a:latin typeface="Tahoma"/>
                <a:cs typeface="Tahoma"/>
              </a:rPr>
              <a:t>диагностических </a:t>
            </a:r>
            <a:r>
              <a:rPr sz="1200" spc="-8" dirty="0" err="1">
                <a:latin typeface="Tahoma"/>
                <a:cs typeface="Tahoma"/>
              </a:rPr>
              <a:t>исследований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(</a:t>
            </a:r>
            <a:r>
              <a:rPr lang="ru-RU" sz="1200" b="1" spc="-8" dirty="0">
                <a:solidFill>
                  <a:srgbClr val="006FC0"/>
                </a:solidFill>
                <a:latin typeface="Tahoma"/>
                <a:cs typeface="Tahoma"/>
              </a:rPr>
              <a:t>7,8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%)</a:t>
            </a:r>
            <a:endParaRPr sz="1200" dirty="0">
              <a:latin typeface="Tahoma"/>
              <a:cs typeface="Tahoma"/>
            </a:endParaRPr>
          </a:p>
          <a:p>
            <a:pPr marL="869156" indent="-215265">
              <a:buFont typeface="Tahoma"/>
              <a:buChar char="●"/>
              <a:tabLst>
                <a:tab pos="869156" algn="l"/>
                <a:tab pos="869633" algn="l"/>
              </a:tabLst>
            </a:pP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474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spc="-4" dirty="0">
                <a:latin typeface="Tahoma"/>
                <a:cs typeface="Tahoma"/>
              </a:rPr>
              <a:t>– </a:t>
            </a:r>
            <a:r>
              <a:rPr sz="1200" spc="-8" dirty="0">
                <a:latin typeface="Tahoma"/>
                <a:cs typeface="Tahoma"/>
              </a:rPr>
              <a:t>улучшение диспансерного </a:t>
            </a:r>
            <a:r>
              <a:rPr sz="1200" spc="-4" dirty="0">
                <a:latin typeface="Tahoma"/>
                <a:cs typeface="Tahoma"/>
              </a:rPr>
              <a:t>наблюдения</a:t>
            </a:r>
            <a:r>
              <a:rPr sz="1200" spc="116" dirty="0"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(2,</a:t>
            </a:r>
            <a:r>
              <a:rPr lang="ru-RU" sz="1200" b="1" spc="-8" dirty="0">
                <a:solidFill>
                  <a:srgbClr val="006FC0"/>
                </a:solidFill>
                <a:latin typeface="Tahoma"/>
                <a:cs typeface="Tahoma"/>
              </a:rPr>
              <a:t>5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%)</a:t>
            </a:r>
            <a:endParaRPr sz="1200" dirty="0">
              <a:latin typeface="Tahoma"/>
              <a:cs typeface="Tahoma"/>
            </a:endParaRPr>
          </a:p>
          <a:p>
            <a:pPr marL="869156" indent="-215265">
              <a:buFont typeface="Tahoma"/>
              <a:buChar char="●"/>
              <a:tabLst>
                <a:tab pos="869156" algn="l"/>
                <a:tab pos="869633" algn="l"/>
              </a:tabLst>
            </a:pPr>
            <a:r>
              <a:rPr lang="ru-RU" sz="1200" b="1" spc="-4" dirty="0">
                <a:solidFill>
                  <a:srgbClr val="006FC0"/>
                </a:solidFill>
                <a:latin typeface="Tahoma"/>
                <a:cs typeface="Tahoma"/>
              </a:rPr>
              <a:t>823</a:t>
            </a:r>
            <a:r>
              <a:rPr sz="1200" b="1" spc="-4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200" spc="-4" dirty="0">
                <a:latin typeface="Tahoma"/>
                <a:cs typeface="Tahoma"/>
              </a:rPr>
              <a:t>– проекты с </a:t>
            </a:r>
            <a:r>
              <a:rPr sz="1200" spc="-4" dirty="0" err="1">
                <a:latin typeface="Tahoma"/>
                <a:cs typeface="Tahoma"/>
              </a:rPr>
              <a:t>экономической</a:t>
            </a:r>
            <a:r>
              <a:rPr sz="1200" spc="-4" dirty="0">
                <a:latin typeface="Tahoma"/>
                <a:cs typeface="Tahoma"/>
              </a:rPr>
              <a:t> </a:t>
            </a:r>
            <a:r>
              <a:rPr lang="ru-RU" sz="1200" spc="-8" dirty="0">
                <a:latin typeface="Tahoma"/>
                <a:cs typeface="Tahoma"/>
              </a:rPr>
              <a:t>эффективностью</a:t>
            </a:r>
            <a:r>
              <a:rPr sz="1200" spc="135" dirty="0">
                <a:latin typeface="Tahoma"/>
                <a:cs typeface="Tahoma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(4,</a:t>
            </a:r>
            <a:r>
              <a:rPr lang="ru-RU" sz="1200" b="1" spc="-8" dirty="0">
                <a:solidFill>
                  <a:srgbClr val="006FC0"/>
                </a:solidFill>
                <a:latin typeface="Tahoma"/>
                <a:cs typeface="Tahoma"/>
              </a:rPr>
              <a:t>4</a:t>
            </a:r>
            <a:r>
              <a:rPr sz="1200" b="1" spc="-8" dirty="0">
                <a:solidFill>
                  <a:srgbClr val="006FC0"/>
                </a:solidFill>
                <a:latin typeface="Tahoma"/>
                <a:cs typeface="Tahoma"/>
              </a:rPr>
              <a:t>%)</a:t>
            </a:r>
            <a:endParaRPr lang="ru-RU" sz="1200" b="1" spc="-8" dirty="0">
              <a:solidFill>
                <a:srgbClr val="006FC0"/>
              </a:solidFill>
              <a:latin typeface="Tahoma"/>
              <a:cs typeface="Tahoma"/>
            </a:endParaRPr>
          </a:p>
          <a:p>
            <a:pPr marL="653891">
              <a:tabLst>
                <a:tab pos="869156" algn="l"/>
                <a:tab pos="869633" algn="l"/>
              </a:tabLst>
            </a:pPr>
            <a:endParaRPr sz="1200" dirty="0">
              <a:latin typeface="Tahoma"/>
              <a:cs typeface="Tahoma"/>
            </a:endParaRPr>
          </a:p>
          <a:p>
            <a:pPr marL="9525"/>
            <a:r>
              <a:rPr sz="1350" b="1" dirty="0" err="1">
                <a:solidFill>
                  <a:srgbClr val="EF3B46"/>
                </a:solidFill>
                <a:latin typeface="Tahoma"/>
                <a:cs typeface="Tahoma"/>
              </a:rPr>
              <a:t>Необходимость</a:t>
            </a:r>
            <a:r>
              <a:rPr sz="1350" b="1" dirty="0">
                <a:solidFill>
                  <a:srgbClr val="EF3B46"/>
                </a:solidFill>
                <a:latin typeface="Tahoma"/>
                <a:cs typeface="Tahoma"/>
              </a:rPr>
              <a:t> </a:t>
            </a:r>
            <a:r>
              <a:rPr sz="1350" b="1" spc="-4" dirty="0">
                <a:solidFill>
                  <a:srgbClr val="EF3B46"/>
                </a:solidFill>
                <a:latin typeface="Tahoma"/>
                <a:cs typeface="Tahoma"/>
              </a:rPr>
              <a:t>перехода </a:t>
            </a:r>
            <a:r>
              <a:rPr sz="1350" b="1" dirty="0">
                <a:solidFill>
                  <a:srgbClr val="EF3B46"/>
                </a:solidFill>
                <a:latin typeface="Tahoma"/>
                <a:cs typeface="Tahoma"/>
              </a:rPr>
              <a:t>от </a:t>
            </a:r>
            <a:r>
              <a:rPr sz="1350" b="1" spc="-4" dirty="0">
                <a:solidFill>
                  <a:srgbClr val="EF3B46"/>
                </a:solidFill>
                <a:latin typeface="Tahoma"/>
                <a:cs typeface="Tahoma"/>
              </a:rPr>
              <a:t>отдельных проектов </a:t>
            </a:r>
            <a:r>
              <a:rPr sz="1350" b="1" dirty="0">
                <a:solidFill>
                  <a:srgbClr val="EF3B46"/>
                </a:solidFill>
                <a:latin typeface="Tahoma"/>
                <a:cs typeface="Tahoma"/>
              </a:rPr>
              <a:t>к единой модели </a:t>
            </a:r>
            <a:r>
              <a:rPr sz="1350" b="1" spc="-4" dirty="0">
                <a:solidFill>
                  <a:srgbClr val="EF3B46"/>
                </a:solidFill>
                <a:latin typeface="Tahoma"/>
                <a:cs typeface="Tahoma"/>
              </a:rPr>
              <a:t>«Бережливой</a:t>
            </a:r>
            <a:r>
              <a:rPr sz="1350" b="1" spc="26" dirty="0">
                <a:solidFill>
                  <a:srgbClr val="EF3B46"/>
                </a:solidFill>
                <a:latin typeface="Tahoma"/>
                <a:cs typeface="Tahoma"/>
              </a:rPr>
              <a:t> </a:t>
            </a:r>
            <a:r>
              <a:rPr sz="1350" b="1" spc="-4" dirty="0">
                <a:solidFill>
                  <a:srgbClr val="EF3B46"/>
                </a:solidFill>
                <a:latin typeface="Tahoma"/>
                <a:cs typeface="Tahoma"/>
              </a:rPr>
              <a:t>поликлиники»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008" y="2220849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728980" h="728980">
                <a:moveTo>
                  <a:pt x="364236" y="0"/>
                </a:moveTo>
                <a:lnTo>
                  <a:pt x="314810" y="3324"/>
                </a:lnTo>
                <a:lnTo>
                  <a:pt x="267405" y="13010"/>
                </a:lnTo>
                <a:lnTo>
                  <a:pt x="222456" y="28622"/>
                </a:lnTo>
                <a:lnTo>
                  <a:pt x="180396" y="49727"/>
                </a:lnTo>
                <a:lnTo>
                  <a:pt x="141659" y="75891"/>
                </a:lnTo>
                <a:lnTo>
                  <a:pt x="106679" y="106679"/>
                </a:lnTo>
                <a:lnTo>
                  <a:pt x="75891" y="141659"/>
                </a:lnTo>
                <a:lnTo>
                  <a:pt x="49727" y="180396"/>
                </a:lnTo>
                <a:lnTo>
                  <a:pt x="28622" y="222456"/>
                </a:lnTo>
                <a:lnTo>
                  <a:pt x="13010" y="267405"/>
                </a:lnTo>
                <a:lnTo>
                  <a:pt x="3324" y="314810"/>
                </a:lnTo>
                <a:lnTo>
                  <a:pt x="0" y="364235"/>
                </a:lnTo>
                <a:lnTo>
                  <a:pt x="3324" y="413661"/>
                </a:lnTo>
                <a:lnTo>
                  <a:pt x="13010" y="461066"/>
                </a:lnTo>
                <a:lnTo>
                  <a:pt x="28622" y="506015"/>
                </a:lnTo>
                <a:lnTo>
                  <a:pt x="49727" y="548075"/>
                </a:lnTo>
                <a:lnTo>
                  <a:pt x="75891" y="586812"/>
                </a:lnTo>
                <a:lnTo>
                  <a:pt x="106680" y="621792"/>
                </a:lnTo>
                <a:lnTo>
                  <a:pt x="141659" y="652580"/>
                </a:lnTo>
                <a:lnTo>
                  <a:pt x="180396" y="678744"/>
                </a:lnTo>
                <a:lnTo>
                  <a:pt x="222456" y="699849"/>
                </a:lnTo>
                <a:lnTo>
                  <a:pt x="267405" y="715461"/>
                </a:lnTo>
                <a:lnTo>
                  <a:pt x="314810" y="725147"/>
                </a:lnTo>
                <a:lnTo>
                  <a:pt x="364236" y="728471"/>
                </a:lnTo>
                <a:lnTo>
                  <a:pt x="413661" y="725147"/>
                </a:lnTo>
                <a:lnTo>
                  <a:pt x="461066" y="715461"/>
                </a:lnTo>
                <a:lnTo>
                  <a:pt x="506015" y="699849"/>
                </a:lnTo>
                <a:lnTo>
                  <a:pt x="548075" y="678744"/>
                </a:lnTo>
                <a:lnTo>
                  <a:pt x="586812" y="652580"/>
                </a:lnTo>
                <a:lnTo>
                  <a:pt x="621792" y="621792"/>
                </a:lnTo>
                <a:lnTo>
                  <a:pt x="652580" y="586812"/>
                </a:lnTo>
                <a:lnTo>
                  <a:pt x="678744" y="548075"/>
                </a:lnTo>
                <a:lnTo>
                  <a:pt x="699849" y="506015"/>
                </a:lnTo>
                <a:lnTo>
                  <a:pt x="715461" y="461066"/>
                </a:lnTo>
                <a:lnTo>
                  <a:pt x="725147" y="413661"/>
                </a:lnTo>
                <a:lnTo>
                  <a:pt x="728472" y="364235"/>
                </a:lnTo>
                <a:lnTo>
                  <a:pt x="725147" y="314810"/>
                </a:lnTo>
                <a:lnTo>
                  <a:pt x="715461" y="267405"/>
                </a:lnTo>
                <a:lnTo>
                  <a:pt x="699849" y="222456"/>
                </a:lnTo>
                <a:lnTo>
                  <a:pt x="678744" y="180396"/>
                </a:lnTo>
                <a:lnTo>
                  <a:pt x="652580" y="141659"/>
                </a:lnTo>
                <a:lnTo>
                  <a:pt x="621792" y="106679"/>
                </a:lnTo>
                <a:lnTo>
                  <a:pt x="586812" y="75891"/>
                </a:lnTo>
                <a:lnTo>
                  <a:pt x="548075" y="49727"/>
                </a:lnTo>
                <a:lnTo>
                  <a:pt x="506015" y="28622"/>
                </a:lnTo>
                <a:lnTo>
                  <a:pt x="461066" y="13010"/>
                </a:lnTo>
                <a:lnTo>
                  <a:pt x="413661" y="3324"/>
                </a:lnTo>
                <a:lnTo>
                  <a:pt x="3642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2291" y="2459978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59" h="45719">
                <a:moveTo>
                  <a:pt x="60691" y="0"/>
                </a:moveTo>
                <a:lnTo>
                  <a:pt x="0" y="0"/>
                </a:lnTo>
                <a:lnTo>
                  <a:pt x="0" y="45396"/>
                </a:lnTo>
                <a:lnTo>
                  <a:pt x="60691" y="45396"/>
                </a:lnTo>
                <a:lnTo>
                  <a:pt x="60691" y="30267"/>
                </a:lnTo>
                <a:lnTo>
                  <a:pt x="15172" y="30267"/>
                </a:lnTo>
                <a:lnTo>
                  <a:pt x="15172" y="15138"/>
                </a:lnTo>
                <a:lnTo>
                  <a:pt x="60691" y="15138"/>
                </a:lnTo>
                <a:lnTo>
                  <a:pt x="60691" y="0"/>
                </a:lnTo>
                <a:close/>
              </a:path>
              <a:path w="60959" h="45719">
                <a:moveTo>
                  <a:pt x="60691" y="15138"/>
                </a:moveTo>
                <a:lnTo>
                  <a:pt x="45518" y="15138"/>
                </a:lnTo>
                <a:lnTo>
                  <a:pt x="45518" y="30267"/>
                </a:lnTo>
                <a:lnTo>
                  <a:pt x="60691" y="30267"/>
                </a:lnTo>
                <a:lnTo>
                  <a:pt x="60691" y="151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2291" y="25053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59" h="45719">
                <a:moveTo>
                  <a:pt x="60691" y="0"/>
                </a:moveTo>
                <a:lnTo>
                  <a:pt x="0" y="0"/>
                </a:lnTo>
                <a:lnTo>
                  <a:pt x="0" y="45396"/>
                </a:lnTo>
                <a:lnTo>
                  <a:pt x="60691" y="45396"/>
                </a:lnTo>
                <a:lnTo>
                  <a:pt x="60691" y="30267"/>
                </a:lnTo>
                <a:lnTo>
                  <a:pt x="15172" y="30267"/>
                </a:lnTo>
                <a:lnTo>
                  <a:pt x="15172" y="15129"/>
                </a:lnTo>
                <a:lnTo>
                  <a:pt x="60691" y="15129"/>
                </a:lnTo>
                <a:lnTo>
                  <a:pt x="60691" y="0"/>
                </a:lnTo>
                <a:close/>
              </a:path>
              <a:path w="60959" h="45719">
                <a:moveTo>
                  <a:pt x="60691" y="15129"/>
                </a:moveTo>
                <a:lnTo>
                  <a:pt x="45518" y="15129"/>
                </a:lnTo>
                <a:lnTo>
                  <a:pt x="45518" y="30267"/>
                </a:lnTo>
                <a:lnTo>
                  <a:pt x="60691" y="30267"/>
                </a:lnTo>
                <a:lnTo>
                  <a:pt x="60691" y="15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2291" y="2550767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59" h="45719">
                <a:moveTo>
                  <a:pt x="60691" y="0"/>
                </a:moveTo>
                <a:lnTo>
                  <a:pt x="0" y="0"/>
                </a:lnTo>
                <a:lnTo>
                  <a:pt x="0" y="45392"/>
                </a:lnTo>
                <a:lnTo>
                  <a:pt x="60691" y="45392"/>
                </a:lnTo>
                <a:lnTo>
                  <a:pt x="60691" y="30258"/>
                </a:lnTo>
                <a:lnTo>
                  <a:pt x="15172" y="30258"/>
                </a:lnTo>
                <a:lnTo>
                  <a:pt x="15172" y="15129"/>
                </a:lnTo>
                <a:lnTo>
                  <a:pt x="60691" y="15129"/>
                </a:lnTo>
                <a:lnTo>
                  <a:pt x="60691" y="0"/>
                </a:lnTo>
                <a:close/>
              </a:path>
              <a:path w="60959" h="45719">
                <a:moveTo>
                  <a:pt x="60691" y="15129"/>
                </a:moveTo>
                <a:lnTo>
                  <a:pt x="45518" y="15129"/>
                </a:lnTo>
                <a:lnTo>
                  <a:pt x="45518" y="30258"/>
                </a:lnTo>
                <a:lnTo>
                  <a:pt x="60691" y="30258"/>
                </a:lnTo>
                <a:lnTo>
                  <a:pt x="60691" y="15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2291" y="2596160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59" h="45719">
                <a:moveTo>
                  <a:pt x="60691" y="0"/>
                </a:moveTo>
                <a:lnTo>
                  <a:pt x="0" y="0"/>
                </a:lnTo>
                <a:lnTo>
                  <a:pt x="0" y="45392"/>
                </a:lnTo>
                <a:lnTo>
                  <a:pt x="60691" y="45392"/>
                </a:lnTo>
                <a:lnTo>
                  <a:pt x="60691" y="30261"/>
                </a:lnTo>
                <a:lnTo>
                  <a:pt x="15172" y="30261"/>
                </a:lnTo>
                <a:lnTo>
                  <a:pt x="15172" y="15130"/>
                </a:lnTo>
                <a:lnTo>
                  <a:pt x="60691" y="15130"/>
                </a:lnTo>
                <a:lnTo>
                  <a:pt x="60691" y="0"/>
                </a:lnTo>
                <a:close/>
              </a:path>
              <a:path w="60959" h="45719">
                <a:moveTo>
                  <a:pt x="60691" y="15130"/>
                </a:moveTo>
                <a:lnTo>
                  <a:pt x="45518" y="15130"/>
                </a:lnTo>
                <a:lnTo>
                  <a:pt x="45518" y="30261"/>
                </a:lnTo>
                <a:lnTo>
                  <a:pt x="60691" y="30261"/>
                </a:lnTo>
                <a:lnTo>
                  <a:pt x="60691" y="15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8501" y="2437133"/>
            <a:ext cx="45720" cy="11430"/>
          </a:xfrm>
          <a:custGeom>
            <a:avLst/>
            <a:gdLst/>
            <a:ahLst/>
            <a:cxnLst/>
            <a:rect l="l" t="t" r="r" b="b"/>
            <a:pathLst>
              <a:path w="60959" h="15239">
                <a:moveTo>
                  <a:pt x="0" y="15208"/>
                </a:moveTo>
                <a:lnTo>
                  <a:pt x="60691" y="15208"/>
                </a:lnTo>
                <a:lnTo>
                  <a:pt x="60691" y="0"/>
                </a:lnTo>
                <a:lnTo>
                  <a:pt x="0" y="0"/>
                </a:lnTo>
                <a:lnTo>
                  <a:pt x="0" y="15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501" y="2414321"/>
            <a:ext cx="11430" cy="2286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30416"/>
                </a:moveTo>
                <a:lnTo>
                  <a:pt x="15172" y="30416"/>
                </a:lnTo>
                <a:lnTo>
                  <a:pt x="15172" y="0"/>
                </a:lnTo>
                <a:lnTo>
                  <a:pt x="0" y="0"/>
                </a:lnTo>
                <a:lnTo>
                  <a:pt x="0" y="3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4369" y="2402915"/>
            <a:ext cx="45720" cy="11430"/>
          </a:xfrm>
          <a:custGeom>
            <a:avLst/>
            <a:gdLst/>
            <a:ahLst/>
            <a:cxnLst/>
            <a:rect l="l" t="t" r="r" b="b"/>
            <a:pathLst>
              <a:path w="60959" h="15239">
                <a:moveTo>
                  <a:pt x="0" y="15208"/>
                </a:moveTo>
                <a:lnTo>
                  <a:pt x="60682" y="15208"/>
                </a:lnTo>
                <a:lnTo>
                  <a:pt x="60682" y="0"/>
                </a:lnTo>
                <a:lnTo>
                  <a:pt x="0" y="0"/>
                </a:lnTo>
                <a:lnTo>
                  <a:pt x="0" y="15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4369" y="2380103"/>
            <a:ext cx="11430" cy="2286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30416"/>
                </a:moveTo>
                <a:lnTo>
                  <a:pt x="15163" y="30416"/>
                </a:lnTo>
                <a:lnTo>
                  <a:pt x="15163" y="0"/>
                </a:lnTo>
                <a:lnTo>
                  <a:pt x="0" y="0"/>
                </a:lnTo>
                <a:lnTo>
                  <a:pt x="0" y="3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4369" y="2369647"/>
            <a:ext cx="45720" cy="10478"/>
          </a:xfrm>
          <a:custGeom>
            <a:avLst/>
            <a:gdLst/>
            <a:ahLst/>
            <a:cxnLst/>
            <a:rect l="l" t="t" r="r" b="b"/>
            <a:pathLst>
              <a:path w="60959" h="13969">
                <a:moveTo>
                  <a:pt x="0" y="13941"/>
                </a:moveTo>
                <a:lnTo>
                  <a:pt x="60682" y="13941"/>
                </a:lnTo>
                <a:lnTo>
                  <a:pt x="60682" y="0"/>
                </a:lnTo>
                <a:lnTo>
                  <a:pt x="0" y="0"/>
                </a:lnTo>
                <a:lnTo>
                  <a:pt x="0" y="13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8501" y="2346834"/>
            <a:ext cx="11430" cy="2286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30416"/>
                </a:moveTo>
                <a:lnTo>
                  <a:pt x="15172" y="30416"/>
                </a:lnTo>
                <a:lnTo>
                  <a:pt x="15172" y="0"/>
                </a:lnTo>
                <a:lnTo>
                  <a:pt x="0" y="0"/>
                </a:lnTo>
                <a:lnTo>
                  <a:pt x="0" y="3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501" y="2335427"/>
            <a:ext cx="45720" cy="11430"/>
          </a:xfrm>
          <a:custGeom>
            <a:avLst/>
            <a:gdLst/>
            <a:ahLst/>
            <a:cxnLst/>
            <a:rect l="l" t="t" r="r" b="b"/>
            <a:pathLst>
              <a:path w="60959" h="15239">
                <a:moveTo>
                  <a:pt x="0" y="15208"/>
                </a:moveTo>
                <a:lnTo>
                  <a:pt x="60691" y="15208"/>
                </a:lnTo>
                <a:lnTo>
                  <a:pt x="60691" y="0"/>
                </a:lnTo>
                <a:lnTo>
                  <a:pt x="0" y="0"/>
                </a:lnTo>
                <a:lnTo>
                  <a:pt x="0" y="15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2640" y="2414321"/>
            <a:ext cx="11430" cy="2286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30416"/>
                </a:moveTo>
                <a:lnTo>
                  <a:pt x="15172" y="30416"/>
                </a:lnTo>
                <a:lnTo>
                  <a:pt x="15172" y="0"/>
                </a:lnTo>
                <a:lnTo>
                  <a:pt x="0" y="0"/>
                </a:lnTo>
                <a:lnTo>
                  <a:pt x="0" y="3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2640" y="2402915"/>
            <a:ext cx="45720" cy="11430"/>
          </a:xfrm>
          <a:custGeom>
            <a:avLst/>
            <a:gdLst/>
            <a:ahLst/>
            <a:cxnLst/>
            <a:rect l="l" t="t" r="r" b="b"/>
            <a:pathLst>
              <a:path w="60959" h="15239">
                <a:moveTo>
                  <a:pt x="0" y="15208"/>
                </a:moveTo>
                <a:lnTo>
                  <a:pt x="60682" y="15208"/>
                </a:lnTo>
                <a:lnTo>
                  <a:pt x="60682" y="0"/>
                </a:lnTo>
                <a:lnTo>
                  <a:pt x="0" y="0"/>
                </a:lnTo>
                <a:lnTo>
                  <a:pt x="0" y="15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6779" y="2380103"/>
            <a:ext cx="11430" cy="2286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30416"/>
                </a:moveTo>
                <a:lnTo>
                  <a:pt x="15163" y="30416"/>
                </a:lnTo>
                <a:lnTo>
                  <a:pt x="15163" y="0"/>
                </a:lnTo>
                <a:lnTo>
                  <a:pt x="0" y="0"/>
                </a:lnTo>
                <a:lnTo>
                  <a:pt x="0" y="3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2640" y="2369647"/>
            <a:ext cx="45720" cy="10478"/>
          </a:xfrm>
          <a:custGeom>
            <a:avLst/>
            <a:gdLst/>
            <a:ahLst/>
            <a:cxnLst/>
            <a:rect l="l" t="t" r="r" b="b"/>
            <a:pathLst>
              <a:path w="60959" h="13969">
                <a:moveTo>
                  <a:pt x="0" y="13941"/>
                </a:moveTo>
                <a:lnTo>
                  <a:pt x="60682" y="13941"/>
                </a:lnTo>
                <a:lnTo>
                  <a:pt x="60682" y="0"/>
                </a:lnTo>
                <a:lnTo>
                  <a:pt x="0" y="0"/>
                </a:lnTo>
                <a:lnTo>
                  <a:pt x="0" y="139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2640" y="2346834"/>
            <a:ext cx="11430" cy="22860"/>
          </a:xfrm>
          <a:custGeom>
            <a:avLst/>
            <a:gdLst/>
            <a:ahLst/>
            <a:cxnLst/>
            <a:rect l="l" t="t" r="r" b="b"/>
            <a:pathLst>
              <a:path w="15240" h="30480">
                <a:moveTo>
                  <a:pt x="0" y="30416"/>
                </a:moveTo>
                <a:lnTo>
                  <a:pt x="15172" y="30416"/>
                </a:lnTo>
                <a:lnTo>
                  <a:pt x="15172" y="0"/>
                </a:lnTo>
                <a:lnTo>
                  <a:pt x="0" y="0"/>
                </a:lnTo>
                <a:lnTo>
                  <a:pt x="0" y="3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1956" y="2647199"/>
            <a:ext cx="318611" cy="0"/>
          </a:xfrm>
          <a:custGeom>
            <a:avLst/>
            <a:gdLst/>
            <a:ahLst/>
            <a:cxnLst/>
            <a:rect l="l" t="t" r="r" b="b"/>
            <a:pathLst>
              <a:path w="424815">
                <a:moveTo>
                  <a:pt x="0" y="0"/>
                </a:moveTo>
                <a:lnTo>
                  <a:pt x="424817" y="0"/>
                </a:lnTo>
              </a:path>
            </a:pathLst>
          </a:custGeom>
          <a:ln w="152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7645" y="2448540"/>
            <a:ext cx="0" cy="193358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275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1956" y="2442837"/>
            <a:ext cx="9144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78" y="0"/>
                </a:lnTo>
              </a:path>
            </a:pathLst>
          </a:custGeom>
          <a:ln w="152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7300" y="2324021"/>
            <a:ext cx="0" cy="113348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816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1610" y="2318318"/>
            <a:ext cx="159544" cy="0"/>
          </a:xfrm>
          <a:custGeom>
            <a:avLst/>
            <a:gdLst/>
            <a:ahLst/>
            <a:cxnLst/>
            <a:rect l="l" t="t" r="r" b="b"/>
            <a:pathLst>
              <a:path w="212725">
                <a:moveTo>
                  <a:pt x="0" y="0"/>
                </a:moveTo>
                <a:lnTo>
                  <a:pt x="212401" y="0"/>
                </a:lnTo>
              </a:path>
            </a:pathLst>
          </a:custGeom>
          <a:ln w="152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7300" y="2448631"/>
            <a:ext cx="0" cy="193358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227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1432" y="2539790"/>
            <a:ext cx="0" cy="101918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608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5741" y="2534087"/>
            <a:ext cx="9144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83" y="0"/>
                </a:lnTo>
              </a:path>
            </a:pathLst>
          </a:custGeom>
          <a:ln w="152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1260" y="2539421"/>
            <a:ext cx="0" cy="102394"/>
          </a:xfrm>
          <a:custGeom>
            <a:avLst/>
            <a:gdLst/>
            <a:ahLst/>
            <a:cxnLst/>
            <a:rect l="l" t="t" r="r" b="b"/>
            <a:pathLst>
              <a:path h="136525">
                <a:moveTo>
                  <a:pt x="0" y="0"/>
                </a:moveTo>
                <a:lnTo>
                  <a:pt x="0" y="136176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1089" y="2539421"/>
            <a:ext cx="0" cy="102394"/>
          </a:xfrm>
          <a:custGeom>
            <a:avLst/>
            <a:gdLst/>
            <a:ahLst/>
            <a:cxnLst/>
            <a:rect l="l" t="t" r="r" b="b"/>
            <a:pathLst>
              <a:path h="136525">
                <a:moveTo>
                  <a:pt x="0" y="0"/>
                </a:moveTo>
                <a:lnTo>
                  <a:pt x="0" y="136176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5221" y="2448540"/>
            <a:ext cx="0" cy="193358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275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9531" y="2442837"/>
            <a:ext cx="9144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83" y="0"/>
                </a:lnTo>
              </a:path>
            </a:pathLst>
          </a:custGeom>
          <a:ln w="152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5221" y="2324021"/>
            <a:ext cx="0" cy="113348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816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4878" y="2448631"/>
            <a:ext cx="0" cy="193358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227"/>
                </a:lnTo>
              </a:path>
            </a:pathLst>
          </a:custGeom>
          <a:ln w="151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14714" y="2459978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60" h="45719">
                <a:moveTo>
                  <a:pt x="60687" y="0"/>
                </a:moveTo>
                <a:lnTo>
                  <a:pt x="0" y="0"/>
                </a:lnTo>
                <a:lnTo>
                  <a:pt x="0" y="45396"/>
                </a:lnTo>
                <a:lnTo>
                  <a:pt x="60687" y="45396"/>
                </a:lnTo>
                <a:lnTo>
                  <a:pt x="60687" y="30267"/>
                </a:lnTo>
                <a:lnTo>
                  <a:pt x="15171" y="30267"/>
                </a:lnTo>
                <a:lnTo>
                  <a:pt x="15171" y="15138"/>
                </a:lnTo>
                <a:lnTo>
                  <a:pt x="60687" y="15138"/>
                </a:lnTo>
                <a:lnTo>
                  <a:pt x="60687" y="0"/>
                </a:lnTo>
                <a:close/>
              </a:path>
              <a:path w="60960" h="45719">
                <a:moveTo>
                  <a:pt x="60687" y="15138"/>
                </a:moveTo>
                <a:lnTo>
                  <a:pt x="45515" y="15138"/>
                </a:lnTo>
                <a:lnTo>
                  <a:pt x="45515" y="30267"/>
                </a:lnTo>
                <a:lnTo>
                  <a:pt x="60687" y="30267"/>
                </a:lnTo>
                <a:lnTo>
                  <a:pt x="60687" y="151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4714" y="2505373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60" h="45719">
                <a:moveTo>
                  <a:pt x="60687" y="0"/>
                </a:moveTo>
                <a:lnTo>
                  <a:pt x="0" y="0"/>
                </a:lnTo>
                <a:lnTo>
                  <a:pt x="0" y="45396"/>
                </a:lnTo>
                <a:lnTo>
                  <a:pt x="60687" y="45396"/>
                </a:lnTo>
                <a:lnTo>
                  <a:pt x="60687" y="30267"/>
                </a:lnTo>
                <a:lnTo>
                  <a:pt x="15171" y="30267"/>
                </a:lnTo>
                <a:lnTo>
                  <a:pt x="15171" y="15129"/>
                </a:lnTo>
                <a:lnTo>
                  <a:pt x="60687" y="15129"/>
                </a:lnTo>
                <a:lnTo>
                  <a:pt x="60687" y="0"/>
                </a:lnTo>
                <a:close/>
              </a:path>
              <a:path w="60960" h="45719">
                <a:moveTo>
                  <a:pt x="60687" y="15129"/>
                </a:moveTo>
                <a:lnTo>
                  <a:pt x="45515" y="15129"/>
                </a:lnTo>
                <a:lnTo>
                  <a:pt x="45515" y="30267"/>
                </a:lnTo>
                <a:lnTo>
                  <a:pt x="60687" y="30267"/>
                </a:lnTo>
                <a:lnTo>
                  <a:pt x="60687" y="15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4714" y="2550767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60" h="45719">
                <a:moveTo>
                  <a:pt x="60687" y="0"/>
                </a:moveTo>
                <a:lnTo>
                  <a:pt x="0" y="0"/>
                </a:lnTo>
                <a:lnTo>
                  <a:pt x="0" y="45392"/>
                </a:lnTo>
                <a:lnTo>
                  <a:pt x="60687" y="45392"/>
                </a:lnTo>
                <a:lnTo>
                  <a:pt x="60687" y="30258"/>
                </a:lnTo>
                <a:lnTo>
                  <a:pt x="15171" y="30258"/>
                </a:lnTo>
                <a:lnTo>
                  <a:pt x="15171" y="15129"/>
                </a:lnTo>
                <a:lnTo>
                  <a:pt x="60687" y="15129"/>
                </a:lnTo>
                <a:lnTo>
                  <a:pt x="60687" y="0"/>
                </a:lnTo>
                <a:close/>
              </a:path>
              <a:path w="60960" h="45719">
                <a:moveTo>
                  <a:pt x="60687" y="15129"/>
                </a:moveTo>
                <a:lnTo>
                  <a:pt x="45515" y="15129"/>
                </a:lnTo>
                <a:lnTo>
                  <a:pt x="45515" y="30258"/>
                </a:lnTo>
                <a:lnTo>
                  <a:pt x="60687" y="30258"/>
                </a:lnTo>
                <a:lnTo>
                  <a:pt x="60687" y="151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4714" y="2596160"/>
            <a:ext cx="45720" cy="34290"/>
          </a:xfrm>
          <a:custGeom>
            <a:avLst/>
            <a:gdLst/>
            <a:ahLst/>
            <a:cxnLst/>
            <a:rect l="l" t="t" r="r" b="b"/>
            <a:pathLst>
              <a:path w="60960" h="45719">
                <a:moveTo>
                  <a:pt x="60687" y="0"/>
                </a:moveTo>
                <a:lnTo>
                  <a:pt x="0" y="0"/>
                </a:lnTo>
                <a:lnTo>
                  <a:pt x="0" y="45392"/>
                </a:lnTo>
                <a:lnTo>
                  <a:pt x="60687" y="45392"/>
                </a:lnTo>
                <a:lnTo>
                  <a:pt x="60687" y="30261"/>
                </a:lnTo>
                <a:lnTo>
                  <a:pt x="15171" y="30261"/>
                </a:lnTo>
                <a:lnTo>
                  <a:pt x="15171" y="15130"/>
                </a:lnTo>
                <a:lnTo>
                  <a:pt x="60687" y="15130"/>
                </a:lnTo>
                <a:lnTo>
                  <a:pt x="60687" y="0"/>
                </a:lnTo>
                <a:close/>
              </a:path>
              <a:path w="60960" h="45719">
                <a:moveTo>
                  <a:pt x="60687" y="15130"/>
                </a:moveTo>
                <a:lnTo>
                  <a:pt x="45515" y="15130"/>
                </a:lnTo>
                <a:lnTo>
                  <a:pt x="45515" y="30261"/>
                </a:lnTo>
                <a:lnTo>
                  <a:pt x="60687" y="30261"/>
                </a:lnTo>
                <a:lnTo>
                  <a:pt x="60687" y="15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008" y="2954654"/>
            <a:ext cx="546735" cy="546735"/>
          </a:xfrm>
          <a:custGeom>
            <a:avLst/>
            <a:gdLst/>
            <a:ahLst/>
            <a:cxnLst/>
            <a:rect l="l" t="t" r="r" b="b"/>
            <a:pathLst>
              <a:path w="728980" h="728979">
                <a:moveTo>
                  <a:pt x="364236" y="0"/>
                </a:moveTo>
                <a:lnTo>
                  <a:pt x="314810" y="3324"/>
                </a:lnTo>
                <a:lnTo>
                  <a:pt x="267405" y="13010"/>
                </a:lnTo>
                <a:lnTo>
                  <a:pt x="222456" y="28622"/>
                </a:lnTo>
                <a:lnTo>
                  <a:pt x="180396" y="49727"/>
                </a:lnTo>
                <a:lnTo>
                  <a:pt x="141659" y="75891"/>
                </a:lnTo>
                <a:lnTo>
                  <a:pt x="106679" y="106680"/>
                </a:lnTo>
                <a:lnTo>
                  <a:pt x="75891" y="141659"/>
                </a:lnTo>
                <a:lnTo>
                  <a:pt x="49727" y="180396"/>
                </a:lnTo>
                <a:lnTo>
                  <a:pt x="28622" y="222456"/>
                </a:lnTo>
                <a:lnTo>
                  <a:pt x="13010" y="267405"/>
                </a:lnTo>
                <a:lnTo>
                  <a:pt x="3324" y="314810"/>
                </a:lnTo>
                <a:lnTo>
                  <a:pt x="0" y="364236"/>
                </a:lnTo>
                <a:lnTo>
                  <a:pt x="3324" y="413661"/>
                </a:lnTo>
                <a:lnTo>
                  <a:pt x="13010" y="461066"/>
                </a:lnTo>
                <a:lnTo>
                  <a:pt x="28622" y="506015"/>
                </a:lnTo>
                <a:lnTo>
                  <a:pt x="49727" y="548075"/>
                </a:lnTo>
                <a:lnTo>
                  <a:pt x="75891" y="586812"/>
                </a:lnTo>
                <a:lnTo>
                  <a:pt x="106680" y="621792"/>
                </a:lnTo>
                <a:lnTo>
                  <a:pt x="141659" y="652580"/>
                </a:lnTo>
                <a:lnTo>
                  <a:pt x="180396" y="678744"/>
                </a:lnTo>
                <a:lnTo>
                  <a:pt x="222456" y="699849"/>
                </a:lnTo>
                <a:lnTo>
                  <a:pt x="267405" y="715461"/>
                </a:lnTo>
                <a:lnTo>
                  <a:pt x="314810" y="725147"/>
                </a:lnTo>
                <a:lnTo>
                  <a:pt x="364236" y="728472"/>
                </a:lnTo>
                <a:lnTo>
                  <a:pt x="413661" y="725147"/>
                </a:lnTo>
                <a:lnTo>
                  <a:pt x="461066" y="715461"/>
                </a:lnTo>
                <a:lnTo>
                  <a:pt x="506015" y="699849"/>
                </a:lnTo>
                <a:lnTo>
                  <a:pt x="548075" y="678744"/>
                </a:lnTo>
                <a:lnTo>
                  <a:pt x="586812" y="652580"/>
                </a:lnTo>
                <a:lnTo>
                  <a:pt x="621792" y="621792"/>
                </a:lnTo>
                <a:lnTo>
                  <a:pt x="652580" y="586812"/>
                </a:lnTo>
                <a:lnTo>
                  <a:pt x="678744" y="548075"/>
                </a:lnTo>
                <a:lnTo>
                  <a:pt x="699849" y="506015"/>
                </a:lnTo>
                <a:lnTo>
                  <a:pt x="715461" y="461066"/>
                </a:lnTo>
                <a:lnTo>
                  <a:pt x="725147" y="413661"/>
                </a:lnTo>
                <a:lnTo>
                  <a:pt x="728472" y="364236"/>
                </a:lnTo>
                <a:lnTo>
                  <a:pt x="725147" y="314810"/>
                </a:lnTo>
                <a:lnTo>
                  <a:pt x="715461" y="267405"/>
                </a:lnTo>
                <a:lnTo>
                  <a:pt x="699849" y="222456"/>
                </a:lnTo>
                <a:lnTo>
                  <a:pt x="678744" y="180396"/>
                </a:lnTo>
                <a:lnTo>
                  <a:pt x="652580" y="141659"/>
                </a:lnTo>
                <a:lnTo>
                  <a:pt x="621792" y="106680"/>
                </a:lnTo>
                <a:lnTo>
                  <a:pt x="586812" y="75891"/>
                </a:lnTo>
                <a:lnTo>
                  <a:pt x="548075" y="49727"/>
                </a:lnTo>
                <a:lnTo>
                  <a:pt x="506015" y="28622"/>
                </a:lnTo>
                <a:lnTo>
                  <a:pt x="461066" y="13010"/>
                </a:lnTo>
                <a:lnTo>
                  <a:pt x="413661" y="3324"/>
                </a:lnTo>
                <a:lnTo>
                  <a:pt x="3642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2023" y="3057142"/>
            <a:ext cx="319563" cy="318135"/>
          </a:xfrm>
          <a:custGeom>
            <a:avLst/>
            <a:gdLst/>
            <a:ahLst/>
            <a:cxnLst/>
            <a:rect l="l" t="t" r="r" b="b"/>
            <a:pathLst>
              <a:path w="426084" h="424179">
                <a:moveTo>
                  <a:pt x="310008" y="1270"/>
                </a:moveTo>
                <a:lnTo>
                  <a:pt x="115447" y="1270"/>
                </a:lnTo>
                <a:lnTo>
                  <a:pt x="114565" y="2540"/>
                </a:lnTo>
                <a:lnTo>
                  <a:pt x="113674" y="5080"/>
                </a:lnTo>
                <a:lnTo>
                  <a:pt x="113460" y="6350"/>
                </a:lnTo>
                <a:lnTo>
                  <a:pt x="113460" y="106680"/>
                </a:lnTo>
                <a:lnTo>
                  <a:pt x="3102" y="106680"/>
                </a:lnTo>
                <a:lnTo>
                  <a:pt x="1994" y="107950"/>
                </a:lnTo>
                <a:lnTo>
                  <a:pt x="1107" y="109220"/>
                </a:lnTo>
                <a:lnTo>
                  <a:pt x="221" y="111760"/>
                </a:lnTo>
                <a:lnTo>
                  <a:pt x="0" y="113030"/>
                </a:lnTo>
                <a:lnTo>
                  <a:pt x="0" y="368300"/>
                </a:lnTo>
                <a:lnTo>
                  <a:pt x="221" y="369570"/>
                </a:lnTo>
                <a:lnTo>
                  <a:pt x="1107" y="372110"/>
                </a:lnTo>
                <a:lnTo>
                  <a:pt x="1994" y="373380"/>
                </a:lnTo>
                <a:lnTo>
                  <a:pt x="3102" y="374650"/>
                </a:lnTo>
                <a:lnTo>
                  <a:pt x="21937" y="374650"/>
                </a:lnTo>
                <a:lnTo>
                  <a:pt x="21495" y="378460"/>
                </a:lnTo>
                <a:lnTo>
                  <a:pt x="21273" y="382270"/>
                </a:lnTo>
                <a:lnTo>
                  <a:pt x="21273" y="417830"/>
                </a:lnTo>
                <a:lnTo>
                  <a:pt x="21495" y="419100"/>
                </a:lnTo>
                <a:lnTo>
                  <a:pt x="22381" y="421640"/>
                </a:lnTo>
                <a:lnTo>
                  <a:pt x="23267" y="422910"/>
                </a:lnTo>
                <a:lnTo>
                  <a:pt x="24375" y="424180"/>
                </a:lnTo>
                <a:lnTo>
                  <a:pt x="401085" y="424180"/>
                </a:lnTo>
                <a:lnTo>
                  <a:pt x="402198" y="422910"/>
                </a:lnTo>
                <a:lnTo>
                  <a:pt x="403080" y="421640"/>
                </a:lnTo>
                <a:lnTo>
                  <a:pt x="403971" y="419100"/>
                </a:lnTo>
                <a:lnTo>
                  <a:pt x="404193" y="417830"/>
                </a:lnTo>
                <a:lnTo>
                  <a:pt x="404193" y="410210"/>
                </a:lnTo>
                <a:lnTo>
                  <a:pt x="35455" y="410210"/>
                </a:lnTo>
                <a:lnTo>
                  <a:pt x="35455" y="382270"/>
                </a:lnTo>
                <a:lnTo>
                  <a:pt x="41881" y="364490"/>
                </a:lnTo>
                <a:lnTo>
                  <a:pt x="43654" y="361950"/>
                </a:lnTo>
                <a:lnTo>
                  <a:pt x="45870" y="360680"/>
                </a:lnTo>
                <a:lnTo>
                  <a:pt x="14182" y="360680"/>
                </a:lnTo>
                <a:lnTo>
                  <a:pt x="14182" y="120650"/>
                </a:lnTo>
                <a:lnTo>
                  <a:pt x="127641" y="120650"/>
                </a:lnTo>
                <a:lnTo>
                  <a:pt x="127641" y="13970"/>
                </a:lnTo>
                <a:lnTo>
                  <a:pt x="312003" y="13970"/>
                </a:lnTo>
                <a:lnTo>
                  <a:pt x="312003" y="6350"/>
                </a:lnTo>
                <a:lnTo>
                  <a:pt x="311781" y="5080"/>
                </a:lnTo>
                <a:lnTo>
                  <a:pt x="310899" y="2540"/>
                </a:lnTo>
                <a:lnTo>
                  <a:pt x="310008" y="1270"/>
                </a:lnTo>
                <a:close/>
              </a:path>
              <a:path w="426084" h="424179">
                <a:moveTo>
                  <a:pt x="107363" y="354330"/>
                </a:moveTo>
                <a:lnTo>
                  <a:pt x="69580" y="354330"/>
                </a:lnTo>
                <a:lnTo>
                  <a:pt x="72239" y="355600"/>
                </a:lnTo>
                <a:lnTo>
                  <a:pt x="74899" y="355600"/>
                </a:lnTo>
                <a:lnTo>
                  <a:pt x="77336" y="356870"/>
                </a:lnTo>
                <a:lnTo>
                  <a:pt x="79774" y="359410"/>
                </a:lnTo>
                <a:lnTo>
                  <a:pt x="81768" y="360680"/>
                </a:lnTo>
                <a:lnTo>
                  <a:pt x="83984" y="361950"/>
                </a:lnTo>
                <a:lnTo>
                  <a:pt x="85757" y="364490"/>
                </a:lnTo>
                <a:lnTo>
                  <a:pt x="92181" y="382270"/>
                </a:lnTo>
                <a:lnTo>
                  <a:pt x="92181" y="410210"/>
                </a:lnTo>
                <a:lnTo>
                  <a:pt x="106361" y="410210"/>
                </a:lnTo>
                <a:lnTo>
                  <a:pt x="106473" y="359410"/>
                </a:lnTo>
                <a:lnTo>
                  <a:pt x="106584" y="358140"/>
                </a:lnTo>
                <a:lnTo>
                  <a:pt x="107029" y="355600"/>
                </a:lnTo>
                <a:lnTo>
                  <a:pt x="107363" y="354330"/>
                </a:lnTo>
                <a:close/>
              </a:path>
              <a:path w="426084" h="424179">
                <a:moveTo>
                  <a:pt x="166637" y="332740"/>
                </a:moveTo>
                <a:lnTo>
                  <a:pt x="137608" y="332740"/>
                </a:lnTo>
                <a:lnTo>
                  <a:pt x="140494" y="334010"/>
                </a:lnTo>
                <a:lnTo>
                  <a:pt x="143148" y="334010"/>
                </a:lnTo>
                <a:lnTo>
                  <a:pt x="145811" y="335280"/>
                </a:lnTo>
                <a:lnTo>
                  <a:pt x="150684" y="337820"/>
                </a:lnTo>
                <a:lnTo>
                  <a:pt x="152679" y="339090"/>
                </a:lnTo>
                <a:lnTo>
                  <a:pt x="154897" y="340360"/>
                </a:lnTo>
                <a:lnTo>
                  <a:pt x="163092" y="410210"/>
                </a:lnTo>
                <a:lnTo>
                  <a:pt x="177272" y="410210"/>
                </a:lnTo>
                <a:lnTo>
                  <a:pt x="177383" y="359410"/>
                </a:lnTo>
                <a:lnTo>
                  <a:pt x="187693" y="336550"/>
                </a:lnTo>
                <a:lnTo>
                  <a:pt x="169523" y="336550"/>
                </a:lnTo>
                <a:lnTo>
                  <a:pt x="168186" y="335280"/>
                </a:lnTo>
                <a:lnTo>
                  <a:pt x="166637" y="332740"/>
                </a:lnTo>
                <a:close/>
              </a:path>
              <a:path w="426084" h="424179">
                <a:moveTo>
                  <a:pt x="247078" y="325120"/>
                </a:moveTo>
                <a:lnTo>
                  <a:pt x="212732" y="325120"/>
                </a:lnTo>
                <a:lnTo>
                  <a:pt x="216277" y="326390"/>
                </a:lnTo>
                <a:lnTo>
                  <a:pt x="219822" y="326390"/>
                </a:lnTo>
                <a:lnTo>
                  <a:pt x="223367" y="327660"/>
                </a:lnTo>
                <a:lnTo>
                  <a:pt x="247969" y="358140"/>
                </a:lnTo>
                <a:lnTo>
                  <a:pt x="248183" y="410210"/>
                </a:lnTo>
                <a:lnTo>
                  <a:pt x="262372" y="410210"/>
                </a:lnTo>
                <a:lnTo>
                  <a:pt x="262479" y="359410"/>
                </a:lnTo>
                <a:lnTo>
                  <a:pt x="272785" y="339090"/>
                </a:lnTo>
                <a:lnTo>
                  <a:pt x="274780" y="337820"/>
                </a:lnTo>
                <a:lnTo>
                  <a:pt x="277216" y="336550"/>
                </a:lnTo>
                <a:lnTo>
                  <a:pt x="255941" y="336550"/>
                </a:lnTo>
                <a:lnTo>
                  <a:pt x="253946" y="334010"/>
                </a:lnTo>
                <a:lnTo>
                  <a:pt x="251950" y="330200"/>
                </a:lnTo>
                <a:lnTo>
                  <a:pt x="249741" y="327660"/>
                </a:lnTo>
                <a:lnTo>
                  <a:pt x="247078" y="325120"/>
                </a:lnTo>
                <a:close/>
              </a:path>
              <a:path w="426084" h="424179">
                <a:moveTo>
                  <a:pt x="322716" y="332740"/>
                </a:moveTo>
                <a:lnTo>
                  <a:pt x="293610" y="332740"/>
                </a:lnTo>
                <a:lnTo>
                  <a:pt x="296496" y="334010"/>
                </a:lnTo>
                <a:lnTo>
                  <a:pt x="299150" y="334010"/>
                </a:lnTo>
                <a:lnTo>
                  <a:pt x="301813" y="335280"/>
                </a:lnTo>
                <a:lnTo>
                  <a:pt x="306686" y="337820"/>
                </a:lnTo>
                <a:lnTo>
                  <a:pt x="308681" y="339090"/>
                </a:lnTo>
                <a:lnTo>
                  <a:pt x="310899" y="340360"/>
                </a:lnTo>
                <a:lnTo>
                  <a:pt x="319093" y="410210"/>
                </a:lnTo>
                <a:lnTo>
                  <a:pt x="333283" y="410210"/>
                </a:lnTo>
                <a:lnTo>
                  <a:pt x="333283" y="382270"/>
                </a:lnTo>
                <a:lnTo>
                  <a:pt x="333496" y="379730"/>
                </a:lnTo>
                <a:lnTo>
                  <a:pt x="339705" y="364490"/>
                </a:lnTo>
                <a:lnTo>
                  <a:pt x="341477" y="361950"/>
                </a:lnTo>
                <a:lnTo>
                  <a:pt x="343695" y="360680"/>
                </a:lnTo>
                <a:lnTo>
                  <a:pt x="345690" y="359410"/>
                </a:lnTo>
                <a:lnTo>
                  <a:pt x="348122" y="356870"/>
                </a:lnTo>
                <a:lnTo>
                  <a:pt x="350563" y="355600"/>
                </a:lnTo>
                <a:lnTo>
                  <a:pt x="353226" y="355600"/>
                </a:lnTo>
                <a:lnTo>
                  <a:pt x="355880" y="354330"/>
                </a:lnTo>
                <a:lnTo>
                  <a:pt x="393335" y="354330"/>
                </a:lnTo>
                <a:lnTo>
                  <a:pt x="390675" y="351790"/>
                </a:lnTo>
                <a:lnTo>
                  <a:pt x="332169" y="351790"/>
                </a:lnTo>
                <a:lnTo>
                  <a:pt x="331065" y="346710"/>
                </a:lnTo>
                <a:lnTo>
                  <a:pt x="329292" y="342900"/>
                </a:lnTo>
                <a:lnTo>
                  <a:pt x="327297" y="339090"/>
                </a:lnTo>
                <a:lnTo>
                  <a:pt x="324634" y="335280"/>
                </a:lnTo>
                <a:lnTo>
                  <a:pt x="322716" y="332740"/>
                </a:lnTo>
                <a:close/>
              </a:path>
              <a:path w="426084" h="424179">
                <a:moveTo>
                  <a:pt x="393335" y="354330"/>
                </a:moveTo>
                <a:lnTo>
                  <a:pt x="367406" y="354330"/>
                </a:lnTo>
                <a:lnTo>
                  <a:pt x="370061" y="355600"/>
                </a:lnTo>
                <a:lnTo>
                  <a:pt x="372724" y="355600"/>
                </a:lnTo>
                <a:lnTo>
                  <a:pt x="375165" y="356870"/>
                </a:lnTo>
                <a:lnTo>
                  <a:pt x="377596" y="359410"/>
                </a:lnTo>
                <a:lnTo>
                  <a:pt x="379592" y="360680"/>
                </a:lnTo>
                <a:lnTo>
                  <a:pt x="381809" y="361950"/>
                </a:lnTo>
                <a:lnTo>
                  <a:pt x="383582" y="364490"/>
                </a:lnTo>
                <a:lnTo>
                  <a:pt x="390004" y="382270"/>
                </a:lnTo>
                <a:lnTo>
                  <a:pt x="390004" y="410210"/>
                </a:lnTo>
                <a:lnTo>
                  <a:pt x="404193" y="410210"/>
                </a:lnTo>
                <a:lnTo>
                  <a:pt x="404193" y="382270"/>
                </a:lnTo>
                <a:lnTo>
                  <a:pt x="403971" y="378460"/>
                </a:lnTo>
                <a:lnTo>
                  <a:pt x="403525" y="374650"/>
                </a:lnTo>
                <a:lnTo>
                  <a:pt x="422364" y="374650"/>
                </a:lnTo>
                <a:lnTo>
                  <a:pt x="423469" y="373380"/>
                </a:lnTo>
                <a:lnTo>
                  <a:pt x="424351" y="372110"/>
                </a:lnTo>
                <a:lnTo>
                  <a:pt x="425241" y="369570"/>
                </a:lnTo>
                <a:lnTo>
                  <a:pt x="425464" y="368300"/>
                </a:lnTo>
                <a:lnTo>
                  <a:pt x="425464" y="360680"/>
                </a:lnTo>
                <a:lnTo>
                  <a:pt x="398430" y="360680"/>
                </a:lnTo>
                <a:lnTo>
                  <a:pt x="396881" y="358140"/>
                </a:lnTo>
                <a:lnTo>
                  <a:pt x="395108" y="355600"/>
                </a:lnTo>
                <a:lnTo>
                  <a:pt x="393335" y="354330"/>
                </a:lnTo>
                <a:close/>
              </a:path>
              <a:path w="426084" h="424179">
                <a:moveTo>
                  <a:pt x="68694" y="297180"/>
                </a:moveTo>
                <a:lnTo>
                  <a:pt x="57836" y="297180"/>
                </a:lnTo>
                <a:lnTo>
                  <a:pt x="52518" y="299720"/>
                </a:lnTo>
                <a:lnTo>
                  <a:pt x="47643" y="302260"/>
                </a:lnTo>
                <a:lnTo>
                  <a:pt x="45427" y="303530"/>
                </a:lnTo>
                <a:lnTo>
                  <a:pt x="43210" y="306070"/>
                </a:lnTo>
                <a:lnTo>
                  <a:pt x="41438" y="308610"/>
                </a:lnTo>
                <a:lnTo>
                  <a:pt x="39886" y="309880"/>
                </a:lnTo>
                <a:lnTo>
                  <a:pt x="35566" y="326390"/>
                </a:lnTo>
                <a:lnTo>
                  <a:pt x="35898" y="330200"/>
                </a:lnTo>
                <a:lnTo>
                  <a:pt x="36563" y="334010"/>
                </a:lnTo>
                <a:lnTo>
                  <a:pt x="37449" y="335280"/>
                </a:lnTo>
                <a:lnTo>
                  <a:pt x="38557" y="337820"/>
                </a:lnTo>
                <a:lnTo>
                  <a:pt x="39886" y="340360"/>
                </a:lnTo>
                <a:lnTo>
                  <a:pt x="41438" y="342900"/>
                </a:lnTo>
                <a:lnTo>
                  <a:pt x="43210" y="345440"/>
                </a:lnTo>
                <a:lnTo>
                  <a:pt x="40773" y="346710"/>
                </a:lnTo>
                <a:lnTo>
                  <a:pt x="38557" y="347980"/>
                </a:lnTo>
                <a:lnTo>
                  <a:pt x="36119" y="350520"/>
                </a:lnTo>
                <a:lnTo>
                  <a:pt x="32131" y="354330"/>
                </a:lnTo>
                <a:lnTo>
                  <a:pt x="30358" y="355600"/>
                </a:lnTo>
                <a:lnTo>
                  <a:pt x="28586" y="358140"/>
                </a:lnTo>
                <a:lnTo>
                  <a:pt x="27034" y="360680"/>
                </a:lnTo>
                <a:lnTo>
                  <a:pt x="45870" y="360680"/>
                </a:lnTo>
                <a:lnTo>
                  <a:pt x="47864" y="359410"/>
                </a:lnTo>
                <a:lnTo>
                  <a:pt x="50302" y="356870"/>
                </a:lnTo>
                <a:lnTo>
                  <a:pt x="52739" y="355600"/>
                </a:lnTo>
                <a:lnTo>
                  <a:pt x="55398" y="355600"/>
                </a:lnTo>
                <a:lnTo>
                  <a:pt x="58057" y="354330"/>
                </a:lnTo>
                <a:lnTo>
                  <a:pt x="107363" y="354330"/>
                </a:lnTo>
                <a:lnTo>
                  <a:pt x="107697" y="353060"/>
                </a:lnTo>
                <a:lnTo>
                  <a:pt x="108138" y="351790"/>
                </a:lnTo>
                <a:lnTo>
                  <a:pt x="93294" y="351790"/>
                </a:lnTo>
                <a:lnTo>
                  <a:pt x="91299" y="349250"/>
                </a:lnTo>
                <a:lnTo>
                  <a:pt x="89081" y="347980"/>
                </a:lnTo>
                <a:lnTo>
                  <a:pt x="86643" y="346710"/>
                </a:lnTo>
                <a:lnTo>
                  <a:pt x="84427" y="345440"/>
                </a:lnTo>
                <a:lnTo>
                  <a:pt x="87973" y="340360"/>
                </a:lnTo>
                <a:lnTo>
                  <a:pt x="62268" y="340360"/>
                </a:lnTo>
                <a:lnTo>
                  <a:pt x="60939" y="339090"/>
                </a:lnTo>
                <a:lnTo>
                  <a:pt x="58279" y="339090"/>
                </a:lnTo>
                <a:lnTo>
                  <a:pt x="57171" y="337820"/>
                </a:lnTo>
                <a:lnTo>
                  <a:pt x="55842" y="337820"/>
                </a:lnTo>
                <a:lnTo>
                  <a:pt x="53847" y="335280"/>
                </a:lnTo>
                <a:lnTo>
                  <a:pt x="52074" y="334010"/>
                </a:lnTo>
                <a:lnTo>
                  <a:pt x="50745" y="331470"/>
                </a:lnTo>
                <a:lnTo>
                  <a:pt x="49859" y="328930"/>
                </a:lnTo>
                <a:lnTo>
                  <a:pt x="49637" y="327660"/>
                </a:lnTo>
                <a:lnTo>
                  <a:pt x="49637" y="323850"/>
                </a:lnTo>
                <a:lnTo>
                  <a:pt x="49859" y="322580"/>
                </a:lnTo>
                <a:lnTo>
                  <a:pt x="50745" y="320040"/>
                </a:lnTo>
                <a:lnTo>
                  <a:pt x="52074" y="317500"/>
                </a:lnTo>
                <a:lnTo>
                  <a:pt x="53847" y="316230"/>
                </a:lnTo>
                <a:lnTo>
                  <a:pt x="55842" y="313690"/>
                </a:lnTo>
                <a:lnTo>
                  <a:pt x="56950" y="313690"/>
                </a:lnTo>
                <a:lnTo>
                  <a:pt x="58279" y="312420"/>
                </a:lnTo>
                <a:lnTo>
                  <a:pt x="60939" y="311150"/>
                </a:lnTo>
                <a:lnTo>
                  <a:pt x="88637" y="311150"/>
                </a:lnTo>
                <a:lnTo>
                  <a:pt x="87087" y="309880"/>
                </a:lnTo>
                <a:lnTo>
                  <a:pt x="85313" y="307340"/>
                </a:lnTo>
                <a:lnTo>
                  <a:pt x="83319" y="304800"/>
                </a:lnTo>
                <a:lnTo>
                  <a:pt x="81104" y="303530"/>
                </a:lnTo>
                <a:lnTo>
                  <a:pt x="78888" y="300990"/>
                </a:lnTo>
                <a:lnTo>
                  <a:pt x="76450" y="299720"/>
                </a:lnTo>
                <a:lnTo>
                  <a:pt x="73791" y="299720"/>
                </a:lnTo>
                <a:lnTo>
                  <a:pt x="71353" y="298450"/>
                </a:lnTo>
                <a:lnTo>
                  <a:pt x="68694" y="297180"/>
                </a:lnTo>
                <a:close/>
              </a:path>
              <a:path w="426084" h="424179">
                <a:moveTo>
                  <a:pt x="425464" y="120650"/>
                </a:moveTo>
                <a:lnTo>
                  <a:pt x="411284" y="120650"/>
                </a:lnTo>
                <a:lnTo>
                  <a:pt x="411284" y="360680"/>
                </a:lnTo>
                <a:lnTo>
                  <a:pt x="425464" y="360680"/>
                </a:lnTo>
                <a:lnTo>
                  <a:pt x="425464" y="120650"/>
                </a:lnTo>
                <a:close/>
              </a:path>
              <a:path w="426084" h="424179">
                <a:moveTo>
                  <a:pt x="127641" y="120650"/>
                </a:moveTo>
                <a:lnTo>
                  <a:pt x="113460" y="120650"/>
                </a:lnTo>
                <a:lnTo>
                  <a:pt x="113460" y="285750"/>
                </a:lnTo>
                <a:lnTo>
                  <a:pt x="109024" y="292100"/>
                </a:lnTo>
                <a:lnTo>
                  <a:pt x="107252" y="297180"/>
                </a:lnTo>
                <a:lnTo>
                  <a:pt x="106584" y="300990"/>
                </a:lnTo>
                <a:lnTo>
                  <a:pt x="106473" y="306070"/>
                </a:lnTo>
                <a:lnTo>
                  <a:pt x="106584" y="307340"/>
                </a:lnTo>
                <a:lnTo>
                  <a:pt x="112347" y="321310"/>
                </a:lnTo>
                <a:lnTo>
                  <a:pt x="114119" y="323850"/>
                </a:lnTo>
                <a:lnTo>
                  <a:pt x="93294" y="351790"/>
                </a:lnTo>
                <a:lnTo>
                  <a:pt x="108138" y="351790"/>
                </a:lnTo>
                <a:lnTo>
                  <a:pt x="108579" y="350520"/>
                </a:lnTo>
                <a:lnTo>
                  <a:pt x="109692" y="347980"/>
                </a:lnTo>
                <a:lnTo>
                  <a:pt x="112792" y="342900"/>
                </a:lnTo>
                <a:lnTo>
                  <a:pt x="114565" y="340360"/>
                </a:lnTo>
                <a:lnTo>
                  <a:pt x="116783" y="339090"/>
                </a:lnTo>
                <a:lnTo>
                  <a:pt x="118778" y="337820"/>
                </a:lnTo>
                <a:lnTo>
                  <a:pt x="123650" y="335280"/>
                </a:lnTo>
                <a:lnTo>
                  <a:pt x="126305" y="334010"/>
                </a:lnTo>
                <a:lnTo>
                  <a:pt x="128968" y="334010"/>
                </a:lnTo>
                <a:lnTo>
                  <a:pt x="131845" y="332740"/>
                </a:lnTo>
                <a:lnTo>
                  <a:pt x="166637" y="332740"/>
                </a:lnTo>
                <a:lnTo>
                  <a:pt x="163092" y="328930"/>
                </a:lnTo>
                <a:lnTo>
                  <a:pt x="161319" y="327660"/>
                </a:lnTo>
                <a:lnTo>
                  <a:pt x="155342" y="323850"/>
                </a:lnTo>
                <a:lnTo>
                  <a:pt x="158887" y="320040"/>
                </a:lnTo>
                <a:lnTo>
                  <a:pt x="159551" y="318770"/>
                </a:lnTo>
                <a:lnTo>
                  <a:pt x="131845" y="318770"/>
                </a:lnTo>
                <a:lnTo>
                  <a:pt x="129190" y="317500"/>
                </a:lnTo>
                <a:lnTo>
                  <a:pt x="127863" y="316230"/>
                </a:lnTo>
                <a:lnTo>
                  <a:pt x="126750" y="316230"/>
                </a:lnTo>
                <a:lnTo>
                  <a:pt x="124755" y="314960"/>
                </a:lnTo>
                <a:lnTo>
                  <a:pt x="122982" y="312420"/>
                </a:lnTo>
                <a:lnTo>
                  <a:pt x="121655" y="309880"/>
                </a:lnTo>
                <a:lnTo>
                  <a:pt x="120773" y="307340"/>
                </a:lnTo>
                <a:lnTo>
                  <a:pt x="120550" y="306070"/>
                </a:lnTo>
                <a:lnTo>
                  <a:pt x="120550" y="302260"/>
                </a:lnTo>
                <a:lnTo>
                  <a:pt x="120773" y="300990"/>
                </a:lnTo>
                <a:lnTo>
                  <a:pt x="121655" y="298450"/>
                </a:lnTo>
                <a:lnTo>
                  <a:pt x="122982" y="295910"/>
                </a:lnTo>
                <a:lnTo>
                  <a:pt x="124755" y="294640"/>
                </a:lnTo>
                <a:lnTo>
                  <a:pt x="126750" y="292100"/>
                </a:lnTo>
                <a:lnTo>
                  <a:pt x="128086" y="292100"/>
                </a:lnTo>
                <a:lnTo>
                  <a:pt x="129190" y="290830"/>
                </a:lnTo>
                <a:lnTo>
                  <a:pt x="159992" y="290830"/>
                </a:lnTo>
                <a:lnTo>
                  <a:pt x="142044" y="276860"/>
                </a:lnTo>
                <a:lnTo>
                  <a:pt x="127641" y="276860"/>
                </a:lnTo>
                <a:lnTo>
                  <a:pt x="127641" y="120650"/>
                </a:lnTo>
                <a:close/>
              </a:path>
              <a:path w="426084" h="424179">
                <a:moveTo>
                  <a:pt x="366516" y="297180"/>
                </a:moveTo>
                <a:lnTo>
                  <a:pt x="355658" y="297180"/>
                </a:lnTo>
                <a:lnTo>
                  <a:pt x="350340" y="299720"/>
                </a:lnTo>
                <a:lnTo>
                  <a:pt x="345468" y="302260"/>
                </a:lnTo>
                <a:lnTo>
                  <a:pt x="343250" y="303530"/>
                </a:lnTo>
                <a:lnTo>
                  <a:pt x="341032" y="306070"/>
                </a:lnTo>
                <a:lnTo>
                  <a:pt x="339259" y="308610"/>
                </a:lnTo>
                <a:lnTo>
                  <a:pt x="337710" y="309880"/>
                </a:lnTo>
                <a:lnTo>
                  <a:pt x="333392" y="326390"/>
                </a:lnTo>
                <a:lnTo>
                  <a:pt x="333719" y="330200"/>
                </a:lnTo>
                <a:lnTo>
                  <a:pt x="334387" y="334010"/>
                </a:lnTo>
                <a:lnTo>
                  <a:pt x="335269" y="335280"/>
                </a:lnTo>
                <a:lnTo>
                  <a:pt x="336382" y="337820"/>
                </a:lnTo>
                <a:lnTo>
                  <a:pt x="337710" y="340360"/>
                </a:lnTo>
                <a:lnTo>
                  <a:pt x="339259" y="342900"/>
                </a:lnTo>
                <a:lnTo>
                  <a:pt x="341032" y="345440"/>
                </a:lnTo>
                <a:lnTo>
                  <a:pt x="338823" y="346710"/>
                </a:lnTo>
                <a:lnTo>
                  <a:pt x="336382" y="347980"/>
                </a:lnTo>
                <a:lnTo>
                  <a:pt x="334164" y="349250"/>
                </a:lnTo>
                <a:lnTo>
                  <a:pt x="332169" y="351790"/>
                </a:lnTo>
                <a:lnTo>
                  <a:pt x="390675" y="351790"/>
                </a:lnTo>
                <a:lnTo>
                  <a:pt x="389345" y="350520"/>
                </a:lnTo>
                <a:lnTo>
                  <a:pt x="386904" y="347980"/>
                </a:lnTo>
                <a:lnTo>
                  <a:pt x="384687" y="346710"/>
                </a:lnTo>
                <a:lnTo>
                  <a:pt x="382255" y="345440"/>
                </a:lnTo>
                <a:lnTo>
                  <a:pt x="385800" y="340360"/>
                </a:lnTo>
                <a:lnTo>
                  <a:pt x="360094" y="340360"/>
                </a:lnTo>
                <a:lnTo>
                  <a:pt x="358766" y="339090"/>
                </a:lnTo>
                <a:lnTo>
                  <a:pt x="356103" y="339090"/>
                </a:lnTo>
                <a:lnTo>
                  <a:pt x="354999" y="337820"/>
                </a:lnTo>
                <a:lnTo>
                  <a:pt x="353662" y="337820"/>
                </a:lnTo>
                <a:lnTo>
                  <a:pt x="351667" y="335280"/>
                </a:lnTo>
                <a:lnTo>
                  <a:pt x="349895" y="334010"/>
                </a:lnTo>
                <a:lnTo>
                  <a:pt x="348568" y="331470"/>
                </a:lnTo>
                <a:lnTo>
                  <a:pt x="347686" y="328930"/>
                </a:lnTo>
                <a:lnTo>
                  <a:pt x="347463" y="327660"/>
                </a:lnTo>
                <a:lnTo>
                  <a:pt x="347463" y="323850"/>
                </a:lnTo>
                <a:lnTo>
                  <a:pt x="347686" y="322580"/>
                </a:lnTo>
                <a:lnTo>
                  <a:pt x="348568" y="320040"/>
                </a:lnTo>
                <a:lnTo>
                  <a:pt x="349895" y="317500"/>
                </a:lnTo>
                <a:lnTo>
                  <a:pt x="351667" y="316230"/>
                </a:lnTo>
                <a:lnTo>
                  <a:pt x="353662" y="313690"/>
                </a:lnTo>
                <a:lnTo>
                  <a:pt x="354776" y="313690"/>
                </a:lnTo>
                <a:lnTo>
                  <a:pt x="356103" y="312420"/>
                </a:lnTo>
                <a:lnTo>
                  <a:pt x="358766" y="311150"/>
                </a:lnTo>
                <a:lnTo>
                  <a:pt x="386459" y="311150"/>
                </a:lnTo>
                <a:lnTo>
                  <a:pt x="384909" y="309880"/>
                </a:lnTo>
                <a:lnTo>
                  <a:pt x="383137" y="307340"/>
                </a:lnTo>
                <a:lnTo>
                  <a:pt x="381141" y="304800"/>
                </a:lnTo>
                <a:lnTo>
                  <a:pt x="378924" y="303530"/>
                </a:lnTo>
                <a:lnTo>
                  <a:pt x="376714" y="300990"/>
                </a:lnTo>
                <a:lnTo>
                  <a:pt x="374274" y="299720"/>
                </a:lnTo>
                <a:lnTo>
                  <a:pt x="371611" y="299720"/>
                </a:lnTo>
                <a:lnTo>
                  <a:pt x="369179" y="298450"/>
                </a:lnTo>
                <a:lnTo>
                  <a:pt x="366516" y="297180"/>
                </a:lnTo>
                <a:close/>
              </a:path>
              <a:path w="426084" h="424179">
                <a:moveTo>
                  <a:pt x="88637" y="311150"/>
                </a:moveTo>
                <a:lnTo>
                  <a:pt x="66700" y="311150"/>
                </a:lnTo>
                <a:lnTo>
                  <a:pt x="69359" y="312420"/>
                </a:lnTo>
                <a:lnTo>
                  <a:pt x="70688" y="313690"/>
                </a:lnTo>
                <a:lnTo>
                  <a:pt x="71797" y="313690"/>
                </a:lnTo>
                <a:lnTo>
                  <a:pt x="73791" y="316230"/>
                </a:lnTo>
                <a:lnTo>
                  <a:pt x="75563" y="317500"/>
                </a:lnTo>
                <a:lnTo>
                  <a:pt x="76893" y="320040"/>
                </a:lnTo>
                <a:lnTo>
                  <a:pt x="77780" y="322580"/>
                </a:lnTo>
                <a:lnTo>
                  <a:pt x="78001" y="323850"/>
                </a:lnTo>
                <a:lnTo>
                  <a:pt x="78001" y="327660"/>
                </a:lnTo>
                <a:lnTo>
                  <a:pt x="77780" y="328930"/>
                </a:lnTo>
                <a:lnTo>
                  <a:pt x="76893" y="331470"/>
                </a:lnTo>
                <a:lnTo>
                  <a:pt x="75563" y="334010"/>
                </a:lnTo>
                <a:lnTo>
                  <a:pt x="73791" y="335280"/>
                </a:lnTo>
                <a:lnTo>
                  <a:pt x="71797" y="337820"/>
                </a:lnTo>
                <a:lnTo>
                  <a:pt x="70688" y="337820"/>
                </a:lnTo>
                <a:lnTo>
                  <a:pt x="69359" y="339090"/>
                </a:lnTo>
                <a:lnTo>
                  <a:pt x="66700" y="339090"/>
                </a:lnTo>
                <a:lnTo>
                  <a:pt x="65370" y="340360"/>
                </a:lnTo>
                <a:lnTo>
                  <a:pt x="87973" y="340360"/>
                </a:lnTo>
                <a:lnTo>
                  <a:pt x="89304" y="337820"/>
                </a:lnTo>
                <a:lnTo>
                  <a:pt x="90408" y="335280"/>
                </a:lnTo>
                <a:lnTo>
                  <a:pt x="91299" y="332740"/>
                </a:lnTo>
                <a:lnTo>
                  <a:pt x="92181" y="327660"/>
                </a:lnTo>
                <a:lnTo>
                  <a:pt x="92069" y="323850"/>
                </a:lnTo>
                <a:lnTo>
                  <a:pt x="91958" y="322580"/>
                </a:lnTo>
                <a:lnTo>
                  <a:pt x="90854" y="316230"/>
                </a:lnTo>
                <a:lnTo>
                  <a:pt x="89749" y="314960"/>
                </a:lnTo>
                <a:lnTo>
                  <a:pt x="88637" y="311150"/>
                </a:lnTo>
                <a:close/>
              </a:path>
              <a:path w="426084" h="424179">
                <a:moveTo>
                  <a:pt x="386459" y="311150"/>
                </a:moveTo>
                <a:lnTo>
                  <a:pt x="364520" y="311150"/>
                </a:lnTo>
                <a:lnTo>
                  <a:pt x="367184" y="312420"/>
                </a:lnTo>
                <a:lnTo>
                  <a:pt x="368511" y="313690"/>
                </a:lnTo>
                <a:lnTo>
                  <a:pt x="369624" y="313690"/>
                </a:lnTo>
                <a:lnTo>
                  <a:pt x="371611" y="316230"/>
                </a:lnTo>
                <a:lnTo>
                  <a:pt x="373392" y="317500"/>
                </a:lnTo>
                <a:lnTo>
                  <a:pt x="374719" y="320040"/>
                </a:lnTo>
                <a:lnTo>
                  <a:pt x="375601" y="322580"/>
                </a:lnTo>
                <a:lnTo>
                  <a:pt x="375824" y="323850"/>
                </a:lnTo>
                <a:lnTo>
                  <a:pt x="375824" y="327660"/>
                </a:lnTo>
                <a:lnTo>
                  <a:pt x="375601" y="328930"/>
                </a:lnTo>
                <a:lnTo>
                  <a:pt x="374719" y="331470"/>
                </a:lnTo>
                <a:lnTo>
                  <a:pt x="373392" y="334010"/>
                </a:lnTo>
                <a:lnTo>
                  <a:pt x="371611" y="335280"/>
                </a:lnTo>
                <a:lnTo>
                  <a:pt x="369624" y="337820"/>
                </a:lnTo>
                <a:lnTo>
                  <a:pt x="368511" y="337820"/>
                </a:lnTo>
                <a:lnTo>
                  <a:pt x="367184" y="339090"/>
                </a:lnTo>
                <a:lnTo>
                  <a:pt x="364520" y="339090"/>
                </a:lnTo>
                <a:lnTo>
                  <a:pt x="363193" y="340360"/>
                </a:lnTo>
                <a:lnTo>
                  <a:pt x="385800" y="340360"/>
                </a:lnTo>
                <a:lnTo>
                  <a:pt x="387127" y="337820"/>
                </a:lnTo>
                <a:lnTo>
                  <a:pt x="388232" y="335280"/>
                </a:lnTo>
                <a:lnTo>
                  <a:pt x="389122" y="332740"/>
                </a:lnTo>
                <a:lnTo>
                  <a:pt x="390004" y="327660"/>
                </a:lnTo>
                <a:lnTo>
                  <a:pt x="389893" y="323850"/>
                </a:lnTo>
                <a:lnTo>
                  <a:pt x="389781" y="322580"/>
                </a:lnTo>
                <a:lnTo>
                  <a:pt x="388677" y="316230"/>
                </a:lnTo>
                <a:lnTo>
                  <a:pt x="387572" y="314960"/>
                </a:lnTo>
                <a:lnTo>
                  <a:pt x="386459" y="311150"/>
                </a:lnTo>
                <a:close/>
              </a:path>
              <a:path w="426084" h="424179">
                <a:moveTo>
                  <a:pt x="219154" y="255270"/>
                </a:moveTo>
                <a:lnTo>
                  <a:pt x="205642" y="255270"/>
                </a:lnTo>
                <a:lnTo>
                  <a:pt x="198988" y="257810"/>
                </a:lnTo>
                <a:lnTo>
                  <a:pt x="181040" y="274320"/>
                </a:lnTo>
                <a:lnTo>
                  <a:pt x="179712" y="276860"/>
                </a:lnTo>
                <a:lnTo>
                  <a:pt x="178608" y="280670"/>
                </a:lnTo>
                <a:lnTo>
                  <a:pt x="177940" y="283210"/>
                </a:lnTo>
                <a:lnTo>
                  <a:pt x="177495" y="287020"/>
                </a:lnTo>
                <a:lnTo>
                  <a:pt x="177383" y="292100"/>
                </a:lnTo>
                <a:lnTo>
                  <a:pt x="177495" y="293370"/>
                </a:lnTo>
                <a:lnTo>
                  <a:pt x="177940" y="297180"/>
                </a:lnTo>
                <a:lnTo>
                  <a:pt x="178831" y="300990"/>
                </a:lnTo>
                <a:lnTo>
                  <a:pt x="179935" y="303530"/>
                </a:lnTo>
                <a:lnTo>
                  <a:pt x="181485" y="307340"/>
                </a:lnTo>
                <a:lnTo>
                  <a:pt x="183480" y="309880"/>
                </a:lnTo>
                <a:lnTo>
                  <a:pt x="185698" y="312420"/>
                </a:lnTo>
                <a:lnTo>
                  <a:pt x="187693" y="314960"/>
                </a:lnTo>
                <a:lnTo>
                  <a:pt x="189902" y="317500"/>
                </a:lnTo>
                <a:lnTo>
                  <a:pt x="186803" y="318770"/>
                </a:lnTo>
                <a:lnTo>
                  <a:pt x="183703" y="321310"/>
                </a:lnTo>
                <a:lnTo>
                  <a:pt x="181040" y="322580"/>
                </a:lnTo>
                <a:lnTo>
                  <a:pt x="175722" y="327660"/>
                </a:lnTo>
                <a:lnTo>
                  <a:pt x="173513" y="330200"/>
                </a:lnTo>
                <a:lnTo>
                  <a:pt x="171518" y="334010"/>
                </a:lnTo>
                <a:lnTo>
                  <a:pt x="169523" y="336550"/>
                </a:lnTo>
                <a:lnTo>
                  <a:pt x="187693" y="336550"/>
                </a:lnTo>
                <a:lnTo>
                  <a:pt x="190125" y="334010"/>
                </a:lnTo>
                <a:lnTo>
                  <a:pt x="193011" y="331470"/>
                </a:lnTo>
                <a:lnTo>
                  <a:pt x="195888" y="330200"/>
                </a:lnTo>
                <a:lnTo>
                  <a:pt x="202096" y="327660"/>
                </a:lnTo>
                <a:lnTo>
                  <a:pt x="205642" y="326390"/>
                </a:lnTo>
                <a:lnTo>
                  <a:pt x="209187" y="326390"/>
                </a:lnTo>
                <a:lnTo>
                  <a:pt x="212732" y="325120"/>
                </a:lnTo>
                <a:lnTo>
                  <a:pt x="247078" y="325120"/>
                </a:lnTo>
                <a:lnTo>
                  <a:pt x="244415" y="322580"/>
                </a:lnTo>
                <a:lnTo>
                  <a:pt x="241761" y="321310"/>
                </a:lnTo>
                <a:lnTo>
                  <a:pt x="238661" y="318770"/>
                </a:lnTo>
                <a:lnTo>
                  <a:pt x="235552" y="317500"/>
                </a:lnTo>
                <a:lnTo>
                  <a:pt x="238215" y="314960"/>
                </a:lnTo>
                <a:lnTo>
                  <a:pt x="240656" y="312420"/>
                </a:lnTo>
                <a:lnTo>
                  <a:pt x="241318" y="311150"/>
                </a:lnTo>
                <a:lnTo>
                  <a:pt x="206301" y="311150"/>
                </a:lnTo>
                <a:lnTo>
                  <a:pt x="204528" y="309880"/>
                </a:lnTo>
                <a:lnTo>
                  <a:pt x="193234" y="298450"/>
                </a:lnTo>
                <a:lnTo>
                  <a:pt x="192343" y="297180"/>
                </a:lnTo>
                <a:lnTo>
                  <a:pt x="191898" y="294640"/>
                </a:lnTo>
                <a:lnTo>
                  <a:pt x="191461" y="290830"/>
                </a:lnTo>
                <a:lnTo>
                  <a:pt x="191461" y="288290"/>
                </a:lnTo>
                <a:lnTo>
                  <a:pt x="192343" y="283210"/>
                </a:lnTo>
                <a:lnTo>
                  <a:pt x="194116" y="280670"/>
                </a:lnTo>
                <a:lnTo>
                  <a:pt x="195006" y="278130"/>
                </a:lnTo>
                <a:lnTo>
                  <a:pt x="197661" y="275590"/>
                </a:lnTo>
                <a:lnTo>
                  <a:pt x="200769" y="273050"/>
                </a:lnTo>
                <a:lnTo>
                  <a:pt x="202542" y="271780"/>
                </a:lnTo>
                <a:lnTo>
                  <a:pt x="204528" y="270510"/>
                </a:lnTo>
                <a:lnTo>
                  <a:pt x="206301" y="269240"/>
                </a:lnTo>
                <a:lnTo>
                  <a:pt x="241244" y="269240"/>
                </a:lnTo>
                <a:lnTo>
                  <a:pt x="239765" y="266700"/>
                </a:lnTo>
                <a:lnTo>
                  <a:pt x="237325" y="264160"/>
                </a:lnTo>
                <a:lnTo>
                  <a:pt x="234670" y="261620"/>
                </a:lnTo>
                <a:lnTo>
                  <a:pt x="231784" y="260350"/>
                </a:lnTo>
                <a:lnTo>
                  <a:pt x="228907" y="257810"/>
                </a:lnTo>
                <a:lnTo>
                  <a:pt x="225585" y="256540"/>
                </a:lnTo>
                <a:lnTo>
                  <a:pt x="222485" y="256540"/>
                </a:lnTo>
                <a:lnTo>
                  <a:pt x="219154" y="255270"/>
                </a:lnTo>
                <a:close/>
              </a:path>
              <a:path w="426084" h="424179">
                <a:moveTo>
                  <a:pt x="312003" y="13970"/>
                </a:moveTo>
                <a:lnTo>
                  <a:pt x="297823" y="13970"/>
                </a:lnTo>
                <a:lnTo>
                  <a:pt x="297823" y="276860"/>
                </a:lnTo>
                <a:lnTo>
                  <a:pt x="282315" y="276860"/>
                </a:lnTo>
                <a:lnTo>
                  <a:pt x="279652" y="278130"/>
                </a:lnTo>
                <a:lnTo>
                  <a:pt x="277211" y="279400"/>
                </a:lnTo>
                <a:lnTo>
                  <a:pt x="272785" y="281940"/>
                </a:lnTo>
                <a:lnTo>
                  <a:pt x="270789" y="284480"/>
                </a:lnTo>
                <a:lnTo>
                  <a:pt x="268794" y="285750"/>
                </a:lnTo>
                <a:lnTo>
                  <a:pt x="262481" y="306070"/>
                </a:lnTo>
                <a:lnTo>
                  <a:pt x="262808" y="309880"/>
                </a:lnTo>
                <a:lnTo>
                  <a:pt x="268349" y="321310"/>
                </a:lnTo>
                <a:lnTo>
                  <a:pt x="270121" y="323850"/>
                </a:lnTo>
                <a:lnTo>
                  <a:pt x="264144" y="327660"/>
                </a:lnTo>
                <a:lnTo>
                  <a:pt x="262372" y="328930"/>
                </a:lnTo>
                <a:lnTo>
                  <a:pt x="258827" y="332740"/>
                </a:lnTo>
                <a:lnTo>
                  <a:pt x="257268" y="335280"/>
                </a:lnTo>
                <a:lnTo>
                  <a:pt x="255941" y="336550"/>
                </a:lnTo>
                <a:lnTo>
                  <a:pt x="277216" y="336550"/>
                </a:lnTo>
                <a:lnTo>
                  <a:pt x="279652" y="335280"/>
                </a:lnTo>
                <a:lnTo>
                  <a:pt x="282315" y="334010"/>
                </a:lnTo>
                <a:lnTo>
                  <a:pt x="284970" y="334010"/>
                </a:lnTo>
                <a:lnTo>
                  <a:pt x="287856" y="332740"/>
                </a:lnTo>
                <a:lnTo>
                  <a:pt x="322716" y="332740"/>
                </a:lnTo>
                <a:lnTo>
                  <a:pt x="321757" y="331470"/>
                </a:lnTo>
                <a:lnTo>
                  <a:pt x="318657" y="328930"/>
                </a:lnTo>
                <a:lnTo>
                  <a:pt x="315112" y="326390"/>
                </a:lnTo>
                <a:lnTo>
                  <a:pt x="311344" y="323850"/>
                </a:lnTo>
                <a:lnTo>
                  <a:pt x="313117" y="321310"/>
                </a:lnTo>
                <a:lnTo>
                  <a:pt x="314666" y="320040"/>
                </a:lnTo>
                <a:lnTo>
                  <a:pt x="315330" y="318770"/>
                </a:lnTo>
                <a:lnTo>
                  <a:pt x="287856" y="318770"/>
                </a:lnTo>
                <a:lnTo>
                  <a:pt x="285192" y="317500"/>
                </a:lnTo>
                <a:lnTo>
                  <a:pt x="283865" y="316230"/>
                </a:lnTo>
                <a:lnTo>
                  <a:pt x="282752" y="316230"/>
                </a:lnTo>
                <a:lnTo>
                  <a:pt x="280757" y="314960"/>
                </a:lnTo>
                <a:lnTo>
                  <a:pt x="278984" y="312420"/>
                </a:lnTo>
                <a:lnTo>
                  <a:pt x="277657" y="309880"/>
                </a:lnTo>
                <a:lnTo>
                  <a:pt x="276775" y="307340"/>
                </a:lnTo>
                <a:lnTo>
                  <a:pt x="276552" y="306070"/>
                </a:lnTo>
                <a:lnTo>
                  <a:pt x="276552" y="302260"/>
                </a:lnTo>
                <a:lnTo>
                  <a:pt x="276775" y="300990"/>
                </a:lnTo>
                <a:lnTo>
                  <a:pt x="277657" y="298450"/>
                </a:lnTo>
                <a:lnTo>
                  <a:pt x="278984" y="295910"/>
                </a:lnTo>
                <a:lnTo>
                  <a:pt x="280757" y="294640"/>
                </a:lnTo>
                <a:lnTo>
                  <a:pt x="282752" y="292100"/>
                </a:lnTo>
                <a:lnTo>
                  <a:pt x="283865" y="292100"/>
                </a:lnTo>
                <a:lnTo>
                  <a:pt x="285192" y="290830"/>
                </a:lnTo>
                <a:lnTo>
                  <a:pt x="315552" y="290830"/>
                </a:lnTo>
                <a:lnTo>
                  <a:pt x="312003" y="285750"/>
                </a:lnTo>
                <a:lnTo>
                  <a:pt x="312003" y="120650"/>
                </a:lnTo>
                <a:lnTo>
                  <a:pt x="425464" y="120650"/>
                </a:lnTo>
                <a:lnTo>
                  <a:pt x="425464" y="113030"/>
                </a:lnTo>
                <a:lnTo>
                  <a:pt x="425241" y="111760"/>
                </a:lnTo>
                <a:lnTo>
                  <a:pt x="424351" y="109220"/>
                </a:lnTo>
                <a:lnTo>
                  <a:pt x="423469" y="107950"/>
                </a:lnTo>
                <a:lnTo>
                  <a:pt x="422364" y="106680"/>
                </a:lnTo>
                <a:lnTo>
                  <a:pt x="312003" y="106680"/>
                </a:lnTo>
                <a:lnTo>
                  <a:pt x="312003" y="13970"/>
                </a:lnTo>
                <a:close/>
              </a:path>
              <a:path w="426084" h="424179">
                <a:moveTo>
                  <a:pt x="159992" y="290830"/>
                </a:moveTo>
                <a:lnTo>
                  <a:pt x="140271" y="290830"/>
                </a:lnTo>
                <a:lnTo>
                  <a:pt x="141598" y="292100"/>
                </a:lnTo>
                <a:lnTo>
                  <a:pt x="142703" y="292100"/>
                </a:lnTo>
                <a:lnTo>
                  <a:pt x="144698" y="294640"/>
                </a:lnTo>
                <a:lnTo>
                  <a:pt x="146471" y="295910"/>
                </a:lnTo>
                <a:lnTo>
                  <a:pt x="147807" y="298450"/>
                </a:lnTo>
                <a:lnTo>
                  <a:pt x="148688" y="300990"/>
                </a:lnTo>
                <a:lnTo>
                  <a:pt x="148911" y="302260"/>
                </a:lnTo>
                <a:lnTo>
                  <a:pt x="148911" y="306070"/>
                </a:lnTo>
                <a:lnTo>
                  <a:pt x="142703" y="316230"/>
                </a:lnTo>
                <a:lnTo>
                  <a:pt x="141598" y="316230"/>
                </a:lnTo>
                <a:lnTo>
                  <a:pt x="140271" y="317500"/>
                </a:lnTo>
                <a:lnTo>
                  <a:pt x="137608" y="318770"/>
                </a:lnTo>
                <a:lnTo>
                  <a:pt x="159551" y="318770"/>
                </a:lnTo>
                <a:lnTo>
                  <a:pt x="163225" y="304800"/>
                </a:lnTo>
                <a:lnTo>
                  <a:pt x="163203" y="302260"/>
                </a:lnTo>
                <a:lnTo>
                  <a:pt x="163092" y="300990"/>
                </a:lnTo>
                <a:lnTo>
                  <a:pt x="162646" y="298450"/>
                </a:lnTo>
                <a:lnTo>
                  <a:pt x="161987" y="295910"/>
                </a:lnTo>
                <a:lnTo>
                  <a:pt x="161096" y="293370"/>
                </a:lnTo>
                <a:lnTo>
                  <a:pt x="159992" y="290830"/>
                </a:lnTo>
                <a:close/>
              </a:path>
              <a:path w="426084" h="424179">
                <a:moveTo>
                  <a:pt x="315552" y="290830"/>
                </a:moveTo>
                <a:lnTo>
                  <a:pt x="296273" y="290830"/>
                </a:lnTo>
                <a:lnTo>
                  <a:pt x="297377" y="292100"/>
                </a:lnTo>
                <a:lnTo>
                  <a:pt x="298714" y="292100"/>
                </a:lnTo>
                <a:lnTo>
                  <a:pt x="300709" y="294640"/>
                </a:lnTo>
                <a:lnTo>
                  <a:pt x="302481" y="295910"/>
                </a:lnTo>
                <a:lnTo>
                  <a:pt x="303809" y="298450"/>
                </a:lnTo>
                <a:lnTo>
                  <a:pt x="304690" y="300990"/>
                </a:lnTo>
                <a:lnTo>
                  <a:pt x="304913" y="302260"/>
                </a:lnTo>
                <a:lnTo>
                  <a:pt x="304913" y="306070"/>
                </a:lnTo>
                <a:lnTo>
                  <a:pt x="298714" y="316230"/>
                </a:lnTo>
                <a:lnTo>
                  <a:pt x="297600" y="316230"/>
                </a:lnTo>
                <a:lnTo>
                  <a:pt x="296273" y="317500"/>
                </a:lnTo>
                <a:lnTo>
                  <a:pt x="293610" y="318770"/>
                </a:lnTo>
                <a:lnTo>
                  <a:pt x="315330" y="318770"/>
                </a:lnTo>
                <a:lnTo>
                  <a:pt x="319093" y="302260"/>
                </a:lnTo>
                <a:lnTo>
                  <a:pt x="318212" y="297180"/>
                </a:lnTo>
                <a:lnTo>
                  <a:pt x="316439" y="292100"/>
                </a:lnTo>
                <a:lnTo>
                  <a:pt x="315552" y="290830"/>
                </a:lnTo>
                <a:close/>
              </a:path>
              <a:path w="426084" h="424179">
                <a:moveTo>
                  <a:pt x="241244" y="269240"/>
                </a:moveTo>
                <a:lnTo>
                  <a:pt x="219154" y="269240"/>
                </a:lnTo>
                <a:lnTo>
                  <a:pt x="220926" y="270510"/>
                </a:lnTo>
                <a:lnTo>
                  <a:pt x="222922" y="271780"/>
                </a:lnTo>
                <a:lnTo>
                  <a:pt x="224694" y="273050"/>
                </a:lnTo>
                <a:lnTo>
                  <a:pt x="227803" y="275590"/>
                </a:lnTo>
                <a:lnTo>
                  <a:pt x="230457" y="278130"/>
                </a:lnTo>
                <a:lnTo>
                  <a:pt x="231348" y="280670"/>
                </a:lnTo>
                <a:lnTo>
                  <a:pt x="233120" y="283210"/>
                </a:lnTo>
                <a:lnTo>
                  <a:pt x="234002" y="288290"/>
                </a:lnTo>
                <a:lnTo>
                  <a:pt x="234002" y="292100"/>
                </a:lnTo>
                <a:lnTo>
                  <a:pt x="233120" y="297180"/>
                </a:lnTo>
                <a:lnTo>
                  <a:pt x="232230" y="298450"/>
                </a:lnTo>
                <a:lnTo>
                  <a:pt x="231348" y="300990"/>
                </a:lnTo>
                <a:lnTo>
                  <a:pt x="220926" y="309880"/>
                </a:lnTo>
                <a:lnTo>
                  <a:pt x="219154" y="311150"/>
                </a:lnTo>
                <a:lnTo>
                  <a:pt x="241318" y="311150"/>
                </a:lnTo>
                <a:lnTo>
                  <a:pt x="242642" y="308610"/>
                </a:lnTo>
                <a:lnTo>
                  <a:pt x="244415" y="306070"/>
                </a:lnTo>
                <a:lnTo>
                  <a:pt x="245751" y="302260"/>
                </a:lnTo>
                <a:lnTo>
                  <a:pt x="246855" y="299720"/>
                </a:lnTo>
                <a:lnTo>
                  <a:pt x="247969" y="293370"/>
                </a:lnTo>
                <a:lnTo>
                  <a:pt x="248111" y="290830"/>
                </a:lnTo>
                <a:lnTo>
                  <a:pt x="248040" y="287020"/>
                </a:lnTo>
                <a:lnTo>
                  <a:pt x="247969" y="285750"/>
                </a:lnTo>
                <a:lnTo>
                  <a:pt x="247524" y="283210"/>
                </a:lnTo>
                <a:lnTo>
                  <a:pt x="246633" y="279400"/>
                </a:lnTo>
                <a:lnTo>
                  <a:pt x="245528" y="276860"/>
                </a:lnTo>
                <a:lnTo>
                  <a:pt x="243978" y="273050"/>
                </a:lnTo>
                <a:lnTo>
                  <a:pt x="241983" y="270510"/>
                </a:lnTo>
                <a:lnTo>
                  <a:pt x="241244" y="269240"/>
                </a:lnTo>
                <a:close/>
              </a:path>
              <a:path w="426084" h="424179">
                <a:moveTo>
                  <a:pt x="134953" y="275590"/>
                </a:moveTo>
                <a:lnTo>
                  <a:pt x="131186" y="276860"/>
                </a:lnTo>
                <a:lnTo>
                  <a:pt x="138499" y="276860"/>
                </a:lnTo>
                <a:lnTo>
                  <a:pt x="134953" y="275590"/>
                </a:lnTo>
                <a:close/>
              </a:path>
              <a:path w="426084" h="424179">
                <a:moveTo>
                  <a:pt x="290733" y="275590"/>
                </a:moveTo>
                <a:lnTo>
                  <a:pt x="287856" y="276860"/>
                </a:lnTo>
                <a:lnTo>
                  <a:pt x="294278" y="276860"/>
                </a:lnTo>
                <a:lnTo>
                  <a:pt x="290733" y="275590"/>
                </a:lnTo>
                <a:close/>
              </a:path>
              <a:path w="426084" h="424179">
                <a:moveTo>
                  <a:pt x="212286" y="254000"/>
                </a:moveTo>
                <a:lnTo>
                  <a:pt x="208964" y="255270"/>
                </a:lnTo>
                <a:lnTo>
                  <a:pt x="215831" y="255270"/>
                </a:lnTo>
                <a:lnTo>
                  <a:pt x="212286" y="254000"/>
                </a:lnTo>
                <a:close/>
              </a:path>
              <a:path w="426084" h="424179">
                <a:moveTo>
                  <a:pt x="306240" y="0"/>
                </a:moveTo>
                <a:lnTo>
                  <a:pt x="119214" y="0"/>
                </a:lnTo>
                <a:lnTo>
                  <a:pt x="116560" y="1270"/>
                </a:lnTo>
                <a:lnTo>
                  <a:pt x="308903" y="1270"/>
                </a:lnTo>
                <a:lnTo>
                  <a:pt x="306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47305" y="3178721"/>
            <a:ext cx="0" cy="85248"/>
          </a:xfrm>
          <a:custGeom>
            <a:avLst/>
            <a:gdLst/>
            <a:ahLst/>
            <a:cxnLst/>
            <a:rect l="l" t="t" r="r" b="b"/>
            <a:pathLst>
              <a:path h="113664">
                <a:moveTo>
                  <a:pt x="0" y="0"/>
                </a:moveTo>
                <a:lnTo>
                  <a:pt x="0" y="113332"/>
                </a:lnTo>
              </a:path>
            </a:pathLst>
          </a:custGeom>
          <a:ln w="141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79210" y="3178721"/>
            <a:ext cx="0" cy="85248"/>
          </a:xfrm>
          <a:custGeom>
            <a:avLst/>
            <a:gdLst/>
            <a:ahLst/>
            <a:cxnLst/>
            <a:rect l="l" t="t" r="r" b="b"/>
            <a:pathLst>
              <a:path h="113664">
                <a:moveTo>
                  <a:pt x="0" y="0"/>
                </a:moveTo>
                <a:lnTo>
                  <a:pt x="0" y="113332"/>
                </a:lnTo>
              </a:path>
            </a:pathLst>
          </a:custGeom>
          <a:ln w="141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934" y="3178721"/>
            <a:ext cx="0" cy="85248"/>
          </a:xfrm>
          <a:custGeom>
            <a:avLst/>
            <a:gdLst/>
            <a:ahLst/>
            <a:cxnLst/>
            <a:rect l="l" t="t" r="r" b="b"/>
            <a:pathLst>
              <a:path h="113664">
                <a:moveTo>
                  <a:pt x="0" y="0"/>
                </a:moveTo>
                <a:lnTo>
                  <a:pt x="0" y="113332"/>
                </a:lnTo>
              </a:path>
            </a:pathLst>
          </a:custGeom>
          <a:ln w="141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5843" y="3178721"/>
            <a:ext cx="0" cy="85248"/>
          </a:xfrm>
          <a:custGeom>
            <a:avLst/>
            <a:gdLst/>
            <a:ahLst/>
            <a:cxnLst/>
            <a:rect l="l" t="t" r="r" b="b"/>
            <a:pathLst>
              <a:path h="113664">
                <a:moveTo>
                  <a:pt x="0" y="0"/>
                </a:moveTo>
                <a:lnTo>
                  <a:pt x="0" y="113332"/>
                </a:lnTo>
              </a:path>
            </a:pathLst>
          </a:custGeom>
          <a:ln w="141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14343" y="3077786"/>
            <a:ext cx="74460" cy="5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2008" y="4007358"/>
            <a:ext cx="546735" cy="547688"/>
          </a:xfrm>
          <a:custGeom>
            <a:avLst/>
            <a:gdLst/>
            <a:ahLst/>
            <a:cxnLst/>
            <a:rect l="l" t="t" r="r" b="b"/>
            <a:pathLst>
              <a:path w="728980" h="730250">
                <a:moveTo>
                  <a:pt x="364236" y="0"/>
                </a:moveTo>
                <a:lnTo>
                  <a:pt x="314810" y="3332"/>
                </a:lnTo>
                <a:lnTo>
                  <a:pt x="267405" y="13040"/>
                </a:lnTo>
                <a:lnTo>
                  <a:pt x="222456" y="28688"/>
                </a:lnTo>
                <a:lnTo>
                  <a:pt x="180396" y="49840"/>
                </a:lnTo>
                <a:lnTo>
                  <a:pt x="141659" y="76062"/>
                </a:lnTo>
                <a:lnTo>
                  <a:pt x="106679" y="106918"/>
                </a:lnTo>
                <a:lnTo>
                  <a:pt x="75891" y="141972"/>
                </a:lnTo>
                <a:lnTo>
                  <a:pt x="49727" y="180791"/>
                </a:lnTo>
                <a:lnTo>
                  <a:pt x="28622" y="222938"/>
                </a:lnTo>
                <a:lnTo>
                  <a:pt x="13010" y="267978"/>
                </a:lnTo>
                <a:lnTo>
                  <a:pt x="3324" y="315477"/>
                </a:lnTo>
                <a:lnTo>
                  <a:pt x="0" y="364997"/>
                </a:lnTo>
                <a:lnTo>
                  <a:pt x="3324" y="414518"/>
                </a:lnTo>
                <a:lnTo>
                  <a:pt x="13010" y="462017"/>
                </a:lnTo>
                <a:lnTo>
                  <a:pt x="28622" y="507057"/>
                </a:lnTo>
                <a:lnTo>
                  <a:pt x="49727" y="549204"/>
                </a:lnTo>
                <a:lnTo>
                  <a:pt x="75891" y="588023"/>
                </a:lnTo>
                <a:lnTo>
                  <a:pt x="106679" y="623077"/>
                </a:lnTo>
                <a:lnTo>
                  <a:pt x="141659" y="653933"/>
                </a:lnTo>
                <a:lnTo>
                  <a:pt x="180396" y="680155"/>
                </a:lnTo>
                <a:lnTo>
                  <a:pt x="222456" y="701307"/>
                </a:lnTo>
                <a:lnTo>
                  <a:pt x="267405" y="716955"/>
                </a:lnTo>
                <a:lnTo>
                  <a:pt x="314810" y="726663"/>
                </a:lnTo>
                <a:lnTo>
                  <a:pt x="364236" y="729995"/>
                </a:lnTo>
                <a:lnTo>
                  <a:pt x="413661" y="726663"/>
                </a:lnTo>
                <a:lnTo>
                  <a:pt x="461066" y="716955"/>
                </a:lnTo>
                <a:lnTo>
                  <a:pt x="506015" y="701307"/>
                </a:lnTo>
                <a:lnTo>
                  <a:pt x="548075" y="680155"/>
                </a:lnTo>
                <a:lnTo>
                  <a:pt x="586812" y="653933"/>
                </a:lnTo>
                <a:lnTo>
                  <a:pt x="621792" y="623077"/>
                </a:lnTo>
                <a:lnTo>
                  <a:pt x="652580" y="588023"/>
                </a:lnTo>
                <a:lnTo>
                  <a:pt x="678744" y="549204"/>
                </a:lnTo>
                <a:lnTo>
                  <a:pt x="699849" y="507057"/>
                </a:lnTo>
                <a:lnTo>
                  <a:pt x="715461" y="462017"/>
                </a:lnTo>
                <a:lnTo>
                  <a:pt x="725147" y="414518"/>
                </a:lnTo>
                <a:lnTo>
                  <a:pt x="728472" y="364997"/>
                </a:lnTo>
                <a:lnTo>
                  <a:pt x="725147" y="315477"/>
                </a:lnTo>
                <a:lnTo>
                  <a:pt x="715461" y="267978"/>
                </a:lnTo>
                <a:lnTo>
                  <a:pt x="699849" y="222938"/>
                </a:lnTo>
                <a:lnTo>
                  <a:pt x="678744" y="180791"/>
                </a:lnTo>
                <a:lnTo>
                  <a:pt x="652580" y="141972"/>
                </a:lnTo>
                <a:lnTo>
                  <a:pt x="621792" y="106918"/>
                </a:lnTo>
                <a:lnTo>
                  <a:pt x="586812" y="76062"/>
                </a:lnTo>
                <a:lnTo>
                  <a:pt x="548075" y="49840"/>
                </a:lnTo>
                <a:lnTo>
                  <a:pt x="506015" y="28688"/>
                </a:lnTo>
                <a:lnTo>
                  <a:pt x="461066" y="13040"/>
                </a:lnTo>
                <a:lnTo>
                  <a:pt x="413661" y="3332"/>
                </a:lnTo>
                <a:lnTo>
                  <a:pt x="364236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7479" y="4098605"/>
            <a:ext cx="306705" cy="341948"/>
          </a:xfrm>
          <a:custGeom>
            <a:avLst/>
            <a:gdLst/>
            <a:ahLst/>
            <a:cxnLst/>
            <a:rect l="l" t="t" r="r" b="b"/>
            <a:pathLst>
              <a:path w="408940" h="455929">
                <a:moveTo>
                  <a:pt x="135396" y="175260"/>
                </a:moveTo>
                <a:lnTo>
                  <a:pt x="6436" y="175260"/>
                </a:lnTo>
                <a:lnTo>
                  <a:pt x="5105" y="176530"/>
                </a:lnTo>
                <a:lnTo>
                  <a:pt x="0" y="187960"/>
                </a:lnTo>
                <a:lnTo>
                  <a:pt x="0" y="440690"/>
                </a:lnTo>
                <a:lnTo>
                  <a:pt x="10875" y="454660"/>
                </a:lnTo>
                <a:lnTo>
                  <a:pt x="12430" y="455930"/>
                </a:lnTo>
                <a:lnTo>
                  <a:pt x="395978" y="455930"/>
                </a:lnTo>
                <a:lnTo>
                  <a:pt x="397531" y="454660"/>
                </a:lnTo>
                <a:lnTo>
                  <a:pt x="400638" y="453390"/>
                </a:lnTo>
                <a:lnTo>
                  <a:pt x="408414" y="440690"/>
                </a:lnTo>
                <a:lnTo>
                  <a:pt x="408414" y="438150"/>
                </a:lnTo>
                <a:lnTo>
                  <a:pt x="17756" y="438150"/>
                </a:lnTo>
                <a:lnTo>
                  <a:pt x="17756" y="189230"/>
                </a:lnTo>
                <a:lnTo>
                  <a:pt x="142145" y="189230"/>
                </a:lnTo>
                <a:lnTo>
                  <a:pt x="141832" y="187960"/>
                </a:lnTo>
                <a:lnTo>
                  <a:pt x="140725" y="184150"/>
                </a:lnTo>
                <a:lnTo>
                  <a:pt x="139172" y="180340"/>
                </a:lnTo>
                <a:lnTo>
                  <a:pt x="137395" y="177800"/>
                </a:lnTo>
                <a:lnTo>
                  <a:pt x="135396" y="175260"/>
                </a:lnTo>
                <a:close/>
              </a:path>
              <a:path w="408940" h="455929">
                <a:moveTo>
                  <a:pt x="142145" y="189230"/>
                </a:moveTo>
                <a:lnTo>
                  <a:pt x="123629" y="189230"/>
                </a:lnTo>
                <a:lnTo>
                  <a:pt x="124522" y="191770"/>
                </a:lnTo>
                <a:lnTo>
                  <a:pt x="132958" y="227330"/>
                </a:lnTo>
                <a:lnTo>
                  <a:pt x="134289" y="229870"/>
                </a:lnTo>
                <a:lnTo>
                  <a:pt x="135172" y="231140"/>
                </a:lnTo>
                <a:lnTo>
                  <a:pt x="137395" y="232410"/>
                </a:lnTo>
                <a:lnTo>
                  <a:pt x="138726" y="233680"/>
                </a:lnTo>
                <a:lnTo>
                  <a:pt x="390657" y="233680"/>
                </a:lnTo>
                <a:lnTo>
                  <a:pt x="390657" y="438150"/>
                </a:lnTo>
                <a:lnTo>
                  <a:pt x="408414" y="438150"/>
                </a:lnTo>
                <a:lnTo>
                  <a:pt x="408414" y="232410"/>
                </a:lnTo>
                <a:lnTo>
                  <a:pt x="407521" y="228600"/>
                </a:lnTo>
                <a:lnTo>
                  <a:pt x="401977" y="219710"/>
                </a:lnTo>
                <a:lnTo>
                  <a:pt x="400638" y="219710"/>
                </a:lnTo>
                <a:lnTo>
                  <a:pt x="397531" y="217170"/>
                </a:lnTo>
                <a:lnTo>
                  <a:pt x="395978" y="217170"/>
                </a:lnTo>
                <a:lnTo>
                  <a:pt x="392424" y="215900"/>
                </a:lnTo>
                <a:lnTo>
                  <a:pt x="148716" y="215900"/>
                </a:lnTo>
                <a:lnTo>
                  <a:pt x="142145" y="189230"/>
                </a:lnTo>
                <a:close/>
              </a:path>
              <a:path w="408940" h="455929">
                <a:moveTo>
                  <a:pt x="372899" y="148590"/>
                </a:moveTo>
                <a:lnTo>
                  <a:pt x="355142" y="148590"/>
                </a:lnTo>
                <a:lnTo>
                  <a:pt x="355142" y="215900"/>
                </a:lnTo>
                <a:lnTo>
                  <a:pt x="372899" y="215900"/>
                </a:lnTo>
                <a:lnTo>
                  <a:pt x="372899" y="148590"/>
                </a:lnTo>
                <a:close/>
              </a:path>
              <a:path w="408940" h="455929">
                <a:moveTo>
                  <a:pt x="130289" y="172720"/>
                </a:moveTo>
                <a:lnTo>
                  <a:pt x="10875" y="172720"/>
                </a:lnTo>
                <a:lnTo>
                  <a:pt x="7768" y="175260"/>
                </a:lnTo>
                <a:lnTo>
                  <a:pt x="134289" y="175260"/>
                </a:lnTo>
                <a:lnTo>
                  <a:pt x="132958" y="173990"/>
                </a:lnTo>
                <a:lnTo>
                  <a:pt x="130289" y="172720"/>
                </a:lnTo>
                <a:close/>
              </a:path>
              <a:path w="408940" h="455929">
                <a:moveTo>
                  <a:pt x="127405" y="171450"/>
                </a:moveTo>
                <a:lnTo>
                  <a:pt x="15981" y="171450"/>
                </a:lnTo>
                <a:lnTo>
                  <a:pt x="12430" y="172720"/>
                </a:lnTo>
                <a:lnTo>
                  <a:pt x="128959" y="172720"/>
                </a:lnTo>
                <a:lnTo>
                  <a:pt x="127405" y="171450"/>
                </a:lnTo>
                <a:close/>
              </a:path>
              <a:path w="408940" h="455929">
                <a:moveTo>
                  <a:pt x="49275" y="110490"/>
                </a:moveTo>
                <a:lnTo>
                  <a:pt x="39508" y="110490"/>
                </a:lnTo>
                <a:lnTo>
                  <a:pt x="38177" y="111760"/>
                </a:lnTo>
                <a:lnTo>
                  <a:pt x="37068" y="113030"/>
                </a:lnTo>
                <a:lnTo>
                  <a:pt x="36179" y="114300"/>
                </a:lnTo>
                <a:lnTo>
                  <a:pt x="35513" y="118110"/>
                </a:lnTo>
                <a:lnTo>
                  <a:pt x="35513" y="171450"/>
                </a:lnTo>
                <a:lnTo>
                  <a:pt x="53270" y="171450"/>
                </a:lnTo>
                <a:lnTo>
                  <a:pt x="53270" y="118110"/>
                </a:lnTo>
                <a:lnTo>
                  <a:pt x="52604" y="114300"/>
                </a:lnTo>
                <a:lnTo>
                  <a:pt x="51717" y="113030"/>
                </a:lnTo>
                <a:lnTo>
                  <a:pt x="50606" y="111760"/>
                </a:lnTo>
                <a:lnTo>
                  <a:pt x="49275" y="110490"/>
                </a:lnTo>
                <a:close/>
              </a:path>
              <a:path w="408940" h="455929">
                <a:moveTo>
                  <a:pt x="378443" y="90170"/>
                </a:moveTo>
                <a:lnTo>
                  <a:pt x="93891" y="90170"/>
                </a:lnTo>
                <a:lnTo>
                  <a:pt x="90561" y="92710"/>
                </a:lnTo>
                <a:lnTo>
                  <a:pt x="87453" y="93980"/>
                </a:lnTo>
                <a:lnTo>
                  <a:pt x="75467" y="107950"/>
                </a:lnTo>
                <a:lnTo>
                  <a:pt x="73913" y="110490"/>
                </a:lnTo>
                <a:lnTo>
                  <a:pt x="71693" y="118110"/>
                </a:lnTo>
                <a:lnTo>
                  <a:pt x="71249" y="121920"/>
                </a:lnTo>
                <a:lnTo>
                  <a:pt x="71028" y="125730"/>
                </a:lnTo>
                <a:lnTo>
                  <a:pt x="71028" y="171450"/>
                </a:lnTo>
                <a:lnTo>
                  <a:pt x="88784" y="171450"/>
                </a:lnTo>
                <a:lnTo>
                  <a:pt x="88784" y="123190"/>
                </a:lnTo>
                <a:lnTo>
                  <a:pt x="89229" y="120650"/>
                </a:lnTo>
                <a:lnTo>
                  <a:pt x="89668" y="119380"/>
                </a:lnTo>
                <a:lnTo>
                  <a:pt x="90337" y="118110"/>
                </a:lnTo>
                <a:lnTo>
                  <a:pt x="91230" y="115570"/>
                </a:lnTo>
                <a:lnTo>
                  <a:pt x="100774" y="106680"/>
                </a:lnTo>
                <a:lnTo>
                  <a:pt x="104318" y="106680"/>
                </a:lnTo>
                <a:lnTo>
                  <a:pt x="106318" y="105410"/>
                </a:lnTo>
                <a:lnTo>
                  <a:pt x="395537" y="105410"/>
                </a:lnTo>
                <a:lnTo>
                  <a:pt x="394870" y="104140"/>
                </a:lnTo>
                <a:lnTo>
                  <a:pt x="381774" y="92710"/>
                </a:lnTo>
                <a:lnTo>
                  <a:pt x="378443" y="90170"/>
                </a:lnTo>
                <a:close/>
              </a:path>
              <a:path w="408940" h="455929">
                <a:moveTo>
                  <a:pt x="395978" y="147320"/>
                </a:moveTo>
                <a:lnTo>
                  <a:pt x="133396" y="147320"/>
                </a:lnTo>
                <a:lnTo>
                  <a:pt x="134949" y="148590"/>
                </a:lnTo>
                <a:lnTo>
                  <a:pt x="394201" y="148590"/>
                </a:lnTo>
                <a:lnTo>
                  <a:pt x="395978" y="147320"/>
                </a:lnTo>
                <a:close/>
              </a:path>
              <a:path w="408940" h="455929">
                <a:moveTo>
                  <a:pt x="140056" y="105410"/>
                </a:moveTo>
                <a:lnTo>
                  <a:pt x="110318" y="105410"/>
                </a:lnTo>
                <a:lnTo>
                  <a:pt x="112308" y="106680"/>
                </a:lnTo>
                <a:lnTo>
                  <a:pt x="115862" y="106680"/>
                </a:lnTo>
                <a:lnTo>
                  <a:pt x="117638" y="107950"/>
                </a:lnTo>
                <a:lnTo>
                  <a:pt x="126298" y="118110"/>
                </a:lnTo>
                <a:lnTo>
                  <a:pt x="126959" y="119380"/>
                </a:lnTo>
                <a:lnTo>
                  <a:pt x="127405" y="120650"/>
                </a:lnTo>
                <a:lnTo>
                  <a:pt x="127852" y="123190"/>
                </a:lnTo>
                <a:lnTo>
                  <a:pt x="127852" y="139700"/>
                </a:lnTo>
                <a:lnTo>
                  <a:pt x="128075" y="140970"/>
                </a:lnTo>
                <a:lnTo>
                  <a:pt x="129405" y="144780"/>
                </a:lnTo>
                <a:lnTo>
                  <a:pt x="130512" y="146050"/>
                </a:lnTo>
                <a:lnTo>
                  <a:pt x="131842" y="147320"/>
                </a:lnTo>
                <a:lnTo>
                  <a:pt x="397308" y="147320"/>
                </a:lnTo>
                <a:lnTo>
                  <a:pt x="398647" y="146050"/>
                </a:lnTo>
                <a:lnTo>
                  <a:pt x="399754" y="144780"/>
                </a:lnTo>
                <a:lnTo>
                  <a:pt x="400638" y="143510"/>
                </a:lnTo>
                <a:lnTo>
                  <a:pt x="401307" y="139700"/>
                </a:lnTo>
                <a:lnTo>
                  <a:pt x="401307" y="130810"/>
                </a:lnTo>
                <a:lnTo>
                  <a:pt x="145609" y="130810"/>
                </a:lnTo>
                <a:lnTo>
                  <a:pt x="145609" y="123190"/>
                </a:lnTo>
                <a:lnTo>
                  <a:pt x="145162" y="119380"/>
                </a:lnTo>
                <a:lnTo>
                  <a:pt x="144716" y="116840"/>
                </a:lnTo>
                <a:lnTo>
                  <a:pt x="142502" y="110490"/>
                </a:lnTo>
                <a:lnTo>
                  <a:pt x="141386" y="107950"/>
                </a:lnTo>
                <a:lnTo>
                  <a:pt x="140056" y="105410"/>
                </a:lnTo>
                <a:close/>
              </a:path>
              <a:path w="408940" h="455929">
                <a:moveTo>
                  <a:pt x="395537" y="105410"/>
                </a:moveTo>
                <a:lnTo>
                  <a:pt x="366016" y="105410"/>
                </a:lnTo>
                <a:lnTo>
                  <a:pt x="368016" y="106680"/>
                </a:lnTo>
                <a:lnTo>
                  <a:pt x="371560" y="106680"/>
                </a:lnTo>
                <a:lnTo>
                  <a:pt x="373337" y="107950"/>
                </a:lnTo>
                <a:lnTo>
                  <a:pt x="381997" y="118110"/>
                </a:lnTo>
                <a:lnTo>
                  <a:pt x="382666" y="119380"/>
                </a:lnTo>
                <a:lnTo>
                  <a:pt x="383104" y="120650"/>
                </a:lnTo>
                <a:lnTo>
                  <a:pt x="383550" y="123190"/>
                </a:lnTo>
                <a:lnTo>
                  <a:pt x="383550" y="130810"/>
                </a:lnTo>
                <a:lnTo>
                  <a:pt x="401307" y="130810"/>
                </a:lnTo>
                <a:lnTo>
                  <a:pt x="401307" y="125730"/>
                </a:lnTo>
                <a:lnTo>
                  <a:pt x="401084" y="121920"/>
                </a:lnTo>
                <a:lnTo>
                  <a:pt x="400638" y="118110"/>
                </a:lnTo>
                <a:lnTo>
                  <a:pt x="398424" y="110490"/>
                </a:lnTo>
                <a:lnTo>
                  <a:pt x="396870" y="107950"/>
                </a:lnTo>
                <a:lnTo>
                  <a:pt x="395537" y="105410"/>
                </a:lnTo>
                <a:close/>
              </a:path>
              <a:path w="408940" h="455929">
                <a:moveTo>
                  <a:pt x="46168" y="109220"/>
                </a:moveTo>
                <a:lnTo>
                  <a:pt x="42616" y="109220"/>
                </a:lnTo>
                <a:lnTo>
                  <a:pt x="40840" y="110490"/>
                </a:lnTo>
                <a:lnTo>
                  <a:pt x="47943" y="110490"/>
                </a:lnTo>
                <a:lnTo>
                  <a:pt x="46168" y="109220"/>
                </a:lnTo>
                <a:close/>
              </a:path>
              <a:path w="408940" h="455929">
                <a:moveTo>
                  <a:pt x="367793" y="87630"/>
                </a:moveTo>
                <a:lnTo>
                  <a:pt x="104541" y="87630"/>
                </a:lnTo>
                <a:lnTo>
                  <a:pt x="100774" y="88900"/>
                </a:lnTo>
                <a:lnTo>
                  <a:pt x="97221" y="90170"/>
                </a:lnTo>
                <a:lnTo>
                  <a:pt x="375113" y="90170"/>
                </a:lnTo>
                <a:lnTo>
                  <a:pt x="371560" y="88900"/>
                </a:lnTo>
                <a:lnTo>
                  <a:pt x="367793" y="87630"/>
                </a:lnTo>
                <a:close/>
              </a:path>
              <a:path w="408940" h="455929">
                <a:moveTo>
                  <a:pt x="337385" y="60960"/>
                </a:moveTo>
                <a:lnTo>
                  <a:pt x="319628" y="60960"/>
                </a:lnTo>
                <a:lnTo>
                  <a:pt x="319628" y="87630"/>
                </a:lnTo>
                <a:lnTo>
                  <a:pt x="337385" y="87630"/>
                </a:lnTo>
                <a:lnTo>
                  <a:pt x="337385" y="60960"/>
                </a:lnTo>
                <a:close/>
              </a:path>
              <a:path w="408940" h="455929">
                <a:moveTo>
                  <a:pt x="104541" y="17780"/>
                </a:moveTo>
                <a:lnTo>
                  <a:pt x="74801" y="17780"/>
                </a:lnTo>
                <a:lnTo>
                  <a:pt x="76799" y="19050"/>
                </a:lnTo>
                <a:lnTo>
                  <a:pt x="78574" y="19050"/>
                </a:lnTo>
                <a:lnTo>
                  <a:pt x="80350" y="20320"/>
                </a:lnTo>
                <a:lnTo>
                  <a:pt x="82126" y="20320"/>
                </a:lnTo>
                <a:lnTo>
                  <a:pt x="85233" y="22860"/>
                </a:lnTo>
                <a:lnTo>
                  <a:pt x="87897" y="25400"/>
                </a:lnTo>
                <a:lnTo>
                  <a:pt x="89006" y="26670"/>
                </a:lnTo>
                <a:lnTo>
                  <a:pt x="89891" y="29210"/>
                </a:lnTo>
                <a:lnTo>
                  <a:pt x="90784" y="30480"/>
                </a:lnTo>
                <a:lnTo>
                  <a:pt x="91444" y="31750"/>
                </a:lnTo>
                <a:lnTo>
                  <a:pt x="91891" y="34290"/>
                </a:lnTo>
                <a:lnTo>
                  <a:pt x="92337" y="35560"/>
                </a:lnTo>
                <a:lnTo>
                  <a:pt x="92337" y="52070"/>
                </a:lnTo>
                <a:lnTo>
                  <a:pt x="92560" y="54610"/>
                </a:lnTo>
                <a:lnTo>
                  <a:pt x="92998" y="55880"/>
                </a:lnTo>
                <a:lnTo>
                  <a:pt x="93891" y="57150"/>
                </a:lnTo>
                <a:lnTo>
                  <a:pt x="94998" y="58420"/>
                </a:lnTo>
                <a:lnTo>
                  <a:pt x="97667" y="60960"/>
                </a:lnTo>
                <a:lnTo>
                  <a:pt x="360463" y="60960"/>
                </a:lnTo>
                <a:lnTo>
                  <a:pt x="365793" y="52070"/>
                </a:lnTo>
                <a:lnTo>
                  <a:pt x="365793" y="43180"/>
                </a:lnTo>
                <a:lnTo>
                  <a:pt x="110094" y="43180"/>
                </a:lnTo>
                <a:lnTo>
                  <a:pt x="110094" y="35560"/>
                </a:lnTo>
                <a:lnTo>
                  <a:pt x="109202" y="30480"/>
                </a:lnTo>
                <a:lnTo>
                  <a:pt x="107871" y="25400"/>
                </a:lnTo>
                <a:lnTo>
                  <a:pt x="106988" y="22860"/>
                </a:lnTo>
                <a:lnTo>
                  <a:pt x="105872" y="20320"/>
                </a:lnTo>
                <a:lnTo>
                  <a:pt x="104541" y="17780"/>
                </a:lnTo>
                <a:close/>
              </a:path>
              <a:path w="408940" h="455929">
                <a:moveTo>
                  <a:pt x="47943" y="45720"/>
                </a:moveTo>
                <a:lnTo>
                  <a:pt x="40840" y="45720"/>
                </a:lnTo>
                <a:lnTo>
                  <a:pt x="42616" y="46990"/>
                </a:lnTo>
                <a:lnTo>
                  <a:pt x="46168" y="46990"/>
                </a:lnTo>
                <a:lnTo>
                  <a:pt x="47943" y="45720"/>
                </a:lnTo>
                <a:close/>
              </a:path>
              <a:path w="408940" h="455929">
                <a:moveTo>
                  <a:pt x="336046" y="1270"/>
                </a:moveTo>
                <a:lnTo>
                  <a:pt x="65256" y="1270"/>
                </a:lnTo>
                <a:lnTo>
                  <a:pt x="61705" y="2540"/>
                </a:lnTo>
                <a:lnTo>
                  <a:pt x="55046" y="5080"/>
                </a:lnTo>
                <a:lnTo>
                  <a:pt x="51938" y="7620"/>
                </a:lnTo>
                <a:lnTo>
                  <a:pt x="49053" y="8890"/>
                </a:lnTo>
                <a:lnTo>
                  <a:pt x="46390" y="11430"/>
                </a:lnTo>
                <a:lnTo>
                  <a:pt x="43948" y="13970"/>
                </a:lnTo>
                <a:lnTo>
                  <a:pt x="41950" y="16510"/>
                </a:lnTo>
                <a:lnTo>
                  <a:pt x="39953" y="20320"/>
                </a:lnTo>
                <a:lnTo>
                  <a:pt x="38399" y="22860"/>
                </a:lnTo>
                <a:lnTo>
                  <a:pt x="36179" y="30480"/>
                </a:lnTo>
                <a:lnTo>
                  <a:pt x="35736" y="34290"/>
                </a:lnTo>
                <a:lnTo>
                  <a:pt x="35513" y="38100"/>
                </a:lnTo>
                <a:lnTo>
                  <a:pt x="36179" y="41910"/>
                </a:lnTo>
                <a:lnTo>
                  <a:pt x="37068" y="43180"/>
                </a:lnTo>
                <a:lnTo>
                  <a:pt x="38177" y="44450"/>
                </a:lnTo>
                <a:lnTo>
                  <a:pt x="39508" y="45720"/>
                </a:lnTo>
                <a:lnTo>
                  <a:pt x="49275" y="45720"/>
                </a:lnTo>
                <a:lnTo>
                  <a:pt x="50606" y="44450"/>
                </a:lnTo>
                <a:lnTo>
                  <a:pt x="51717" y="43180"/>
                </a:lnTo>
                <a:lnTo>
                  <a:pt x="52604" y="41910"/>
                </a:lnTo>
                <a:lnTo>
                  <a:pt x="53270" y="38100"/>
                </a:lnTo>
                <a:lnTo>
                  <a:pt x="53270" y="35560"/>
                </a:lnTo>
                <a:lnTo>
                  <a:pt x="53714" y="34290"/>
                </a:lnTo>
                <a:lnTo>
                  <a:pt x="54158" y="31750"/>
                </a:lnTo>
                <a:lnTo>
                  <a:pt x="54824" y="30480"/>
                </a:lnTo>
                <a:lnTo>
                  <a:pt x="55712" y="29210"/>
                </a:lnTo>
                <a:lnTo>
                  <a:pt x="56600" y="26670"/>
                </a:lnTo>
                <a:lnTo>
                  <a:pt x="57709" y="25400"/>
                </a:lnTo>
                <a:lnTo>
                  <a:pt x="60373" y="22860"/>
                </a:lnTo>
                <a:lnTo>
                  <a:pt x="63481" y="20320"/>
                </a:lnTo>
                <a:lnTo>
                  <a:pt x="65256" y="20320"/>
                </a:lnTo>
                <a:lnTo>
                  <a:pt x="67032" y="19050"/>
                </a:lnTo>
                <a:lnTo>
                  <a:pt x="68807" y="19050"/>
                </a:lnTo>
                <a:lnTo>
                  <a:pt x="70805" y="17780"/>
                </a:lnTo>
                <a:lnTo>
                  <a:pt x="360023" y="17780"/>
                </a:lnTo>
                <a:lnTo>
                  <a:pt x="349366" y="7620"/>
                </a:lnTo>
                <a:lnTo>
                  <a:pt x="346259" y="5080"/>
                </a:lnTo>
                <a:lnTo>
                  <a:pt x="339599" y="2540"/>
                </a:lnTo>
                <a:lnTo>
                  <a:pt x="336046" y="1270"/>
                </a:lnTo>
                <a:close/>
              </a:path>
              <a:path w="408940" h="455929">
                <a:moveTo>
                  <a:pt x="360023" y="17780"/>
                </a:moveTo>
                <a:lnTo>
                  <a:pt x="330502" y="17780"/>
                </a:lnTo>
                <a:lnTo>
                  <a:pt x="332502" y="19050"/>
                </a:lnTo>
                <a:lnTo>
                  <a:pt x="334278" y="19050"/>
                </a:lnTo>
                <a:lnTo>
                  <a:pt x="336046" y="20320"/>
                </a:lnTo>
                <a:lnTo>
                  <a:pt x="337822" y="20320"/>
                </a:lnTo>
                <a:lnTo>
                  <a:pt x="340929" y="22860"/>
                </a:lnTo>
                <a:lnTo>
                  <a:pt x="343599" y="25400"/>
                </a:lnTo>
                <a:lnTo>
                  <a:pt x="344706" y="26670"/>
                </a:lnTo>
                <a:lnTo>
                  <a:pt x="345598" y="29210"/>
                </a:lnTo>
                <a:lnTo>
                  <a:pt x="346482" y="30480"/>
                </a:lnTo>
                <a:lnTo>
                  <a:pt x="347152" y="31750"/>
                </a:lnTo>
                <a:lnTo>
                  <a:pt x="347589" y="34290"/>
                </a:lnTo>
                <a:lnTo>
                  <a:pt x="348036" y="35560"/>
                </a:lnTo>
                <a:lnTo>
                  <a:pt x="348036" y="43180"/>
                </a:lnTo>
                <a:lnTo>
                  <a:pt x="365793" y="43180"/>
                </a:lnTo>
                <a:lnTo>
                  <a:pt x="365793" y="38100"/>
                </a:lnTo>
                <a:lnTo>
                  <a:pt x="365570" y="34290"/>
                </a:lnTo>
                <a:lnTo>
                  <a:pt x="365123" y="30480"/>
                </a:lnTo>
                <a:lnTo>
                  <a:pt x="362909" y="22860"/>
                </a:lnTo>
                <a:lnTo>
                  <a:pt x="361356" y="20320"/>
                </a:lnTo>
                <a:lnTo>
                  <a:pt x="360023" y="17780"/>
                </a:lnTo>
                <a:close/>
              </a:path>
              <a:path w="408940" h="455929">
                <a:moveTo>
                  <a:pt x="328502" y="0"/>
                </a:moveTo>
                <a:lnTo>
                  <a:pt x="72803" y="0"/>
                </a:lnTo>
                <a:lnTo>
                  <a:pt x="69030" y="1270"/>
                </a:lnTo>
                <a:lnTo>
                  <a:pt x="332278" y="1270"/>
                </a:lnTo>
                <a:lnTo>
                  <a:pt x="328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4021" y="4303617"/>
            <a:ext cx="93225" cy="93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84214" y="2640329"/>
            <a:ext cx="2816352" cy="2231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63143" y="4946332"/>
            <a:ext cx="643508" cy="5520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63143" y="4946332"/>
            <a:ext cx="643889" cy="552450"/>
          </a:xfrm>
          <a:custGeom>
            <a:avLst/>
            <a:gdLst/>
            <a:ahLst/>
            <a:cxnLst/>
            <a:rect l="l" t="t" r="r" b="b"/>
            <a:pathLst>
              <a:path w="858520" h="736600">
                <a:moveTo>
                  <a:pt x="0" y="368045"/>
                </a:moveTo>
                <a:lnTo>
                  <a:pt x="184023" y="0"/>
                </a:lnTo>
                <a:lnTo>
                  <a:pt x="673989" y="0"/>
                </a:lnTo>
                <a:lnTo>
                  <a:pt x="858012" y="368045"/>
                </a:lnTo>
                <a:lnTo>
                  <a:pt x="673989" y="736091"/>
                </a:lnTo>
                <a:lnTo>
                  <a:pt x="184023" y="736091"/>
                </a:lnTo>
                <a:lnTo>
                  <a:pt x="0" y="368045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74002" y="5180076"/>
            <a:ext cx="93725" cy="845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16789" y="4645723"/>
            <a:ext cx="643509" cy="552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16789" y="4645723"/>
            <a:ext cx="643889" cy="552450"/>
          </a:xfrm>
          <a:custGeom>
            <a:avLst/>
            <a:gdLst/>
            <a:ahLst/>
            <a:cxnLst/>
            <a:rect l="l" t="t" r="r" b="b"/>
            <a:pathLst>
              <a:path w="858520" h="736600">
                <a:moveTo>
                  <a:pt x="0" y="368045"/>
                </a:moveTo>
                <a:lnTo>
                  <a:pt x="184023" y="0"/>
                </a:lnTo>
                <a:lnTo>
                  <a:pt x="673989" y="0"/>
                </a:lnTo>
                <a:lnTo>
                  <a:pt x="858012" y="368045"/>
                </a:lnTo>
                <a:lnTo>
                  <a:pt x="673989" y="736091"/>
                </a:lnTo>
                <a:lnTo>
                  <a:pt x="184023" y="736091"/>
                </a:lnTo>
                <a:lnTo>
                  <a:pt x="0" y="368045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42557" y="5111497"/>
            <a:ext cx="94869" cy="845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409498" y="4641152"/>
            <a:ext cx="643509" cy="5520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409498" y="4641152"/>
            <a:ext cx="643889" cy="552450"/>
          </a:xfrm>
          <a:custGeom>
            <a:avLst/>
            <a:gdLst/>
            <a:ahLst/>
            <a:cxnLst/>
            <a:rect l="l" t="t" r="r" b="b"/>
            <a:pathLst>
              <a:path w="858520" h="736600">
                <a:moveTo>
                  <a:pt x="0" y="368046"/>
                </a:moveTo>
                <a:lnTo>
                  <a:pt x="184023" y="0"/>
                </a:lnTo>
                <a:lnTo>
                  <a:pt x="673989" y="0"/>
                </a:lnTo>
                <a:lnTo>
                  <a:pt x="858012" y="368046"/>
                </a:lnTo>
                <a:lnTo>
                  <a:pt x="673989" y="736092"/>
                </a:lnTo>
                <a:lnTo>
                  <a:pt x="184023" y="736092"/>
                </a:lnTo>
                <a:lnTo>
                  <a:pt x="0" y="368046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39838" y="5106925"/>
            <a:ext cx="94868" cy="845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58138" y="4945189"/>
            <a:ext cx="643508" cy="5520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58138" y="4945189"/>
            <a:ext cx="643889" cy="552450"/>
          </a:xfrm>
          <a:custGeom>
            <a:avLst/>
            <a:gdLst/>
            <a:ahLst/>
            <a:cxnLst/>
            <a:rect l="l" t="t" r="r" b="b"/>
            <a:pathLst>
              <a:path w="858520" h="736600">
                <a:moveTo>
                  <a:pt x="0" y="368045"/>
                </a:moveTo>
                <a:lnTo>
                  <a:pt x="184023" y="0"/>
                </a:lnTo>
                <a:lnTo>
                  <a:pt x="673989" y="0"/>
                </a:lnTo>
                <a:lnTo>
                  <a:pt x="858011" y="368045"/>
                </a:lnTo>
                <a:lnTo>
                  <a:pt x="673989" y="736091"/>
                </a:lnTo>
                <a:lnTo>
                  <a:pt x="184023" y="736091"/>
                </a:lnTo>
                <a:lnTo>
                  <a:pt x="0" y="368045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63280" y="5182362"/>
            <a:ext cx="93726" cy="845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863143" y="4343971"/>
            <a:ext cx="643508" cy="5520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863143" y="4343971"/>
            <a:ext cx="643889" cy="552450"/>
          </a:xfrm>
          <a:custGeom>
            <a:avLst/>
            <a:gdLst/>
            <a:ahLst/>
            <a:cxnLst/>
            <a:rect l="l" t="t" r="r" b="b"/>
            <a:pathLst>
              <a:path w="858520" h="736600">
                <a:moveTo>
                  <a:pt x="0" y="368045"/>
                </a:moveTo>
                <a:lnTo>
                  <a:pt x="184023" y="0"/>
                </a:lnTo>
                <a:lnTo>
                  <a:pt x="673989" y="0"/>
                </a:lnTo>
                <a:lnTo>
                  <a:pt x="858012" y="368045"/>
                </a:lnTo>
                <a:lnTo>
                  <a:pt x="673989" y="736091"/>
                </a:lnTo>
                <a:lnTo>
                  <a:pt x="184023" y="736091"/>
                </a:lnTo>
                <a:lnTo>
                  <a:pt x="0" y="368045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91197" y="4345685"/>
            <a:ext cx="94868" cy="834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409498" y="4038790"/>
            <a:ext cx="643509" cy="5532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09498" y="4038790"/>
            <a:ext cx="643889" cy="553403"/>
          </a:xfrm>
          <a:custGeom>
            <a:avLst/>
            <a:gdLst/>
            <a:ahLst/>
            <a:cxnLst/>
            <a:rect l="l" t="t" r="r" b="b"/>
            <a:pathLst>
              <a:path w="858520" h="737870">
                <a:moveTo>
                  <a:pt x="0" y="368808"/>
                </a:moveTo>
                <a:lnTo>
                  <a:pt x="184403" y="0"/>
                </a:lnTo>
                <a:lnTo>
                  <a:pt x="673608" y="0"/>
                </a:lnTo>
                <a:lnTo>
                  <a:pt x="858012" y="368808"/>
                </a:lnTo>
                <a:lnTo>
                  <a:pt x="673608" y="737616"/>
                </a:lnTo>
                <a:lnTo>
                  <a:pt x="184403" y="737616"/>
                </a:lnTo>
                <a:lnTo>
                  <a:pt x="0" y="36880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14642" y="4273676"/>
            <a:ext cx="93725" cy="845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58138" y="4342829"/>
            <a:ext cx="643508" cy="55206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958138" y="4342829"/>
            <a:ext cx="643889" cy="552450"/>
          </a:xfrm>
          <a:custGeom>
            <a:avLst/>
            <a:gdLst/>
            <a:ahLst/>
            <a:cxnLst/>
            <a:rect l="l" t="t" r="r" b="b"/>
            <a:pathLst>
              <a:path w="858520" h="736600">
                <a:moveTo>
                  <a:pt x="0" y="368045"/>
                </a:moveTo>
                <a:lnTo>
                  <a:pt x="184023" y="0"/>
                </a:lnTo>
                <a:lnTo>
                  <a:pt x="673989" y="0"/>
                </a:lnTo>
                <a:lnTo>
                  <a:pt x="858011" y="368045"/>
                </a:lnTo>
                <a:lnTo>
                  <a:pt x="673989" y="736092"/>
                </a:lnTo>
                <a:lnTo>
                  <a:pt x="184023" y="736092"/>
                </a:lnTo>
                <a:lnTo>
                  <a:pt x="0" y="368045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501634" y="4576572"/>
            <a:ext cx="94868" cy="845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509064" y="4646866"/>
            <a:ext cx="634936" cy="5520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509063" y="4646866"/>
            <a:ext cx="635318" cy="276225"/>
          </a:xfrm>
          <a:custGeom>
            <a:avLst/>
            <a:gdLst/>
            <a:ahLst/>
            <a:cxnLst/>
            <a:rect l="l" t="t" r="r" b="b"/>
            <a:pathLst>
              <a:path w="847090" h="368300">
                <a:moveTo>
                  <a:pt x="0" y="368045"/>
                </a:moveTo>
                <a:lnTo>
                  <a:pt x="184023" y="0"/>
                </a:lnTo>
                <a:lnTo>
                  <a:pt x="673988" y="0"/>
                </a:lnTo>
                <a:lnTo>
                  <a:pt x="846581" y="345186"/>
                </a:lnTo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509063" y="4922900"/>
            <a:ext cx="635318" cy="276225"/>
          </a:xfrm>
          <a:custGeom>
            <a:avLst/>
            <a:gdLst/>
            <a:ahLst/>
            <a:cxnLst/>
            <a:rect l="l" t="t" r="r" b="b"/>
            <a:pathLst>
              <a:path w="847090" h="368300">
                <a:moveTo>
                  <a:pt x="846581" y="22859"/>
                </a:moveTo>
                <a:lnTo>
                  <a:pt x="673988" y="368045"/>
                </a:lnTo>
                <a:lnTo>
                  <a:pt x="184023" y="368045"/>
                </a:lnTo>
                <a:lnTo>
                  <a:pt x="0" y="0"/>
                </a:lnTo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628507" y="4646294"/>
            <a:ext cx="94869" cy="84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5742" y="1002893"/>
            <a:ext cx="1150144" cy="385763"/>
          </a:xfrm>
          <a:prstGeom prst="rect">
            <a:avLst/>
          </a:prstGeom>
        </p:spPr>
      </p:pic>
      <p:sp>
        <p:nvSpPr>
          <p:cNvPr id="81" name="Заголовок 1">
            <a:extLst>
              <a:ext uri="{FF2B5EF4-FFF2-40B4-BE49-F238E27FC236}">
                <a16:creationId xmlns="" xmlns:a16="http://schemas.microsoft.com/office/drawing/2014/main" id="{5A6541E2-6F0D-451A-9D35-1D7E8970FEE1}"/>
              </a:ext>
            </a:extLst>
          </p:cNvPr>
          <p:cNvSpPr txBox="1">
            <a:spLocks/>
          </p:cNvSpPr>
          <p:nvPr/>
        </p:nvSpPr>
        <p:spPr bwMode="auto">
          <a:xfrm>
            <a:off x="1043608" y="0"/>
            <a:ext cx="710758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kern="0"/>
              <a:t>Социальная сфера – Медицина</a:t>
            </a:r>
            <a:r>
              <a:rPr lang="ru-RU" sz="2200" kern="0">
                <a:cs typeface="Times New Roman" panose="02020603050405020304" pitchFamily="18" charset="0"/>
              </a:rPr>
              <a:t/>
            </a:r>
            <a:br>
              <a:rPr lang="ru-RU" sz="2200" kern="0">
                <a:cs typeface="Times New Roman" panose="02020603050405020304" pitchFamily="18" charset="0"/>
              </a:rPr>
            </a:br>
            <a:r>
              <a:rPr lang="ru-RU" sz="2200" b="0" kern="0"/>
              <a:t>Результаты совместной работы Минздрав – Росатом</a:t>
            </a:r>
            <a:endParaRPr lang="ru-RU" sz="2200" b="0" kern="0" dirty="0"/>
          </a:p>
        </p:txBody>
      </p:sp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4548E295-10FB-4B27-B5D6-8BF2E6D17E6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0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процесс 30"/>
          <p:cNvSpPr/>
          <p:nvPr/>
        </p:nvSpPr>
        <p:spPr>
          <a:xfrm>
            <a:off x="4744339" y="1097468"/>
            <a:ext cx="4292157" cy="3843699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02410" y="1097468"/>
            <a:ext cx="3671843" cy="3843699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ручное управление 5"/>
          <p:cNvSpPr/>
          <p:nvPr/>
        </p:nvSpPr>
        <p:spPr>
          <a:xfrm rot="10800000">
            <a:off x="0" y="4042770"/>
            <a:ext cx="9144000" cy="781775"/>
          </a:xfrm>
          <a:prstGeom prst="flowChartManualOperati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4260" y="4820441"/>
            <a:ext cx="9148260" cy="16198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88832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sz="2200" dirty="0"/>
              <a:t>Бережливый регион</a:t>
            </a:r>
            <a:br>
              <a:rPr lang="ru-RU" sz="2200" dirty="0"/>
            </a:br>
            <a:r>
              <a:rPr lang="ru-RU" sz="2200" b="0" dirty="0"/>
              <a:t>«Производительность на 360</a:t>
            </a:r>
            <a:r>
              <a:rPr lang="ru-RU" sz="2200" b="0" dirty="0">
                <a:sym typeface="Symbol" panose="05050102010706020507" pitchFamily="18" charset="2"/>
              </a:rPr>
              <a:t>»</a:t>
            </a:r>
            <a:endParaRPr lang="ru-RU" sz="2200" b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23</a:t>
            </a:fld>
            <a:endParaRPr lang="ru-RU" alt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1006" y="3506982"/>
            <a:ext cx="7657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Бережливый регион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6699" y="5510897"/>
            <a:ext cx="2284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Строительство дорог и объектов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94051" y="4309546"/>
            <a:ext cx="2036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Сельское хозяйство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12633" y="5826941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Машиностроение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07302" y="5017157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Пищевая промышленность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2492" y="4612787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Добыча </a:t>
            </a:r>
            <a:br>
              <a:rPr lang="ru-RU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сырья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6888" y="1567137"/>
            <a:ext cx="1766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Социальная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сфера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75970" y="1613889"/>
            <a:ext cx="3619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Государственное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и муниципальное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управление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73492" y="2445536"/>
            <a:ext cx="39133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50000"/>
                  </a:schemeClr>
                </a:solidFill>
              </a:rPr>
              <a:t>Пилотные Министерства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(стандарт входа 5 по 5 проектов)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73492" y="3005724"/>
            <a:ext cx="3801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50000"/>
                  </a:schemeClr>
                </a:solidFill>
              </a:rPr>
              <a:t>Администрации муниципалитетов</a:t>
            </a:r>
            <a:endParaRPr lang="ru-RU" sz="1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7445" y="2747033"/>
            <a:ext cx="3368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>
                <a:solidFill>
                  <a:schemeClr val="tx1">
                    <a:lumMod val="50000"/>
                  </a:schemeClr>
                </a:solidFill>
              </a:rPr>
              <a:t>Медучреждения –</a:t>
            </a:r>
            <a:r>
              <a:rPr lang="ru-RU" sz="1400" b="1"/>
              <a:t> </a:t>
            </a:r>
            <a:r>
              <a:rPr lang="ru-RU" sz="1400"/>
              <a:t>от поликлиники </a:t>
            </a:r>
            <a:br>
              <a:rPr lang="ru-RU" sz="1400"/>
            </a:br>
            <a:r>
              <a:rPr lang="ru-RU" sz="1400"/>
              <a:t>до стационара</a:t>
            </a:r>
            <a:endParaRPr lang="ru-RU" sz="14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6331" y="2276758"/>
            <a:ext cx="3413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50000"/>
                  </a:schemeClr>
                </a:solidFill>
              </a:rPr>
              <a:t>Образовательные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учреждения –</a:t>
            </a:r>
            <a:r>
              <a:rPr lang="ru-RU" sz="1400" dirty="0"/>
              <a:t> </a:t>
            </a:r>
            <a:br>
              <a:rPr lang="ru-RU" sz="1400" dirty="0"/>
            </a:br>
            <a:r>
              <a:rPr lang="ru-RU" sz="1400" dirty="0"/>
              <a:t>от детсада до вуза и Академии</a:t>
            </a:r>
            <a:endParaRPr lang="ru-RU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6200" y="3226304"/>
            <a:ext cx="3383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МФЦ, Центры занятости, ЖКХ, </a:t>
            </a:r>
            <a:br>
              <a:rPr lang="ru-RU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соц. защита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621693" y="4051879"/>
            <a:ext cx="1966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Реальный </a:t>
            </a:r>
            <a:br>
              <a:rPr lang="ru-RU" sz="16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сектор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64810" y="401257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ru-RU" sz="4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165245" y="101770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ru-RU" sz="4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740651" y="101770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tx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910"/>
          <a:stretch/>
        </p:blipFill>
        <p:spPr>
          <a:xfrm>
            <a:off x="7066775" y="1186218"/>
            <a:ext cx="1875953" cy="1091487"/>
          </a:xfrm>
          <a:prstGeom prst="rect">
            <a:avLst/>
          </a:prstGeom>
        </p:spPr>
      </p:pic>
      <p:pic>
        <p:nvPicPr>
          <p:cNvPr id="32" name="Picture 3" descr="\\F-server\vipnet\Лазарева\ФОТО_бережливая пол-ка\регистратура_было\IMG_0969.JPG">
            <a:extLst>
              <a:ext uri="{FF2B5EF4-FFF2-40B4-BE49-F238E27FC236}">
                <a16:creationId xmlns="" xmlns:a16="http://schemas.microsoft.com/office/drawing/2014/main" id="{8324A3F4-9102-4F1C-91AC-9ED853F25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20027"/>
          <a:stretch/>
        </p:blipFill>
        <p:spPr bwMode="auto">
          <a:xfrm>
            <a:off x="2239391" y="1170085"/>
            <a:ext cx="1740519" cy="944050"/>
          </a:xfrm>
          <a:prstGeom prst="rect">
            <a:avLst/>
          </a:prstGeom>
          <a:noFill/>
          <a:effectLst/>
        </p:spPr>
      </p:pic>
      <p:pic>
        <p:nvPicPr>
          <p:cNvPr id="33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 b="24534"/>
          <a:stretch/>
        </p:blipFill>
        <p:spPr bwMode="auto">
          <a:xfrm>
            <a:off x="3463831" y="4730389"/>
            <a:ext cx="1992376" cy="108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940771" y="5801547"/>
            <a:ext cx="3044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Предприятия первой волны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и тиражирование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13568419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Диаграмма 30"/>
          <p:cNvGraphicFramePr/>
          <p:nvPr/>
        </p:nvGraphicFramePr>
        <p:xfrm>
          <a:off x="4516916" y="4375363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303704" y="4346526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8" y="0"/>
            <a:ext cx="6984776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dirty="0"/>
              <a:t>Социальная сфера – </a:t>
            </a:r>
            <a:r>
              <a:rPr lang="ru-RU" sz="2200" kern="0" dirty="0">
                <a:solidFill>
                  <a:srgbClr val="003274"/>
                </a:solidFill>
                <a:cs typeface="Times New Roman" panose="02020603050405020304" pitchFamily="18" charset="0"/>
              </a:rPr>
              <a:t>Бережливый вуз</a:t>
            </a:r>
          </a:p>
          <a:p>
            <a:r>
              <a:rPr lang="ru-RU" sz="1800" b="0" kern="0" dirty="0">
                <a:solidFill>
                  <a:srgbClr val="003274"/>
                </a:solidFill>
                <a:cs typeface="Times New Roman" panose="02020603050405020304" pitchFamily="18" charset="0"/>
              </a:rPr>
              <a:t>Майкопский государственный технологический </a:t>
            </a:r>
            <a:br>
              <a:rPr lang="ru-RU" sz="1800" b="0" kern="0" dirty="0">
                <a:solidFill>
                  <a:srgbClr val="003274"/>
                </a:solidFill>
                <a:cs typeface="Times New Roman" panose="02020603050405020304" pitchFamily="18" charset="0"/>
              </a:rPr>
            </a:br>
            <a:r>
              <a:rPr lang="ru-RU" sz="1800" b="0" kern="0" dirty="0">
                <a:solidFill>
                  <a:srgbClr val="003274"/>
                </a:solidFill>
                <a:cs typeface="Times New Roman" panose="02020603050405020304" pitchFamily="18" charset="0"/>
              </a:rPr>
              <a:t>университет (МГТУ), г. Майкоп, Республика Адыгея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0270" y="1535009"/>
            <a:ext cx="2495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Росатом</a:t>
            </a:r>
            <a:r>
              <a:rPr lang="en-US" sz="1400" dirty="0"/>
              <a:t>: </a:t>
            </a:r>
            <a:r>
              <a:rPr lang="ru-RU" sz="1400" dirty="0"/>
              <a:t>Чепецкий механический завод, 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Производственная фабрика процессов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4417"/>
          <a:stretch/>
        </p:blipFill>
        <p:spPr>
          <a:xfrm>
            <a:off x="2178643" y="1546288"/>
            <a:ext cx="2160240" cy="1811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7552" y="1539620"/>
            <a:ext cx="2585599" cy="18252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16916" y="1552334"/>
            <a:ext cx="2028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Минздрав: Кировский мед. университет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Медицинская фабрика процессов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683" y="3876319"/>
            <a:ext cx="1764039" cy="1825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66" y="3862163"/>
            <a:ext cx="2433402" cy="18250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8614" y="5879214"/>
            <a:ext cx="8965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/>
              <a:t>3 этап</a:t>
            </a:r>
            <a:r>
              <a:rPr lang="en-US" sz="1600" b="1" dirty="0"/>
              <a:t>:</a:t>
            </a:r>
            <a:r>
              <a:rPr lang="ru-RU" sz="1600" dirty="0"/>
              <a:t> Создание своей Фабрики процессов</a:t>
            </a:r>
            <a:r>
              <a:rPr lang="en-US" sz="1600" dirty="0"/>
              <a:t> </a:t>
            </a:r>
            <a:r>
              <a:rPr lang="ru-RU" sz="1600" dirty="0"/>
              <a:t>и системы обучения бережливости.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0006" y="3454203"/>
            <a:ext cx="8650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2 этап: Проекты</a:t>
            </a:r>
            <a:r>
              <a:rPr lang="ru-RU" sz="1600" dirty="0"/>
              <a:t> в университете, например: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83724" y="5443375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текущее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целевое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91086" y="3874989"/>
            <a:ext cx="24651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2">
                    <a:lumMod val="50000"/>
                  </a:schemeClr>
                </a:solidFill>
              </a:rPr>
              <a:t>Формирование индивидуального учебного плана студента, </a:t>
            </a: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рабочих дней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11892" y="4920316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497500" y="4920316"/>
            <a:ext cx="0" cy="387859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183009" y="4679611"/>
            <a:ext cx="806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в 5 раз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4696936" y="5472212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текущее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целевое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4460328" y="3893129"/>
            <a:ext cx="19287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2">
                    <a:lumMod val="50000"/>
                  </a:schemeClr>
                </a:solidFill>
              </a:rPr>
              <a:t>Число касаний документа специалистом, </a:t>
            </a: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раз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18402" y="4708448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04010" y="4708448"/>
            <a:ext cx="0" cy="486912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383239" y="4451459"/>
            <a:ext cx="8063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в 3,6 раза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8252" y="1096222"/>
            <a:ext cx="32555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1 этап: Обучение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51" y="83254"/>
            <a:ext cx="576064" cy="7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12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7" y="0"/>
            <a:ext cx="7216155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dirty="0">
                <a:solidFill>
                  <a:srgbClr val="003274"/>
                </a:solidFill>
              </a:rPr>
              <a:t>Социальная сфера – Бережливые школы</a:t>
            </a:r>
          </a:p>
          <a:p>
            <a:r>
              <a:rPr lang="ru-RU" sz="2200" b="0" dirty="0">
                <a:solidFill>
                  <a:srgbClr val="003274"/>
                </a:solidFill>
              </a:rPr>
              <a:t>г. Нижний Новгород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106" y="98825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Православная гимназия им. преп. Сергия Радонежского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0166" y="1022691"/>
            <a:ext cx="2735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ВПП подготовки к уроку «Технология» (девочки),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4211960" y="1124744"/>
          <a:ext cx="2232248" cy="134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4467391" y="2463735"/>
          <a:ext cx="1763666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8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1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5" name="Прямая соединительная линия 34"/>
          <p:cNvCxnSpPr/>
          <p:nvPr/>
        </p:nvCxnSpPr>
        <p:spPr>
          <a:xfrm>
            <a:off x="4759821" y="1793753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5645429" y="1793753"/>
            <a:ext cx="0" cy="444748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296036" y="1455728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3 раза</a:t>
            </a:r>
          </a:p>
        </p:txBody>
      </p:sp>
      <p:pic>
        <p:nvPicPr>
          <p:cNvPr id="38" name="Picture 2" descr="C:\Гатилов\фото\20180423_1422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5"/>
          <a:stretch/>
        </p:blipFill>
        <p:spPr bwMode="auto">
          <a:xfrm>
            <a:off x="6810199" y="1067894"/>
            <a:ext cx="2045074" cy="16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730" y="1521588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Разработана и внедрена эффективная система обеспечения учащихся инструментами и материалами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для проведения занятий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08482" y="276176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Православный ДС им. преп. Сергия Радонежского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3985999" y="2780928"/>
            <a:ext cx="2735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ВПП подготовки к занятию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по лыжной подготовке,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</p:txBody>
      </p:sp>
      <p:graphicFrame>
        <p:nvGraphicFramePr>
          <p:cNvPr id="69" name="Диаграмма 68"/>
          <p:cNvGraphicFramePr/>
          <p:nvPr/>
        </p:nvGraphicFramePr>
        <p:xfrm>
          <a:off x="4135785" y="3179443"/>
          <a:ext cx="2232248" cy="108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/>
        </p:nvGraphicFramePr>
        <p:xfrm>
          <a:off x="4460351" y="4296135"/>
          <a:ext cx="1763666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8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1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1" name="Прямая соединительная линия 70"/>
          <p:cNvCxnSpPr/>
          <p:nvPr/>
        </p:nvCxnSpPr>
        <p:spPr>
          <a:xfrm>
            <a:off x="4460351" y="3562224"/>
            <a:ext cx="111600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>
            <a:off x="5573421" y="3562224"/>
            <a:ext cx="0" cy="444748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5219861" y="3254447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3 раза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208482" y="3298437"/>
            <a:ext cx="3512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Организована система хранения лыжного инвентаря, позволяющая снизить трудоемкость экипировки детей.</a:t>
            </a:r>
          </a:p>
        </p:txBody>
      </p:sp>
      <p:pic>
        <p:nvPicPr>
          <p:cNvPr id="76" name="Picture 3" descr="C:\Гатилов\Арзамасский ПДС\Photo00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38" y="2829396"/>
            <a:ext cx="2055555" cy="15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рямоугольник 76"/>
          <p:cNvSpPr/>
          <p:nvPr/>
        </p:nvSpPr>
        <p:spPr>
          <a:xfrm>
            <a:off x="197106" y="4614923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Православная гимназия им. Александра Невского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985999" y="4623091"/>
            <a:ext cx="2735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ВПП подготовки к лабораторным работам,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</p:txBody>
      </p:sp>
      <p:graphicFrame>
        <p:nvGraphicFramePr>
          <p:cNvPr id="79" name="Диаграмма 78"/>
          <p:cNvGraphicFramePr/>
          <p:nvPr/>
        </p:nvGraphicFramePr>
        <p:xfrm>
          <a:off x="4135785" y="5013176"/>
          <a:ext cx="2232248" cy="96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/>
        </p:nvGraphicFramePr>
        <p:xfrm>
          <a:off x="4460351" y="5977116"/>
          <a:ext cx="1763666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8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1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1" name="Прямая соединительная линия 80"/>
          <p:cNvCxnSpPr/>
          <p:nvPr/>
        </p:nvCxnSpPr>
        <p:spPr>
          <a:xfrm>
            <a:off x="4460351" y="5327125"/>
            <a:ext cx="111600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H="1">
            <a:off x="5573421" y="5327125"/>
            <a:ext cx="0" cy="444748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Прямоугольник 82"/>
          <p:cNvSpPr/>
          <p:nvPr/>
        </p:nvSpPr>
        <p:spPr>
          <a:xfrm>
            <a:off x="5236579" y="5057066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4 раза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186923" y="5138143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Разработана и внедрена эффективная система комплектования и учета лабораторного оборудования </a:t>
            </a:r>
          </a:p>
        </p:txBody>
      </p:sp>
      <p:pic>
        <p:nvPicPr>
          <p:cNvPr id="86" name="Picture 6" descr="C:\Гатилов\фото\20180504_1406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6783" y="4624063"/>
            <a:ext cx="2168151" cy="14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32067"/>
            <a:ext cx="506497" cy="6641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624" y="5919289"/>
            <a:ext cx="7686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</a:rPr>
              <a:t>Сейчас: 26 школ, училищ и детсадов. </a:t>
            </a:r>
            <a:br>
              <a:rPr lang="ru-RU" sz="1400" b="1" dirty="0">
                <a:solidFill>
                  <a:schemeClr val="accent1"/>
                </a:solidFill>
              </a:rPr>
            </a:br>
            <a:r>
              <a:rPr lang="ru-RU" sz="1400" b="1" dirty="0">
                <a:solidFill>
                  <a:schemeClr val="accent1"/>
                </a:solidFill>
              </a:rPr>
              <a:t>Работа над созданием клуба директоров бережливых школ</a:t>
            </a:r>
          </a:p>
        </p:txBody>
      </p:sp>
    </p:spTree>
    <p:extLst>
      <p:ext uri="{BB962C8B-B14F-4D97-AF65-F5344CB8AC3E}">
        <p14:creationId xmlns:p14="http://schemas.microsoft.com/office/powerpoint/2010/main" val="335586059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8" y="0"/>
            <a:ext cx="8100392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>
              <a:tabLst>
                <a:tab pos="4038600" algn="l"/>
              </a:tabLst>
            </a:pPr>
            <a:r>
              <a:rPr lang="ru-RU" sz="2200" dirty="0">
                <a:solidFill>
                  <a:srgbClr val="003274"/>
                </a:solidFill>
              </a:rPr>
              <a:t>Социальная сфера</a:t>
            </a:r>
            <a:br>
              <a:rPr lang="ru-RU" sz="2200" dirty="0">
                <a:solidFill>
                  <a:srgbClr val="003274"/>
                </a:solidFill>
              </a:rPr>
            </a:br>
            <a:r>
              <a:rPr lang="ru-RU" sz="2200" b="0" kern="0" dirty="0">
                <a:solidFill>
                  <a:srgbClr val="002060"/>
                </a:solidFill>
              </a:rPr>
              <a:t>Центр занятости населения, г. Белгород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259763" y="6448425"/>
            <a:ext cx="627062" cy="377825"/>
          </a:xfrm>
          <a:prstGeom prst="rect">
            <a:avLst/>
          </a:prstGeom>
        </p:spPr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26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1" y="986818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Проект </a:t>
            </a:r>
            <a:r>
              <a:rPr lang="ru-RU" sz="1600" b="1" dirty="0"/>
              <a:t>«Оптимизация процесса первичного приема граждан»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04437" y="2169852"/>
            <a:ext cx="196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19428"/>
                </a:solidFill>
              </a:rPr>
              <a:t>ЧТО СДЕЛАНО: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46438" y="1340768"/>
            <a:ext cx="159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ПРОБЛЕМА: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3425" y="1696839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Долгие ожидания в процессе приема</a:t>
            </a: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395536" y="2604667"/>
          <a:ext cx="2874694" cy="1571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552300" y="4182259"/>
          <a:ext cx="2664297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0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80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80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7623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ysClr val="windowText" lastClr="000000"/>
                          </a:solidFill>
                        </a:rPr>
                        <a:t>цель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603840" y="2564542"/>
            <a:ext cx="2561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Среднее время первичного приема граждан,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779569" y="3416382"/>
            <a:ext cx="1728192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2507761" y="3416382"/>
            <a:ext cx="0" cy="576064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671717" y="3082392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4,6 раза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4985"/>
            <a:ext cx="602168" cy="782513"/>
          </a:xfrm>
          <a:prstGeom prst="rect">
            <a:avLst/>
          </a:prstGeom>
        </p:spPr>
      </p:pic>
      <p:pic>
        <p:nvPicPr>
          <p:cNvPr id="41" name="Picture 11" descr="X:\ФОТО\РОСАТОМ\01.08.2018\IMG_15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3" y="4527267"/>
            <a:ext cx="2691730" cy="17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X:\ФОТО\РОСАТОМ\01.08.2018\P1130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r="50887" b="3969"/>
          <a:stretch>
            <a:fillRect/>
          </a:stretch>
        </p:blipFill>
        <p:spPr bwMode="auto">
          <a:xfrm>
            <a:off x="6765927" y="1988840"/>
            <a:ext cx="2084555" cy="290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X:\ФОТО\РОСАТОМ\01.08.2018\P1130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3" t="6735" r="1488"/>
          <a:stretch>
            <a:fillRect/>
          </a:stretch>
        </p:blipFill>
        <p:spPr bwMode="auto">
          <a:xfrm>
            <a:off x="4103611" y="1988840"/>
            <a:ext cx="2052565" cy="290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0326" y="1409143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Пример: </a:t>
            </a:r>
            <a:r>
              <a:rPr lang="ru-RU" sz="1400" dirty="0"/>
              <a:t>большое количество подписей гражданина во время приема на одном документе.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13209" y="4933732"/>
            <a:ext cx="2233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85500"/>
                </a:solidFill>
              </a:rPr>
              <a:t>11</a:t>
            </a:r>
            <a:r>
              <a:rPr lang="ru-RU" sz="1600" b="1" dirty="0">
                <a:solidFill>
                  <a:srgbClr val="C85500"/>
                </a:solidFill>
              </a:rPr>
              <a:t> </a:t>
            </a:r>
            <a:r>
              <a:rPr lang="ru-RU" sz="1600" dirty="0">
                <a:solidFill>
                  <a:srgbClr val="C85500"/>
                </a:solidFill>
              </a:rPr>
              <a:t>подписей и дат </a:t>
            </a:r>
            <a:r>
              <a:rPr lang="ru-RU" sz="2800" dirty="0">
                <a:solidFill>
                  <a:srgbClr val="C85500"/>
                </a:solidFill>
              </a:rPr>
              <a:t>!</a:t>
            </a:r>
          </a:p>
        </p:txBody>
      </p:sp>
      <p:sp>
        <p:nvSpPr>
          <p:cNvPr id="34" name="Стрелка вправо 33"/>
          <p:cNvSpPr/>
          <p:nvPr/>
        </p:nvSpPr>
        <p:spPr>
          <a:xfrm>
            <a:off x="6300192" y="3082392"/>
            <a:ext cx="343205" cy="47707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73176" y="4933732"/>
            <a:ext cx="2218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19428"/>
                </a:solidFill>
              </a:rPr>
              <a:t>1</a:t>
            </a:r>
            <a:r>
              <a:rPr lang="ru-RU" sz="1400" b="1" dirty="0">
                <a:solidFill>
                  <a:srgbClr val="619428"/>
                </a:solidFill>
              </a:rPr>
              <a:t> </a:t>
            </a:r>
            <a:r>
              <a:rPr lang="ru-RU" sz="1600" dirty="0">
                <a:solidFill>
                  <a:srgbClr val="619428"/>
                </a:solidFill>
              </a:rPr>
              <a:t>подпись и дата</a:t>
            </a:r>
            <a:endParaRPr lang="ru-RU" sz="2800" dirty="0">
              <a:solidFill>
                <a:srgbClr val="619428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7324" y="6372957"/>
            <a:ext cx="8349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</a:rPr>
              <a:t>Центры занятости Кемеровской области: 15 проектов в Департаменте + 35 в районных центрах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03611" y="549431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Также проекты в других процессах: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переобучение,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постановка на учет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взаимодействие с работодателями </a:t>
            </a:r>
          </a:p>
        </p:txBody>
      </p:sp>
    </p:spTree>
    <p:extLst>
      <p:ext uri="{BB962C8B-B14F-4D97-AF65-F5344CB8AC3E}">
        <p14:creationId xmlns:p14="http://schemas.microsoft.com/office/powerpoint/2010/main" val="41723462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8" y="0"/>
            <a:ext cx="8100392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>
              <a:tabLst>
                <a:tab pos="4038600" algn="l"/>
              </a:tabLst>
            </a:pPr>
            <a:r>
              <a:rPr lang="ru-RU" sz="2200" dirty="0">
                <a:solidFill>
                  <a:srgbClr val="003274"/>
                </a:solidFill>
              </a:rPr>
              <a:t>Социальная сфера</a:t>
            </a:r>
          </a:p>
          <a:p>
            <a:pPr>
              <a:tabLst>
                <a:tab pos="4038600" algn="l"/>
              </a:tabLst>
            </a:pPr>
            <a:r>
              <a:rPr lang="ru-RU" b="0" kern="0" dirty="0">
                <a:solidFill>
                  <a:srgbClr val="002060"/>
                </a:solidFill>
              </a:rPr>
              <a:t>ЖКХ. ЗАТО Заречный, Пензенская область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259763" y="6448425"/>
            <a:ext cx="627062" cy="377825"/>
          </a:xfrm>
          <a:prstGeom prst="rect">
            <a:avLst/>
          </a:prstGeom>
        </p:spPr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27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054" y="997319"/>
            <a:ext cx="9021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/>
            <a:r>
              <a:rPr lang="ru-RU" sz="1400" dirty="0">
                <a:solidFill>
                  <a:sysClr val="windowText" lastClr="000000"/>
                </a:solidFill>
              </a:rPr>
              <a:t>Проект</a:t>
            </a:r>
            <a:r>
              <a:rPr lang="ru-RU" sz="1400" b="1" dirty="0">
                <a:solidFill>
                  <a:sysClr val="windowText" lastClr="000000"/>
                </a:solidFill>
              </a:rPr>
              <a:t> </a:t>
            </a:r>
            <a:r>
              <a:rPr lang="ru-RU" sz="1400" dirty="0">
                <a:solidFill>
                  <a:sysClr val="windowText" lastClr="000000"/>
                </a:solidFill>
              </a:rPr>
              <a:t>«</a:t>
            </a:r>
            <a:r>
              <a:rPr lang="ru-RU" sz="1400" b="1" dirty="0">
                <a:solidFill>
                  <a:sysClr val="windowText" lastClr="000000"/>
                </a:solidFill>
              </a:rPr>
              <a:t>Оптимизация процесса сантехнических работ</a:t>
            </a:r>
            <a:r>
              <a:rPr lang="ru-RU" sz="1400" dirty="0">
                <a:solidFill>
                  <a:sysClr val="windowText" lastClr="000000"/>
                </a:solidFill>
              </a:rPr>
              <a:t>»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63175"/>
            <a:ext cx="569834" cy="6910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1838057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Непонятно, куда звонить. Постоянно занято.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13491" y="2768916"/>
            <a:ext cx="196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19428"/>
                </a:solidFill>
              </a:rPr>
              <a:t>ЧТО СДЕЛАНО: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96234" y="1484784"/>
            <a:ext cx="159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ПРОБЛЕМА: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180269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Заявки только по телефону. </a:t>
            </a:r>
            <a:br>
              <a:rPr lang="ru-RU" sz="1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Записи только в журналах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12790" y="18698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Мастер поехал на место вызова, провел диагностику, пошел обратно за материалами, вернулся на место для ремонта.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599491" y="3101734"/>
            <a:ext cx="4326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98438"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ru-RU" sz="1400" dirty="0">
                <a:solidFill>
                  <a:srgbClr val="619428"/>
                </a:solidFill>
              </a:rPr>
              <a:t>Дежурный набор инструментов</a:t>
            </a:r>
          </a:p>
          <a:p>
            <a:pPr marL="285750" indent="-198438"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ru-RU" sz="1400" dirty="0">
                <a:solidFill>
                  <a:srgbClr val="619428"/>
                </a:solidFill>
              </a:rPr>
              <a:t>Склад с запасами материала. </a:t>
            </a:r>
          </a:p>
          <a:p>
            <a:pPr marL="285750" indent="-198438"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ru-RU" sz="1400" dirty="0">
                <a:solidFill>
                  <a:srgbClr val="619428"/>
                </a:solidFill>
              </a:rPr>
              <a:t>Логист, фургон для перевозки. </a:t>
            </a:r>
            <a:br>
              <a:rPr lang="ru-RU" sz="1400" dirty="0">
                <a:solidFill>
                  <a:srgbClr val="619428"/>
                </a:solidFill>
              </a:rPr>
            </a:br>
            <a:r>
              <a:rPr lang="ru-RU" sz="1400" dirty="0">
                <a:solidFill>
                  <a:srgbClr val="619428"/>
                </a:solidFill>
              </a:rPr>
              <a:t>Доставка необходимого за 5-10 мин.</a:t>
            </a:r>
          </a:p>
        </p:txBody>
      </p:sp>
      <p:graphicFrame>
        <p:nvGraphicFramePr>
          <p:cNvPr id="93" name="Диаграмма 92"/>
          <p:cNvGraphicFramePr/>
          <p:nvPr/>
        </p:nvGraphicFramePr>
        <p:xfrm>
          <a:off x="155519" y="4924245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4" name="Таблица 93"/>
          <p:cNvGraphicFramePr>
            <a:graphicFrameLocks noGrp="1"/>
          </p:cNvGraphicFramePr>
          <p:nvPr/>
        </p:nvGraphicFramePr>
        <p:xfrm>
          <a:off x="323526" y="5993472"/>
          <a:ext cx="1579716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8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5" name="Прямоугольник 94"/>
          <p:cNvSpPr/>
          <p:nvPr/>
        </p:nvSpPr>
        <p:spPr>
          <a:xfrm>
            <a:off x="166685" y="4510063"/>
            <a:ext cx="198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Время подачи заявки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, мин.</a:t>
            </a: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435560" y="5244636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1321168" y="5244635"/>
            <a:ext cx="0" cy="720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97"/>
          <p:cNvSpPr/>
          <p:nvPr/>
        </p:nvSpPr>
        <p:spPr>
          <a:xfrm>
            <a:off x="997379" y="4936859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50 раз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253113" y="4971728"/>
            <a:ext cx="388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до</a:t>
            </a:r>
            <a:endParaRPr lang="ru-RU" sz="1400" dirty="0"/>
          </a:p>
        </p:txBody>
      </p:sp>
      <p:graphicFrame>
        <p:nvGraphicFramePr>
          <p:cNvPr id="100" name="Диаграмма 99"/>
          <p:cNvGraphicFramePr/>
          <p:nvPr/>
        </p:nvGraphicFramePr>
        <p:xfrm>
          <a:off x="4602126" y="5020561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/>
        </p:nvGraphicFramePr>
        <p:xfrm>
          <a:off x="4770133" y="6089788"/>
          <a:ext cx="1591404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7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5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" name="Прямоугольник 101"/>
          <p:cNvSpPr/>
          <p:nvPr/>
        </p:nvSpPr>
        <p:spPr>
          <a:xfrm>
            <a:off x="4511722" y="4472910"/>
            <a:ext cx="198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Время исполнения заявки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, часов.</a:t>
            </a:r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4882167" y="5375821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5767775" y="5360300"/>
            <a:ext cx="0" cy="648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5443986" y="5033175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14,5 раз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E764662E-8C34-4994-81EA-10A54AC4B8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544"/>
          <a:stretch/>
        </p:blipFill>
        <p:spPr>
          <a:xfrm>
            <a:off x="6612331" y="4560479"/>
            <a:ext cx="2356662" cy="1533298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CBB5C5B7-E240-4BE9-9585-E5BABA0A58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" r="10989"/>
          <a:stretch/>
        </p:blipFill>
        <p:spPr>
          <a:xfrm>
            <a:off x="2094291" y="4578354"/>
            <a:ext cx="2331848" cy="153214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780884" y="6124224"/>
            <a:ext cx="2743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619428"/>
                </a:solidFill>
              </a:rPr>
              <a:t>+ появилась обратная связь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5901" y="3093369"/>
            <a:ext cx="4226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438" indent="-19843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19428"/>
                </a:solidFill>
              </a:rPr>
              <a:t>Единый колл-центр, многоканальный телефон с автоответчиком</a:t>
            </a:r>
          </a:p>
          <a:p>
            <a:pPr marL="198438" indent="-19843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19428"/>
                </a:solidFill>
              </a:rPr>
              <a:t>Обратный звонок – контроль качества</a:t>
            </a:r>
          </a:p>
          <a:p>
            <a:pPr marL="198438" indent="-19843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19428"/>
                </a:solidFill>
              </a:rPr>
              <a:t>Электронная система управления заявками: кол-центр – начальник службы – мастер участка – сантехник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15015" y="2751679"/>
            <a:ext cx="196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19428"/>
                </a:solidFill>
              </a:rPr>
              <a:t>ЧТО СДЕЛАНО: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69246" y="1501049"/>
            <a:ext cx="159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ПРОБЛЕМА:</a:t>
            </a:r>
          </a:p>
        </p:txBody>
      </p:sp>
    </p:spTree>
    <p:extLst>
      <p:ext uri="{BB962C8B-B14F-4D97-AF65-F5344CB8AC3E}">
        <p14:creationId xmlns:p14="http://schemas.microsoft.com/office/powerpoint/2010/main" val="201889161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8" y="0"/>
            <a:ext cx="8100392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>
              <a:tabLst>
                <a:tab pos="4038600" algn="l"/>
              </a:tabLst>
            </a:pPr>
            <a:r>
              <a:rPr lang="ru-RU" sz="2200" dirty="0">
                <a:solidFill>
                  <a:srgbClr val="003274"/>
                </a:solidFill>
              </a:rPr>
              <a:t>Социальная сфера</a:t>
            </a:r>
          </a:p>
          <a:p>
            <a:pPr>
              <a:tabLst>
                <a:tab pos="4038600" algn="l"/>
              </a:tabLst>
            </a:pPr>
            <a:r>
              <a:rPr lang="ru-RU" sz="2200" b="0" kern="0" dirty="0">
                <a:solidFill>
                  <a:srgbClr val="002060"/>
                </a:solidFill>
              </a:rPr>
              <a:t>Городской транспорт. НПАП № 3 г. Нижний Новгород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259763" y="6448425"/>
            <a:ext cx="627062" cy="377825"/>
          </a:xfrm>
          <a:prstGeom prst="rect">
            <a:avLst/>
          </a:prstGeom>
        </p:spPr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28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6579" y="972084"/>
            <a:ext cx="7809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Проект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Повышение эффективности Нижегородского пассажирского </a:t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автотранспортного предприятия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1150" y="1787680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Длительное время обслуживания </a:t>
            </a:r>
            <a:br>
              <a:rPr lang="ru-RU" sz="1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и техосмотра автобуса</a:t>
            </a: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Очереди при прохождении медосмотра </a:t>
            </a:r>
            <a:br>
              <a:rPr lang="ru-RU" sz="1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и сдачи кассы после рейса.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362" y="2746819"/>
            <a:ext cx="196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19428"/>
                </a:solidFill>
              </a:rPr>
              <a:t>ЧТО СДЕЛАНО: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96234" y="1484784"/>
            <a:ext cx="159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ПРОБЛЕМА: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75111" y="183425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Сложная схема перемещения автобусов в парке, затруднен въезд, отсутствие стационарных постов, отсутствие закрепленных мест за автобусами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612790" y="3130685"/>
            <a:ext cx="4326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619428"/>
              </a:solidFill>
            </a:endParaRPr>
          </a:p>
        </p:txBody>
      </p:sp>
      <p:graphicFrame>
        <p:nvGraphicFramePr>
          <p:cNvPr id="93" name="Диаграмма 92"/>
          <p:cNvGraphicFramePr/>
          <p:nvPr/>
        </p:nvGraphicFramePr>
        <p:xfrm>
          <a:off x="155519" y="4868875"/>
          <a:ext cx="1872208" cy="115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4" name="Таблица 93"/>
          <p:cNvGraphicFramePr>
            <a:graphicFrameLocks noGrp="1"/>
          </p:cNvGraphicFramePr>
          <p:nvPr/>
        </p:nvGraphicFramePr>
        <p:xfrm>
          <a:off x="323526" y="5993472"/>
          <a:ext cx="1579716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8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5" name="Прямоугольник 94"/>
          <p:cNvSpPr/>
          <p:nvPr/>
        </p:nvSpPr>
        <p:spPr>
          <a:xfrm>
            <a:off x="123973" y="4419230"/>
            <a:ext cx="1986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Прохождение пред- </a:t>
            </a:r>
            <a:br>
              <a:rPr lang="ru-RU" sz="1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и послерейсового медосмотра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, мин.</a:t>
            </a: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471754" y="5372365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1357362" y="5372365"/>
            <a:ext cx="0" cy="57600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97"/>
          <p:cNvSpPr/>
          <p:nvPr/>
        </p:nvSpPr>
        <p:spPr>
          <a:xfrm>
            <a:off x="915861" y="5000770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10 раз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300807" y="5059897"/>
            <a:ext cx="388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до</a:t>
            </a:r>
            <a:endParaRPr lang="ru-RU" sz="1400" dirty="0"/>
          </a:p>
        </p:txBody>
      </p:sp>
      <p:graphicFrame>
        <p:nvGraphicFramePr>
          <p:cNvPr id="100" name="Диаграмма 99"/>
          <p:cNvGraphicFramePr/>
          <p:nvPr/>
        </p:nvGraphicFramePr>
        <p:xfrm>
          <a:off x="4602126" y="5020561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1" name="Таблица 100"/>
          <p:cNvGraphicFramePr>
            <a:graphicFrameLocks noGrp="1"/>
          </p:cNvGraphicFramePr>
          <p:nvPr/>
        </p:nvGraphicFramePr>
        <p:xfrm>
          <a:off x="4770133" y="6089788"/>
          <a:ext cx="1591404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7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5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408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было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стало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" name="Прямоугольник 101"/>
          <p:cNvSpPr/>
          <p:nvPr/>
        </p:nvSpPr>
        <p:spPr>
          <a:xfrm>
            <a:off x="4621794" y="4419229"/>
            <a:ext cx="1875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Время перемещения в парк до сдачи автобуса ОТК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, мин.</a:t>
            </a:r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4882167" y="5389802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5767775" y="5389802"/>
            <a:ext cx="0" cy="48747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5443986" y="5033175"/>
            <a:ext cx="1111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 3 раза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33880" y="3040311"/>
            <a:ext cx="42624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indent="-19367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19428"/>
                </a:solidFill>
              </a:rPr>
              <a:t>Создан чек-лист предрейсового контроля, выделена бригада специалистов для осмотра автобусов в ночное время с пометкой </a:t>
            </a:r>
            <a:br>
              <a:rPr lang="ru-RU" sz="1400" dirty="0">
                <a:solidFill>
                  <a:srgbClr val="619428"/>
                </a:solidFill>
              </a:rPr>
            </a:br>
            <a:r>
              <a:rPr lang="ru-RU" sz="1400" dirty="0">
                <a:solidFill>
                  <a:srgbClr val="619428"/>
                </a:solidFill>
              </a:rPr>
              <a:t>о готовности выхода на линию.</a:t>
            </a:r>
          </a:p>
          <a:p>
            <a:pPr marL="193675" indent="-19367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19428"/>
                </a:solidFill>
              </a:rPr>
              <a:t>Стандартизированы процессы медосмотра </a:t>
            </a:r>
            <a:br>
              <a:rPr lang="ru-RU" sz="1400" dirty="0">
                <a:solidFill>
                  <a:srgbClr val="619428"/>
                </a:solidFill>
              </a:rPr>
            </a:br>
            <a:r>
              <a:rPr lang="ru-RU" sz="1400" dirty="0">
                <a:solidFill>
                  <a:srgbClr val="619428"/>
                </a:solidFill>
              </a:rPr>
              <a:t>и сдачи кассы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19772" y="2720086"/>
            <a:ext cx="1960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19428"/>
                </a:solidFill>
              </a:rPr>
              <a:t>ЧТО СДЕЛАНО: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69246" y="1501049"/>
            <a:ext cx="1594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ПРОБЛЕМА: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4" y="1036819"/>
            <a:ext cx="395682" cy="5188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84" y="4484621"/>
            <a:ext cx="2277186" cy="1518883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639030" y="3038615"/>
            <a:ext cx="4360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indent="-19367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19428"/>
                </a:solidFill>
              </a:rPr>
              <a:t>Изменена схема работы и перемещения ТС </a:t>
            </a:r>
            <a:br>
              <a:rPr lang="ru-RU" sz="1400" dirty="0">
                <a:solidFill>
                  <a:srgbClr val="619428"/>
                </a:solidFill>
              </a:rPr>
            </a:br>
            <a:r>
              <a:rPr lang="ru-RU" sz="1400" dirty="0">
                <a:solidFill>
                  <a:srgbClr val="619428"/>
                </a:solidFill>
              </a:rPr>
              <a:t>на территории автопарка, за автобусами закреплены места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756717" y="5097504"/>
            <a:ext cx="388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до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1" y="4500636"/>
            <a:ext cx="2179381" cy="1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0814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3188730" y="1561840"/>
            <a:ext cx="1307720" cy="1016392"/>
          </a:xfrm>
          <a:prstGeom prst="downArrow">
            <a:avLst>
              <a:gd name="adj1" fmla="val 62021"/>
              <a:gd name="adj2" fmla="val 33882"/>
            </a:avLst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8" y="0"/>
            <a:ext cx="7128792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kern="0" dirty="0">
                <a:solidFill>
                  <a:srgbClr val="002060"/>
                </a:solidFill>
              </a:rPr>
              <a:t>Государственное и муниципальное управление </a:t>
            </a:r>
            <a:r>
              <a:rPr lang="ru-RU" sz="2200" b="0" kern="0" dirty="0">
                <a:solidFill>
                  <a:srgbClr val="002060"/>
                </a:solidFill>
                <a:latin typeface="+mn-lt"/>
              </a:rPr>
              <a:t>Республика Северная Осетия-Алания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29</a:t>
            </a:fld>
            <a:endParaRPr lang="ru-RU" alt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547180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Сокращение времени подписания и опубликования нормативных правовых актов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21376" y="1596809"/>
            <a:ext cx="837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 </a:t>
            </a:r>
            <a:r>
              <a:rPr lang="ru-RU" sz="2400" b="1" dirty="0"/>
              <a:t>2,8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раза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7031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Администрация главы Республики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45023" y="4643499"/>
            <a:ext cx="3936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5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spc="-90" dirty="0">
                <a:solidFill>
                  <a:schemeClr val="bg2">
                    <a:lumMod val="50000"/>
                  </a:schemeClr>
                </a:solidFill>
              </a:rPr>
              <a:t>Администрация местного самоуправления г. Владикавказа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58280" y="5216349"/>
            <a:ext cx="2938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</a:rPr>
              <a:t>Время выдачи разрешений на перекрытие улично-дорожной сети города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354" y="3399731"/>
            <a:ext cx="34025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Сокращение времени аттестации пед. работников на предмет присвоения первой и высшей квалификационной категории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3354" y="301318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kern="100" dirty="0">
                <a:solidFill>
                  <a:schemeClr val="bg2">
                    <a:lumMod val="50000"/>
                  </a:schemeClr>
                </a:solidFill>
              </a:rPr>
              <a:t>Министерство образования и науки</a:t>
            </a:r>
            <a:endParaRPr lang="ru-RU" sz="1600" kern="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44670" y="3136255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Министерство Промышленности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844670" y="3471196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Сокращение времени лицензирования продукции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4618971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Министерство строительства </a:t>
            </a:r>
            <a:br>
              <a:rPr lang="ru-RU" sz="1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 архитектуры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30357" y="5222474"/>
            <a:ext cx="3045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Сокращение времени ожидания в очереди на выдачу жилищных сертификатов и свидетельств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3188730" y="3474809"/>
            <a:ext cx="1307720" cy="1016392"/>
          </a:xfrm>
          <a:prstGeom prst="downArrow">
            <a:avLst>
              <a:gd name="adj1" fmla="val 62021"/>
              <a:gd name="adj2" fmla="val 33882"/>
            </a:avLst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9" name="Прямоугольник 28"/>
          <p:cNvSpPr/>
          <p:nvPr/>
        </p:nvSpPr>
        <p:spPr>
          <a:xfrm>
            <a:off x="3549616" y="3509778"/>
            <a:ext cx="580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 </a:t>
            </a:r>
            <a:r>
              <a:rPr lang="ru-RU" sz="2400" b="1" dirty="0"/>
              <a:t>6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раз</a:t>
            </a:r>
          </a:p>
        </p:txBody>
      </p:sp>
      <p:sp>
        <p:nvSpPr>
          <p:cNvPr id="30" name="Стрелка вниз 29"/>
          <p:cNvSpPr/>
          <p:nvPr/>
        </p:nvSpPr>
        <p:spPr>
          <a:xfrm>
            <a:off x="3188730" y="5273364"/>
            <a:ext cx="1307720" cy="1016392"/>
          </a:xfrm>
          <a:prstGeom prst="downArrow">
            <a:avLst>
              <a:gd name="adj1" fmla="val 62021"/>
              <a:gd name="adj2" fmla="val 33882"/>
            </a:avLst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1" name="Прямоугольник 30"/>
          <p:cNvSpPr/>
          <p:nvPr/>
        </p:nvSpPr>
        <p:spPr>
          <a:xfrm>
            <a:off x="3421376" y="5308333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 </a:t>
            </a:r>
            <a:r>
              <a:rPr lang="ru-RU" sz="2400" b="1" dirty="0"/>
              <a:t>3,6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раза</a:t>
            </a:r>
          </a:p>
        </p:txBody>
      </p:sp>
      <p:sp>
        <p:nvSpPr>
          <p:cNvPr id="34" name="Стрелка вниз 33"/>
          <p:cNvSpPr/>
          <p:nvPr/>
        </p:nvSpPr>
        <p:spPr>
          <a:xfrm>
            <a:off x="7711684" y="3487284"/>
            <a:ext cx="1307720" cy="1016392"/>
          </a:xfrm>
          <a:prstGeom prst="downArrow">
            <a:avLst>
              <a:gd name="adj1" fmla="val 62021"/>
              <a:gd name="adj2" fmla="val 33882"/>
            </a:avLst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Прямоугольник 34"/>
          <p:cNvSpPr/>
          <p:nvPr/>
        </p:nvSpPr>
        <p:spPr>
          <a:xfrm>
            <a:off x="7944330" y="3522253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 </a:t>
            </a:r>
            <a:r>
              <a:rPr lang="ru-RU" sz="2400" b="1" dirty="0"/>
              <a:t>6,4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раза</a:t>
            </a:r>
          </a:p>
        </p:txBody>
      </p:sp>
      <p:sp>
        <p:nvSpPr>
          <p:cNvPr id="36" name="Стрелка вниз 35"/>
          <p:cNvSpPr/>
          <p:nvPr/>
        </p:nvSpPr>
        <p:spPr>
          <a:xfrm>
            <a:off x="7689899" y="5292928"/>
            <a:ext cx="1307720" cy="1016392"/>
          </a:xfrm>
          <a:prstGeom prst="downArrow">
            <a:avLst>
              <a:gd name="adj1" fmla="val 62021"/>
              <a:gd name="adj2" fmla="val 33882"/>
            </a:avLst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7" name="Прямоугольник 36"/>
          <p:cNvSpPr/>
          <p:nvPr/>
        </p:nvSpPr>
        <p:spPr>
          <a:xfrm>
            <a:off x="7993880" y="5327897"/>
            <a:ext cx="694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 </a:t>
            </a:r>
            <a:r>
              <a:rPr lang="ru-RU" sz="2400" b="1" dirty="0"/>
              <a:t>80</a:t>
            </a:r>
            <a:br>
              <a:rPr lang="ru-RU" sz="2400" b="1" dirty="0"/>
            </a:br>
            <a:r>
              <a:rPr lang="ru-RU" sz="1600" dirty="0"/>
              <a:t>раз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29" y="1126988"/>
            <a:ext cx="3128772" cy="189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500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8078" y="5336041"/>
            <a:ext cx="1425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ru-RU" altLang="ja-JP" sz="2000" b="1" dirty="0">
                <a:solidFill>
                  <a:schemeClr val="bg2">
                    <a:lumMod val="50000"/>
                  </a:schemeClr>
                </a:solidFill>
                <a:ea typeface="ＭＳ Ｐゴシック" panose="020B0600070205080204" pitchFamily="34" charset="-128"/>
              </a:rPr>
              <a:t>Работать </a:t>
            </a:r>
            <a:br>
              <a:rPr kumimoji="1" lang="ru-RU" altLang="ja-JP" sz="2000" b="1" dirty="0">
                <a:solidFill>
                  <a:schemeClr val="bg2">
                    <a:lumMod val="50000"/>
                  </a:schemeClr>
                </a:solidFill>
                <a:ea typeface="ＭＳ Ｐゴシック" panose="020B0600070205080204" pitchFamily="34" charset="-128"/>
              </a:rPr>
            </a:br>
            <a:r>
              <a:rPr kumimoji="1" lang="ru-RU" altLang="ja-JP" sz="2000" b="1" dirty="0">
                <a:solidFill>
                  <a:schemeClr val="bg2">
                    <a:lumMod val="50000"/>
                  </a:schemeClr>
                </a:solidFill>
                <a:ea typeface="ＭＳ Ｐゴシック" panose="020B0600070205080204" pitchFamily="34" charset="-128"/>
              </a:rPr>
              <a:t>над:</a:t>
            </a:r>
            <a:endParaRPr kumimoji="1" lang="ru-RU" sz="2000" b="1" dirty="0">
              <a:solidFill>
                <a:schemeClr val="bg2">
                  <a:lumMod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99" y="5456199"/>
            <a:ext cx="1122561" cy="1401801"/>
          </a:xfrm>
          <a:prstGeom prst="rect">
            <a:avLst/>
          </a:prstGeom>
        </p:spPr>
      </p:pic>
      <p:sp>
        <p:nvSpPr>
          <p:cNvPr id="58" name="Номер слайда 5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3</a:t>
            </a:fld>
            <a:endParaRPr lang="ru-RU" altLang="ru-RU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034078" y="13692"/>
            <a:ext cx="7225685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kern="0" dirty="0">
                <a:latin typeface="+mn-lt"/>
                <a:cs typeface="Times New Roman" panose="02020603050405020304" pitchFamily="18" charset="0"/>
              </a:rPr>
              <a:t>Суть производственной системы </a:t>
            </a:r>
            <a:br>
              <a:rPr lang="ru-RU" sz="2200" kern="0" dirty="0">
                <a:latin typeface="+mn-lt"/>
                <a:cs typeface="Times New Roman" panose="02020603050405020304" pitchFamily="18" charset="0"/>
              </a:rPr>
            </a:br>
            <a:r>
              <a:rPr lang="ru-RU" sz="2200" kern="0" dirty="0">
                <a:latin typeface="+mn-lt"/>
                <a:cs typeface="Times New Roman" panose="02020603050405020304" pitchFamily="18" charset="0"/>
              </a:rPr>
              <a:t>на принципах бережливого производства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564814" y="4873870"/>
            <a:ext cx="774441" cy="46414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1265743" y="1298302"/>
            <a:ext cx="431702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ja-JP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Увидеть 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ja-JP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потери и резервы в потоке</a:t>
            </a:r>
            <a:endParaRPr lang="en-US" altLang="ja-JP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47664" y="2075387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7 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+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3  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+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 1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7912" y="2661359"/>
            <a:ext cx="3096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видов потерь</a:t>
            </a:r>
            <a:r>
              <a:rPr lang="ru-RU" altLang="ja-JP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 транспортировка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 обработка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складирование (запасы)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 (отделить человека от станка)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лишние движения (эргономика)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(передается на следующие стадии)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перепроизводство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23631" y="2683893"/>
            <a:ext cx="21281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Резервы производительности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 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74680" y="2671623"/>
            <a:ext cx="2422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Неиспользованный потенциал человека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6" y="1216264"/>
            <a:ext cx="853202" cy="1080582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1248205" y="5068027"/>
            <a:ext cx="1428165" cy="1241293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ручное управление 25"/>
          <p:cNvSpPr/>
          <p:nvPr/>
        </p:nvSpPr>
        <p:spPr>
          <a:xfrm rot="3400905" flipH="1">
            <a:off x="2886298" y="4660136"/>
            <a:ext cx="131471" cy="891614"/>
          </a:xfrm>
          <a:prstGeom prst="flowChartManualOperation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217353" y="928671"/>
            <a:ext cx="1266469" cy="1117696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ручное управление 27"/>
          <p:cNvSpPr/>
          <p:nvPr/>
        </p:nvSpPr>
        <p:spPr>
          <a:xfrm rot="8346165" flipH="1">
            <a:off x="2417878" y="1844195"/>
            <a:ext cx="131886" cy="737363"/>
          </a:xfrm>
          <a:prstGeom prst="flowChartManualOperation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5" y="3286318"/>
            <a:ext cx="2227609" cy="1484144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>
            <a:off x="4788024" y="4152521"/>
            <a:ext cx="0" cy="100023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6569245" y="4923616"/>
            <a:ext cx="665146" cy="41440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791211" y="5469469"/>
            <a:ext cx="1556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Мобилизацией </a:t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потенциала</a:t>
            </a:r>
            <a:endParaRPr lang="ru-RU" sz="1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197321" y="5469469"/>
            <a:ext cx="124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Вскрытием </a:t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резервов</a:t>
            </a:r>
            <a:endParaRPr lang="ru-RU" sz="14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687752" y="5449668"/>
            <a:ext cx="1389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Устранением </a:t>
            </a:r>
            <a:br>
              <a:rPr lang="ru-RU" sz="1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потерь</a:t>
            </a:r>
            <a:endParaRPr 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23928" y="5456199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+</a:t>
            </a:r>
            <a:endParaRPr lang="ru-RU" sz="28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396551" y="5442707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+</a:t>
            </a:r>
            <a:endParaRPr lang="ru-RU" sz="2800" b="1" dirty="0"/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707AA46A-A895-4DF0-8358-C8975A27AD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9746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3203" y="857252"/>
          <a:ext cx="121481" cy="12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203" y="857252"/>
                        <a:ext cx="121481" cy="1214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Заголовок 1"/>
          <p:cNvSpPr txBox="1">
            <a:spLocks/>
          </p:cNvSpPr>
          <p:nvPr/>
        </p:nvSpPr>
        <p:spPr bwMode="auto">
          <a:xfrm>
            <a:off x="1172053" y="123791"/>
            <a:ext cx="7809851" cy="73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5825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1651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67481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331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200" kern="0" dirty="0">
                <a:solidFill>
                  <a:srgbClr val="002060"/>
                </a:solidFill>
              </a:rPr>
              <a:t>2017-2019 гг. За 3 года в рамках проекта «Эффективный регион» в 19 регионах РФ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391625" y="4046431"/>
            <a:ext cx="201260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ожидания в очереди</a:t>
            </a:r>
            <a:b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500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Продолжительность приема документов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обслуживания заявителей 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обработки документов </a:t>
            </a:r>
            <a:endParaRPr lang="ru-RU" sz="1000" b="1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1" y="1599702"/>
            <a:ext cx="4062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6"/>
                </a:solidFill>
              </a:rPr>
              <a:t>Государственное управление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592798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kern="0" dirty="0">
                <a:solidFill>
                  <a:schemeClr val="accent6"/>
                </a:solidFill>
              </a:rPr>
              <a:t>Социальная сфера</a:t>
            </a:r>
            <a:endParaRPr lang="en-US" sz="1200" b="1" kern="0" dirty="0">
              <a:solidFill>
                <a:schemeClr val="accent6"/>
              </a:solidFill>
            </a:endParaRPr>
          </a:p>
        </p:txBody>
      </p:sp>
      <p:pic>
        <p:nvPicPr>
          <p:cNvPr id="14" name="Picture 2" descr="&amp;Kcy;&amp;acy;&amp;rcy;&amp;tcy;&amp;icy;&amp;ncy;&amp;kcy;&amp;icy; &amp;pcy;&amp;ocy; &amp;zcy;&amp;acy;&amp;pcy;&amp;rcy;&amp;ocy;&amp;scy;&amp;ucy; &amp;ocy;&amp;bcy;&amp;rcy;&amp;acy;&amp;zcy;&amp;ocy;&amp;vcy;&amp;acy;&amp;ncy;&amp;icy;&amp;ie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0" y="1973972"/>
            <a:ext cx="371670" cy="27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46" y="3843908"/>
            <a:ext cx="228263" cy="3143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4073800" y="1980065"/>
            <a:ext cx="293029" cy="3136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2295" y="2005250"/>
            <a:ext cx="10294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defRPr/>
            </a:pPr>
            <a:r>
              <a:rPr lang="ru-RU" sz="1000" b="1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914098" y="2230817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2 раза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0467" y="2208393"/>
            <a:ext cx="21476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Время подачи документов </a:t>
            </a:r>
            <a:br>
              <a:rPr lang="ru-RU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в приемную комиссию вуза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rgbClr val="808080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формирования </a:t>
            </a:r>
            <a:b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учебного плана студента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rgbClr val="808080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Время подготовки </a:t>
            </a:r>
            <a:br>
              <a:rPr lang="ru-RU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к лабораторным работам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chemeClr val="bg2">
                  <a:lumMod val="50000"/>
                </a:schemeClr>
              </a:solidFill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Время подготовки </a:t>
            </a:r>
            <a:br>
              <a:rPr lang="ru-RU" sz="1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к занятию по лыжной подготовке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1000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rgbClr val="808080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913509" y="2620254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5 раз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920175" y="3009691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4 раза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6602" y="2010144"/>
            <a:ext cx="18662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1000" b="1" dirty="0">
                <a:solidFill>
                  <a:schemeClr val="bg2">
                    <a:lumMod val="50000"/>
                  </a:schemeClr>
                </a:solidFill>
              </a:rPr>
              <a:t>Проекты в Министерствах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70780" y="3830255"/>
            <a:ext cx="4940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225"/>
              </a:spcAft>
              <a:buClr>
                <a:schemeClr val="bg2">
                  <a:lumMod val="50000"/>
                </a:schemeClr>
              </a:buClr>
              <a:defRPr/>
            </a:pPr>
            <a:r>
              <a:rPr lang="ru-RU" sz="1000" b="1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МФЦ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892079" y="2216164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3 раза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886467" y="2613810"/>
            <a:ext cx="699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до 5 раз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891558" y="2962498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6 раз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891558" y="3360144"/>
            <a:ext cx="7938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4,5 раза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86602" y="2204618"/>
            <a:ext cx="232106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принятия </a:t>
            </a:r>
            <a:b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распоряжения Правительства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rgbClr val="808080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808080">
                    <a:lumMod val="50000"/>
                  </a:srgbClr>
                </a:solidFill>
              </a:rPr>
              <a:t>Время от входа в здание </a:t>
            </a:r>
            <a:br>
              <a:rPr lang="ru-RU" sz="1000" dirty="0">
                <a:solidFill>
                  <a:srgbClr val="808080">
                    <a:lumMod val="50000"/>
                  </a:srgbClr>
                </a:solidFill>
              </a:rPr>
            </a:br>
            <a:r>
              <a:rPr lang="ru-RU" sz="1000" dirty="0">
                <a:solidFill>
                  <a:srgbClr val="808080">
                    <a:lumMod val="50000"/>
                  </a:srgbClr>
                </a:solidFill>
              </a:rPr>
              <a:t>до приема специалистами 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endParaRPr lang="ru-RU" sz="500" dirty="0">
              <a:solidFill>
                <a:srgbClr val="808080">
                  <a:lumMod val="50000"/>
                </a:srgbClr>
              </a:solidFill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808080">
                    <a:lumMod val="50000"/>
                  </a:srgbClr>
                </a:solidFill>
              </a:rPr>
              <a:t>Время лицензирования</a:t>
            </a:r>
            <a:br>
              <a:rPr lang="ru-RU" sz="1000" dirty="0">
                <a:solidFill>
                  <a:srgbClr val="808080">
                    <a:lumMod val="50000"/>
                  </a:srgbClr>
                </a:solidFill>
              </a:rPr>
            </a:br>
            <a:r>
              <a:rPr lang="ru-RU" sz="1000" dirty="0">
                <a:solidFill>
                  <a:srgbClr val="808080">
                    <a:lumMod val="50000"/>
                  </a:srgbClr>
                </a:solidFill>
              </a:rPr>
              <a:t>продукции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defRPr/>
            </a:pPr>
            <a:endParaRPr lang="ru-RU" sz="500" dirty="0">
              <a:solidFill>
                <a:srgbClr val="808080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получения разрешения </a:t>
            </a:r>
            <a:b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 земляные работы</a:t>
            </a:r>
            <a:endParaRPr lang="en-US" sz="1000" b="1" dirty="0">
              <a:solidFill>
                <a:srgbClr val="808080">
                  <a:lumMod val="5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876257" y="4014025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19 раз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6876257" y="4300243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6 раз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6876257" y="4684595"/>
            <a:ext cx="7938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2,5 раза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897526" y="5096530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13 раз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851920" y="1656288"/>
            <a:ext cx="0" cy="3924000"/>
          </a:xfrm>
          <a:prstGeom prst="line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61632" y="1869796"/>
            <a:ext cx="7668000" cy="0"/>
          </a:xfrm>
          <a:prstGeom prst="line">
            <a:avLst/>
          </a:prstGeom>
          <a:ln w="9525">
            <a:solidFill>
              <a:schemeClr val="bg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6" descr="C:\Гатилов\фото\20180504_14065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8446" y="2683551"/>
            <a:ext cx="1317277" cy="85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"/>
          <a:stretch/>
        </p:blipFill>
        <p:spPr>
          <a:xfrm>
            <a:off x="7718446" y="4644204"/>
            <a:ext cx="1317277" cy="946399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602295" y="4886290"/>
            <a:ext cx="190410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Время приема граждан</a:t>
            </a: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ru-RU" sz="500" b="1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8588" indent="-128588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bg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Сокращение количества согласований документа</a:t>
            </a:r>
            <a:endParaRPr lang="en-US" sz="1000" dirty="0">
              <a:solidFill>
                <a:schemeClr val="bg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8" b="21885"/>
          <a:stretch/>
        </p:blipFill>
        <p:spPr>
          <a:xfrm>
            <a:off x="348132" y="4624082"/>
            <a:ext cx="270694" cy="322808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>
            <a:off x="605685" y="4681612"/>
            <a:ext cx="1350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defRPr/>
            </a:pPr>
            <a:r>
              <a:rPr lang="ru-RU" sz="1000" b="1" dirty="0">
                <a:solidFill>
                  <a:srgbClr val="808080">
                    <a:lumMod val="5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Центры занятости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2906005" y="4875182"/>
            <a:ext cx="7938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4,6 раза</a:t>
            </a:r>
          </a:p>
        </p:txBody>
      </p:sp>
      <p:sp>
        <p:nvSpPr>
          <p:cNvPr id="73" name="Стрелка вверх 72"/>
          <p:cNvSpPr/>
          <p:nvPr/>
        </p:nvSpPr>
        <p:spPr>
          <a:xfrm rot="10800000">
            <a:off x="2498038" y="2193462"/>
            <a:ext cx="413681" cy="1684392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75" name="Стрелка вверх 74"/>
          <p:cNvSpPr/>
          <p:nvPr/>
        </p:nvSpPr>
        <p:spPr>
          <a:xfrm rot="10800000">
            <a:off x="6448390" y="2193461"/>
            <a:ext cx="413681" cy="1650447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1" name="Прямоугольник 50"/>
          <p:cNvSpPr/>
          <p:nvPr/>
        </p:nvSpPr>
        <p:spPr>
          <a:xfrm>
            <a:off x="2922498" y="3360144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3 раза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910130" y="5200186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dirty="0">
                <a:solidFill>
                  <a:srgbClr val="808080">
                    <a:lumMod val="50000"/>
                  </a:srgbClr>
                </a:solidFill>
                <a:latin typeface="Arial"/>
              </a:rPr>
              <a:t>в 11 раз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6366" y="3885298"/>
            <a:ext cx="3020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defRPr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Создание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Ассоциации бережливых вузов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Клуба директоров бережливых школ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08080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и Лиги бережливых колледжей</a:t>
            </a:r>
          </a:p>
        </p:txBody>
      </p:sp>
      <p:sp>
        <p:nvSpPr>
          <p:cNvPr id="53" name="Стрелка вверх 52"/>
          <p:cNvSpPr/>
          <p:nvPr/>
        </p:nvSpPr>
        <p:spPr>
          <a:xfrm rot="10800000">
            <a:off x="2515849" y="4686717"/>
            <a:ext cx="413681" cy="86839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4" name="Стрелка вверх 53"/>
          <p:cNvSpPr/>
          <p:nvPr/>
        </p:nvSpPr>
        <p:spPr>
          <a:xfrm rot="10800000">
            <a:off x="6454677" y="4062939"/>
            <a:ext cx="413681" cy="151401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44" y="1883604"/>
            <a:ext cx="1318054" cy="7402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44" y="3596655"/>
            <a:ext cx="1317278" cy="98795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48D88FB-3D16-4E45-A69F-62CBB0027A9B}"/>
              </a:ext>
            </a:extLst>
          </p:cNvPr>
          <p:cNvSpPr/>
          <p:nvPr/>
        </p:nvSpPr>
        <p:spPr>
          <a:xfrm>
            <a:off x="2232972" y="1080371"/>
            <a:ext cx="3751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>
                <a:solidFill>
                  <a:srgbClr val="FF0000"/>
                </a:solidFill>
              </a:rPr>
              <a:t>Реализовано 9000 проектов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35C99FA7-755A-4671-9905-ABB0369644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9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4644008" y="4159454"/>
            <a:ext cx="2290413" cy="14163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938897" y="102468"/>
            <a:ext cx="8136907" cy="721519"/>
          </a:xfrm>
        </p:spPr>
        <p:txBody>
          <a:bodyPr anchor="ctr"/>
          <a:lstStyle/>
          <a:p>
            <a:r>
              <a:rPr lang="ru-RU" dirty="0">
                <a:solidFill>
                  <a:srgbClr val="003274"/>
                </a:solidFill>
                <a:cs typeface="Times New Roman" panose="02020603050405020304" pitchFamily="18" charset="0"/>
              </a:rPr>
              <a:t>Организация Клуба губернаторов бережливых регионов </a:t>
            </a:r>
            <a:br>
              <a:rPr lang="ru-RU" dirty="0">
                <a:solidFill>
                  <a:srgbClr val="003274"/>
                </a:solidFill>
                <a:cs typeface="Times New Roman" panose="02020603050405020304" pitchFamily="18" charset="0"/>
              </a:rPr>
            </a:br>
            <a:r>
              <a:rPr lang="ru-RU" b="0" dirty="0"/>
              <a:t>Стандарт взаимодействия регионов Клуба и ГК «Росатом»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4644006" y="2006164"/>
            <a:ext cx="2284764" cy="997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5" name="Прямоугольник 74"/>
          <p:cNvSpPr/>
          <p:nvPr/>
        </p:nvSpPr>
        <p:spPr>
          <a:xfrm>
            <a:off x="6997603" y="4159454"/>
            <a:ext cx="2141032" cy="14163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76" name="Прямоугольник 75"/>
          <p:cNvSpPr/>
          <p:nvPr/>
        </p:nvSpPr>
        <p:spPr>
          <a:xfrm>
            <a:off x="4644007" y="3073270"/>
            <a:ext cx="2284703" cy="1019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8" name="Прямоугольник 77"/>
          <p:cNvSpPr/>
          <p:nvPr/>
        </p:nvSpPr>
        <p:spPr>
          <a:xfrm>
            <a:off x="3013206" y="3081589"/>
            <a:ext cx="1558795" cy="10195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79" name="Прямоугольник 78"/>
          <p:cNvSpPr/>
          <p:nvPr/>
        </p:nvSpPr>
        <p:spPr>
          <a:xfrm>
            <a:off x="3024335" y="4167773"/>
            <a:ext cx="1547665" cy="14163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80" name="Прямоугольник 79"/>
          <p:cNvSpPr/>
          <p:nvPr/>
        </p:nvSpPr>
        <p:spPr>
          <a:xfrm>
            <a:off x="3018916" y="2014482"/>
            <a:ext cx="1553084" cy="10021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" name="Прямоугольник 1"/>
          <p:cNvSpPr/>
          <p:nvPr/>
        </p:nvSpPr>
        <p:spPr>
          <a:xfrm>
            <a:off x="2989255" y="2035911"/>
            <a:ext cx="1912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Совместная работа </a:t>
            </a:r>
            <a:br>
              <a:rPr lang="ru-RU" sz="1050" b="1" dirty="0">
                <a:solidFill>
                  <a:schemeClr val="bg1"/>
                </a:solidFill>
              </a:rPr>
            </a:br>
            <a:r>
              <a:rPr lang="ru-RU" sz="1050" b="1" dirty="0">
                <a:solidFill>
                  <a:schemeClr val="bg1"/>
                </a:solidFill>
              </a:rPr>
              <a:t>на площадке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4673" y="3078602"/>
            <a:ext cx="17951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Совместная работа </a:t>
            </a:r>
            <a:br>
              <a:rPr lang="ru-RU" sz="1050" b="1" dirty="0">
                <a:solidFill>
                  <a:schemeClr val="bg1"/>
                </a:solidFill>
              </a:rPr>
            </a:br>
            <a:r>
              <a:rPr lang="ru-RU" sz="1050" b="1" dirty="0">
                <a:solidFill>
                  <a:schemeClr val="bg1"/>
                </a:solidFill>
              </a:rPr>
              <a:t>по созданию </a:t>
            </a:r>
          </a:p>
          <a:p>
            <a:r>
              <a:rPr lang="ru-RU" sz="1050" b="1" dirty="0">
                <a:solidFill>
                  <a:schemeClr val="bg1"/>
                </a:solidFill>
              </a:rPr>
              <a:t>образцов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94673" y="4205378"/>
            <a:ext cx="190724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685800" algn="l"/>
              </a:tabLst>
            </a:pPr>
            <a:r>
              <a:rPr lang="ru-RU" sz="105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Горизонтальное межрегиональное</a:t>
            </a:r>
          </a:p>
          <a:p>
            <a:pPr>
              <a:spcAft>
                <a:spcPts val="0"/>
              </a:spcAft>
              <a:tabLst>
                <a:tab pos="685800" algn="l"/>
              </a:tabLst>
            </a:pPr>
            <a:r>
              <a:rPr lang="ru-RU" sz="105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08552" y="4210248"/>
            <a:ext cx="2220158" cy="133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050" dirty="0">
                <a:solidFill>
                  <a:srgbClr val="414142"/>
                </a:solidFill>
              </a:rPr>
              <a:t>Регион обязуется: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414142"/>
                </a:solidFill>
              </a:rPr>
              <a:t>демонстрировать образцы членам Клуба,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414142"/>
                </a:solidFill>
              </a:rPr>
              <a:t>делиться методическими материалами</a:t>
            </a:r>
            <a:r>
              <a:rPr lang="ru-RU" sz="1050" dirty="0">
                <a:solidFill>
                  <a:srgbClr val="414142"/>
                </a:solidFill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14142"/>
                </a:solidFill>
              </a:rPr>
              <a:t>направлять своих лидеров </a:t>
            </a:r>
            <a:br>
              <a:rPr lang="ru-RU" sz="1050" dirty="0">
                <a:solidFill>
                  <a:srgbClr val="414142"/>
                </a:solidFill>
              </a:rPr>
            </a:br>
            <a:r>
              <a:rPr lang="ru-RU" sz="1050" b="1" dirty="0">
                <a:solidFill>
                  <a:srgbClr val="414142"/>
                </a:solidFill>
              </a:rPr>
              <a:t>в регионы-партнеры.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08552" y="2025121"/>
            <a:ext cx="2220158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050" dirty="0">
                <a:solidFill>
                  <a:srgbClr val="414142"/>
                </a:solidFill>
              </a:rPr>
              <a:t>Губернатор</a:t>
            </a:r>
            <a:r>
              <a:rPr lang="ru-RU" sz="1050" b="1" dirty="0">
                <a:solidFill>
                  <a:srgbClr val="414142"/>
                </a:solidFill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14142"/>
                </a:solidFill>
              </a:rPr>
              <a:t>создает </a:t>
            </a:r>
            <a:r>
              <a:rPr lang="ru-RU" sz="1050" b="1" dirty="0">
                <a:solidFill>
                  <a:srgbClr val="414142"/>
                </a:solidFill>
              </a:rPr>
              <a:t>проектный офис</a:t>
            </a:r>
            <a:r>
              <a:rPr lang="ru-RU" sz="1050" dirty="0">
                <a:solidFill>
                  <a:srgbClr val="414142"/>
                </a:solidFill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14142"/>
                </a:solidFill>
              </a:rPr>
              <a:t>создает</a:t>
            </a:r>
            <a:r>
              <a:rPr lang="ru-RU" sz="1050" b="1" dirty="0">
                <a:solidFill>
                  <a:srgbClr val="414142"/>
                </a:solidFill>
              </a:rPr>
              <a:t> отраслевые центры компетенций </a:t>
            </a:r>
            <a:br>
              <a:rPr lang="ru-RU" sz="1050" b="1" dirty="0">
                <a:solidFill>
                  <a:srgbClr val="414142"/>
                </a:solidFill>
              </a:rPr>
            </a:br>
            <a:r>
              <a:rPr lang="ru-RU" sz="1050" dirty="0">
                <a:solidFill>
                  <a:srgbClr val="414142"/>
                </a:solidFill>
              </a:rPr>
              <a:t>в министерствах региона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97603" y="2006163"/>
            <a:ext cx="2146397" cy="995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1" name="Прямоугольник 20"/>
          <p:cNvSpPr/>
          <p:nvPr/>
        </p:nvSpPr>
        <p:spPr>
          <a:xfrm>
            <a:off x="7094926" y="2027315"/>
            <a:ext cx="2013578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14142"/>
                </a:solidFill>
              </a:rPr>
              <a:t>Организовывает</a:t>
            </a:r>
            <a:r>
              <a:rPr lang="ru-RU" sz="1050" b="1" dirty="0">
                <a:solidFill>
                  <a:srgbClr val="414142"/>
                </a:solidFill>
              </a:rPr>
              <a:t> обучение на своих заводах и образцах</a:t>
            </a:r>
            <a:endParaRPr lang="ru-RU" sz="1050" dirty="0">
              <a:solidFill>
                <a:srgbClr val="414142"/>
              </a:solidFill>
            </a:endParaRP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414142"/>
                </a:solidFill>
              </a:rPr>
              <a:t>Сопровождает старт </a:t>
            </a:r>
            <a:r>
              <a:rPr lang="ru-RU" sz="1050" dirty="0">
                <a:solidFill>
                  <a:srgbClr val="414142"/>
                </a:solidFill>
              </a:rPr>
              <a:t>в регионах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997603" y="3068961"/>
            <a:ext cx="2141032" cy="1023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4" name="Прямоугольник 23"/>
          <p:cNvSpPr/>
          <p:nvPr/>
        </p:nvSpPr>
        <p:spPr>
          <a:xfrm>
            <a:off x="7094926" y="3068960"/>
            <a:ext cx="2043708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Формирование критериев образцов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Развивающие партнерские проверки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Рейтинг образцов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3309" y="1641751"/>
            <a:ext cx="38829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588225" y="1628951"/>
            <a:ext cx="3209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Росатом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08552" y="3105905"/>
            <a:ext cx="2191438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  <a:buClr>
                <a:srgbClr val="FFFFFF"/>
              </a:buClr>
            </a:pPr>
            <a:r>
              <a:rPr lang="ru-RU" sz="1050" dirty="0">
                <a:solidFill>
                  <a:srgbClr val="414142"/>
                </a:solidFill>
              </a:rPr>
              <a:t>Губернатор – </a:t>
            </a:r>
            <a:r>
              <a:rPr lang="ru-RU" sz="1050" b="1" dirty="0">
                <a:solidFill>
                  <a:srgbClr val="414142"/>
                </a:solidFill>
              </a:rPr>
              <a:t>Заказчик на образцы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24" y="1677114"/>
            <a:ext cx="215793" cy="25039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7457687" y="1640567"/>
            <a:ext cx="290678" cy="29616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7094926" y="4193817"/>
            <a:ext cx="2049074" cy="115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414142"/>
                </a:solidFill>
              </a:rPr>
              <a:t>Система горизонтального взаимодействия внутри каждой отрасли</a:t>
            </a:r>
            <a:r>
              <a:rPr lang="ru-RU" sz="1050" dirty="0">
                <a:solidFill>
                  <a:srgbClr val="414142"/>
                </a:solidFill>
              </a:rPr>
              <a:t>, </a:t>
            </a:r>
          </a:p>
          <a:p>
            <a:pPr marL="171450" indent="-17145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50" b="1" dirty="0">
                <a:solidFill>
                  <a:srgbClr val="414142"/>
                </a:solidFill>
              </a:rPr>
              <a:t>Методическая поддержка</a:t>
            </a:r>
            <a:endParaRPr lang="ru-RU" sz="1050" dirty="0">
              <a:solidFill>
                <a:srgbClr val="41414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5694101"/>
            <a:ext cx="79208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Следующее заседание планируется </a:t>
            </a:r>
            <a:r>
              <a:rPr lang="ru-RU" sz="1100" b="1" dirty="0"/>
              <a:t>14 февраля 2020 года </a:t>
            </a:r>
            <a:r>
              <a:rPr lang="ru-RU" sz="1100" dirty="0"/>
              <a:t>в рамках Российского инвестиционного форума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1"/>
          <a:stretch/>
        </p:blipFill>
        <p:spPr>
          <a:xfrm>
            <a:off x="143941" y="3897386"/>
            <a:ext cx="2735753" cy="14653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96" y="5379656"/>
            <a:ext cx="299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/>
              <a:t>Первое заседание Клуба 26 декабря 2019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/>
          <a:stretch/>
        </p:blipFill>
        <p:spPr>
          <a:xfrm>
            <a:off x="146786" y="1750872"/>
            <a:ext cx="2735753" cy="162582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6372" y="3359424"/>
            <a:ext cx="2903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Рождение концепции Клуба на форуме «Производительность 360» 3 июля 2019 года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CABD8D0-57C4-49BC-8C64-F2F2D069E5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93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1043608" y="0"/>
            <a:ext cx="8100392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>
              <a:tabLst>
                <a:tab pos="4038600" algn="l"/>
              </a:tabLst>
            </a:pPr>
            <a:r>
              <a:rPr lang="ru-RU" sz="2200" kern="0" dirty="0">
                <a:solidFill>
                  <a:srgbClr val="002060"/>
                </a:solidFill>
              </a:rPr>
              <a:t>МФЦ 2.0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259763" y="6448425"/>
            <a:ext cx="627062" cy="377825"/>
          </a:xfrm>
          <a:prstGeom prst="rect">
            <a:avLst/>
          </a:prstGeom>
        </p:spPr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32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pic>
        <p:nvPicPr>
          <p:cNvPr id="25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44" y="1739639"/>
            <a:ext cx="2972757" cy="21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1268" y="1665504"/>
            <a:ext cx="537052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Что делаем:</a:t>
            </a:r>
          </a:p>
          <a:p>
            <a:pPr marL="195263" indent="-1952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хронометраж с использованием видеозаписи с камер наблюдения, устранение потерь и выравнивание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загрузки сотрудников</a:t>
            </a:r>
          </a:p>
          <a:p>
            <a:pPr marL="195263" indent="-1952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доработка функционала информационных систем,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в т.ч. электронной очереди</a:t>
            </a:r>
          </a:p>
          <a:p>
            <a:pPr marL="195263" indent="-1952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автоматизация процесса оповещения заявителей</a:t>
            </a:r>
          </a:p>
          <a:p>
            <a:pPr marL="195263" indent="-1952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сокращение времени ожидания в очереди в пиковые часы</a:t>
            </a:r>
          </a:p>
          <a:p>
            <a:pPr marL="195263" indent="-1952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оптимизация стандартов подготовки результатов услуги</a:t>
            </a: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3447472" y="4516170"/>
          <a:ext cx="1905550" cy="154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744991" y="4967528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925011" y="6064377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текущее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целевое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395536" y="4486553"/>
            <a:ext cx="2667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Распоряжение средствами материнского капитала,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053179" y="5215930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938787" y="5223521"/>
            <a:ext cx="0" cy="520413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887259" y="5012101"/>
            <a:ext cx="806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в </a:t>
            </a:r>
            <a:r>
              <a:rPr lang="ru-RU" sz="1400" b="1" dirty="0"/>
              <a:t>3</a:t>
            </a:r>
            <a:r>
              <a:rPr lang="ru-RU" sz="1100" dirty="0"/>
              <a:t> раза</a:t>
            </a: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3627493" y="6064377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текущее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целевое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8" name="Прямая соединительная линия 37"/>
          <p:cNvCxnSpPr/>
          <p:nvPr/>
        </p:nvCxnSpPr>
        <p:spPr>
          <a:xfrm>
            <a:off x="3748959" y="5319878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634567" y="5309503"/>
            <a:ext cx="0" cy="572495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385900" y="5010614"/>
            <a:ext cx="984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в </a:t>
            </a:r>
            <a:r>
              <a:rPr lang="ru-RU" sz="1400" b="1" dirty="0"/>
              <a:t>4,3</a:t>
            </a:r>
            <a:r>
              <a:rPr lang="ru-RU" sz="1100" dirty="0"/>
              <a:t> раза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9239" y="3992003"/>
            <a:ext cx="87456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Примеры оптимизируемых процессов (МФЦ в г. Городец Нижегородской обл.):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4170" y="4466849"/>
            <a:ext cx="2646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Гос. регистрация прав </a:t>
            </a:r>
            <a:br>
              <a:rPr lang="ru-RU" sz="1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на объекты недвижимости,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01791" y="4436267"/>
            <a:ext cx="2802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Регистрационный учет граждан по месту жительства,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мин</a:t>
            </a:r>
            <a:endParaRPr lang="ru-RU" sz="1200" dirty="0"/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6242355" y="4968631"/>
          <a:ext cx="1872208" cy="10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6422375" y="6065480"/>
          <a:ext cx="1512168" cy="24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текущее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целевое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3" name="Прямая соединительная линия 52"/>
          <p:cNvCxnSpPr/>
          <p:nvPr/>
        </p:nvCxnSpPr>
        <p:spPr>
          <a:xfrm>
            <a:off x="6550543" y="5223521"/>
            <a:ext cx="88560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436151" y="5224624"/>
            <a:ext cx="0" cy="520413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7384623" y="5013204"/>
            <a:ext cx="806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в </a:t>
            </a:r>
            <a:r>
              <a:rPr lang="ru-RU" sz="1400" b="1" dirty="0"/>
              <a:t>3</a:t>
            </a:r>
            <a:r>
              <a:rPr lang="ru-RU" sz="1100" dirty="0"/>
              <a:t> раза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9893" y="1023773"/>
            <a:ext cx="8030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accent1"/>
                </a:solidFill>
              </a:rPr>
              <a:t>С 1 ноября 2017 работаем в 21 МФЦ в 9 регионах РФ.</a:t>
            </a:r>
            <a:br>
              <a:rPr lang="ru-RU" sz="1600" b="1" dirty="0">
                <a:solidFill>
                  <a:schemeClr val="accent1"/>
                </a:solidFill>
              </a:rPr>
            </a:br>
            <a:r>
              <a:rPr lang="ru-RU" sz="1600" dirty="0">
                <a:solidFill>
                  <a:schemeClr val="accent1"/>
                </a:solidFill>
              </a:rPr>
              <a:t>Заказчик – Шипов С.В., заместитель Министра экономического развития РФ</a:t>
            </a:r>
          </a:p>
        </p:txBody>
      </p:sp>
    </p:spTree>
    <p:extLst>
      <p:ext uri="{BB962C8B-B14F-4D97-AF65-F5344CB8AC3E}">
        <p14:creationId xmlns:p14="http://schemas.microsoft.com/office/powerpoint/2010/main" val="35789662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7238" y="1812355"/>
            <a:ext cx="6905614" cy="3107351"/>
          </a:xfrm>
          <a:prstGeom prst="rect">
            <a:avLst/>
          </a:prstGeom>
          <a:solidFill>
            <a:srgbClr val="FFF5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62" y="3506017"/>
            <a:ext cx="685859" cy="717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680" y="2963071"/>
            <a:ext cx="699577" cy="70872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785384" y="4689103"/>
            <a:ext cx="2843014" cy="280355"/>
          </a:xfrm>
          <a:prstGeom prst="rect">
            <a:avLst/>
          </a:prstGeom>
          <a:solidFill>
            <a:srgbClr val="A94D0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prstClr val="white"/>
                </a:solidFill>
              </a:rPr>
              <a:t>ОРГАН ВЛАСТИ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594046" y="4699903"/>
            <a:ext cx="2843014" cy="270929"/>
          </a:xfrm>
          <a:prstGeom prst="rect">
            <a:avLst/>
          </a:prstGeom>
          <a:solidFill>
            <a:srgbClr val="A94D0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prstClr val="white"/>
                </a:solidFill>
              </a:rPr>
              <a:t>ИНФОРМАЦИОННЫЙ ПОТОК (ПОДАЧА ДОКУМЕНТОВ ЧЕРЕЗ ЕПГУ, РПГУ)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97548" y="3675209"/>
            <a:ext cx="773841" cy="2532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Заявитель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9748" y="4226932"/>
            <a:ext cx="765184" cy="2466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Заявитель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8402" y="1975946"/>
            <a:ext cx="3416456" cy="270146"/>
          </a:xfrm>
          <a:prstGeom prst="rect">
            <a:avLst/>
          </a:prstGeom>
          <a:solidFill>
            <a:srgbClr val="A94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dirty="0">
                <a:solidFill>
                  <a:prstClr val="white"/>
                </a:solidFill>
              </a:rPr>
              <a:t>ИНФОРМАЦИОННЫЙ ПОТОК (ПРЕДВАРИТЕЛЬНАЯ ЗАПИСЬ ЧЕРЕЗ САЙТ/ЦТО), ИНФОРМАЦИОННЫЕ РЕСУРСЫ (ЕПГУ, РПГУ)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218401" y="2645392"/>
            <a:ext cx="932769" cy="495299"/>
          </a:xfrm>
          <a:prstGeom prst="wedgeRoundRectCallout">
            <a:avLst>
              <a:gd name="adj1" fmla="val -3611"/>
              <a:gd name="adj2" fmla="val 9232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Потребность в услуге</a:t>
            </a: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8270315" y="4088057"/>
            <a:ext cx="896945" cy="433650"/>
          </a:xfrm>
          <a:prstGeom prst="wedgeRoundRectCallout">
            <a:avLst>
              <a:gd name="adj1" fmla="val 10169"/>
              <a:gd name="adj2" fmla="val -7568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Результат услуги*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277" y="3768246"/>
            <a:ext cx="201185" cy="28806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990" y="3036969"/>
            <a:ext cx="201185" cy="28806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636" y="3777252"/>
            <a:ext cx="201185" cy="288061"/>
          </a:xfrm>
          <a:prstGeom prst="rect">
            <a:avLst/>
          </a:prstGeom>
        </p:spPr>
      </p:pic>
      <p:sp>
        <p:nvSpPr>
          <p:cNvPr id="48" name="Стрелка вниз 47"/>
          <p:cNvSpPr/>
          <p:nvPr/>
        </p:nvSpPr>
        <p:spPr>
          <a:xfrm>
            <a:off x="1823510" y="2352839"/>
            <a:ext cx="241582" cy="15987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>
            <a:off x="1221414" y="2892082"/>
            <a:ext cx="372632" cy="0"/>
          </a:xfrm>
          <a:prstGeom prst="straightConnector1">
            <a:avLst/>
          </a:prstGeom>
          <a:ln w="19050">
            <a:solidFill>
              <a:srgbClr val="A94D0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554152" y="2237160"/>
            <a:ext cx="0" cy="39531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225" y="4663181"/>
            <a:ext cx="201185" cy="2880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808" y="3983394"/>
            <a:ext cx="201185" cy="28806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064" y="3303605"/>
            <a:ext cx="201185" cy="288061"/>
          </a:xfrm>
          <a:prstGeom prst="rect">
            <a:avLst/>
          </a:prstGeom>
        </p:spPr>
      </p:pic>
      <p:cxnSp>
        <p:nvCxnSpPr>
          <p:cNvPr id="58" name="Прямая соединительная линия 57"/>
          <p:cNvCxnSpPr/>
          <p:nvPr/>
        </p:nvCxnSpPr>
        <p:spPr>
          <a:xfrm>
            <a:off x="1281008" y="3394779"/>
            <a:ext cx="8216" cy="146529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2358286" y="4549037"/>
            <a:ext cx="0" cy="15230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2819389" y="3553508"/>
            <a:ext cx="2204" cy="114783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Стрелка вниз 89"/>
          <p:cNvSpPr/>
          <p:nvPr/>
        </p:nvSpPr>
        <p:spPr>
          <a:xfrm>
            <a:off x="4831467" y="4094985"/>
            <a:ext cx="191473" cy="54953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1" name="Стрелка вверх 90"/>
          <p:cNvSpPr/>
          <p:nvPr/>
        </p:nvSpPr>
        <p:spPr>
          <a:xfrm>
            <a:off x="5935329" y="4088056"/>
            <a:ext cx="176447" cy="535850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93" name="Прямая со стрелкой 92"/>
          <p:cNvCxnSpPr/>
          <p:nvPr/>
        </p:nvCxnSpPr>
        <p:spPr>
          <a:xfrm flipV="1">
            <a:off x="2802043" y="2350168"/>
            <a:ext cx="0" cy="15234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2903097" y="3456683"/>
            <a:ext cx="149897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3045407" y="3454481"/>
            <a:ext cx="10049" cy="86861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flipH="1" flipV="1">
            <a:off x="1724465" y="2245617"/>
            <a:ext cx="4720" cy="1481115"/>
          </a:xfrm>
          <a:prstGeom prst="straightConnector1">
            <a:avLst/>
          </a:prstGeom>
          <a:ln w="19050">
            <a:solidFill>
              <a:srgbClr val="A94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flipH="1">
            <a:off x="5057645" y="3180998"/>
            <a:ext cx="216583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2926881" y="2649311"/>
            <a:ext cx="3908111" cy="698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>
            <a:off x="6834992" y="2645257"/>
            <a:ext cx="0" cy="249799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 flipV="1">
            <a:off x="4506074" y="4805095"/>
            <a:ext cx="247202" cy="290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 flipV="1">
            <a:off x="994743" y="3207307"/>
            <a:ext cx="0" cy="31199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 flipV="1">
            <a:off x="3058326" y="4310202"/>
            <a:ext cx="5178258" cy="351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/>
          <p:cNvCxnSpPr/>
          <p:nvPr/>
        </p:nvCxnSpPr>
        <p:spPr>
          <a:xfrm>
            <a:off x="2680433" y="4220116"/>
            <a:ext cx="5543797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/>
          <p:nvPr/>
        </p:nvCxnSpPr>
        <p:spPr>
          <a:xfrm flipV="1">
            <a:off x="4046095" y="4128433"/>
            <a:ext cx="4178135" cy="10958"/>
          </a:xfrm>
          <a:prstGeom prst="straightConnector1">
            <a:avLst/>
          </a:prstGeom>
          <a:ln w="19050">
            <a:solidFill>
              <a:srgbClr val="A94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>
            <a:off x="7687021" y="4805096"/>
            <a:ext cx="74932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 flipV="1">
            <a:off x="8419368" y="4528540"/>
            <a:ext cx="1136" cy="27655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2276176" y="5036771"/>
            <a:ext cx="10551" cy="3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Скругленный прямоугольник 178"/>
          <p:cNvSpPr/>
          <p:nvPr/>
        </p:nvSpPr>
        <p:spPr>
          <a:xfrm>
            <a:off x="4004304" y="2183242"/>
            <a:ext cx="1878599" cy="290348"/>
          </a:xfrm>
          <a:prstGeom prst="roundRect">
            <a:avLst/>
          </a:prstGeom>
          <a:solidFill>
            <a:srgbClr val="FFF5EB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dirty="0">
                <a:solidFill>
                  <a:srgbClr val="ED7D31">
                    <a:lumMod val="75000"/>
                  </a:srgbClr>
                </a:solidFill>
              </a:rPr>
              <a:t>Комплексный запрос</a:t>
            </a:r>
          </a:p>
        </p:txBody>
      </p:sp>
      <p:cxnSp>
        <p:nvCxnSpPr>
          <p:cNvPr id="185" name="Прямая соединительная линия 184"/>
          <p:cNvCxnSpPr/>
          <p:nvPr/>
        </p:nvCxnSpPr>
        <p:spPr>
          <a:xfrm flipV="1">
            <a:off x="5898119" y="2222916"/>
            <a:ext cx="125433" cy="261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190"/>
          <p:cNvCxnSpPr/>
          <p:nvPr/>
        </p:nvCxnSpPr>
        <p:spPr>
          <a:xfrm flipH="1">
            <a:off x="3795487" y="2222916"/>
            <a:ext cx="21045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 стрелкой 192"/>
          <p:cNvCxnSpPr/>
          <p:nvPr/>
        </p:nvCxnSpPr>
        <p:spPr>
          <a:xfrm>
            <a:off x="3795487" y="2222916"/>
            <a:ext cx="0" cy="72030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 стрелкой 196"/>
          <p:cNvCxnSpPr/>
          <p:nvPr/>
        </p:nvCxnSpPr>
        <p:spPr>
          <a:xfrm>
            <a:off x="6023552" y="2222916"/>
            <a:ext cx="0" cy="72030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 стрелкой 209"/>
          <p:cNvCxnSpPr/>
          <p:nvPr/>
        </p:nvCxnSpPr>
        <p:spPr>
          <a:xfrm>
            <a:off x="4778686" y="2480534"/>
            <a:ext cx="0" cy="46795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Скругленный прямоугольник 210"/>
          <p:cNvSpPr/>
          <p:nvPr/>
        </p:nvSpPr>
        <p:spPr>
          <a:xfrm>
            <a:off x="6025158" y="2192100"/>
            <a:ext cx="1235870" cy="288694"/>
          </a:xfrm>
          <a:prstGeom prst="roundRect">
            <a:avLst/>
          </a:prstGeom>
          <a:solidFill>
            <a:srgbClr val="FFF5EB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dirty="0">
                <a:solidFill>
                  <a:srgbClr val="ED7D31">
                    <a:lumMod val="75000"/>
                  </a:srgbClr>
                </a:solidFill>
              </a:rPr>
              <a:t>Невостребованные результаты</a:t>
            </a:r>
          </a:p>
        </p:txBody>
      </p:sp>
      <p:cxnSp>
        <p:nvCxnSpPr>
          <p:cNvPr id="213" name="Прямая со стрелкой 212"/>
          <p:cNvCxnSpPr/>
          <p:nvPr/>
        </p:nvCxnSpPr>
        <p:spPr>
          <a:xfrm flipH="1" flipV="1">
            <a:off x="6929940" y="2490845"/>
            <a:ext cx="951" cy="42201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единительная линия 216"/>
          <p:cNvCxnSpPr/>
          <p:nvPr/>
        </p:nvCxnSpPr>
        <p:spPr>
          <a:xfrm>
            <a:off x="6547900" y="2482177"/>
            <a:ext cx="0" cy="13178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единительная линия 222"/>
          <p:cNvCxnSpPr/>
          <p:nvPr/>
        </p:nvCxnSpPr>
        <p:spPr>
          <a:xfrm flipH="1">
            <a:off x="5049708" y="2623562"/>
            <a:ext cx="149819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 стрелкой 224"/>
          <p:cNvCxnSpPr/>
          <p:nvPr/>
        </p:nvCxnSpPr>
        <p:spPr>
          <a:xfrm>
            <a:off x="5057645" y="2624604"/>
            <a:ext cx="0" cy="32388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259632" y="1124744"/>
            <a:ext cx="6901603" cy="255299"/>
          </a:xfrm>
          <a:prstGeom prst="rect">
            <a:avLst/>
          </a:prstGeom>
          <a:solidFill>
            <a:srgbClr val="A94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prstClr val="white"/>
                </a:solidFill>
              </a:rPr>
              <a:t>ПРОЦЕССНАЯ МОДЕЛЬ МНОГОФУНКЦИОНАЛЬНОГО ЦЕНТРА (МФЦ 7.0)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13476" y="2582383"/>
            <a:ext cx="1089622" cy="968897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0" b="1" dirty="0">
              <a:solidFill>
                <a:srgbClr val="ED7D31">
                  <a:lumMod val="50000"/>
                </a:srgbClr>
              </a:solidFill>
            </a:endParaRPr>
          </a:p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Информирование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51309" y="2502514"/>
            <a:ext cx="620323" cy="252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94046" y="3730848"/>
            <a:ext cx="1100782" cy="818189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dirty="0">
              <a:solidFill>
                <a:srgbClr val="ED7D31">
                  <a:lumMod val="50000"/>
                </a:srgbClr>
              </a:solidFill>
            </a:endParaRPr>
          </a:p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Консультирование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17571" y="3618497"/>
            <a:ext cx="634160" cy="269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315236" y="3071781"/>
            <a:ext cx="689233" cy="1100305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Прием документов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340643" y="2940591"/>
            <a:ext cx="638417" cy="2595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ОП3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4270316" y="3071605"/>
            <a:ext cx="752624" cy="1002590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Обработка исходящих потоков документов</a:t>
            </a:r>
          </a:p>
        </p:txBody>
      </p:sp>
      <p:sp>
        <p:nvSpPr>
          <p:cNvPr id="226" name="Скругленный прямоугольник 225"/>
          <p:cNvSpPr/>
          <p:nvPr/>
        </p:nvSpPr>
        <p:spPr>
          <a:xfrm>
            <a:off x="4331185" y="2940591"/>
            <a:ext cx="614961" cy="2577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ОП4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292988" y="3071604"/>
            <a:ext cx="792485" cy="1002590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0" b="1" dirty="0">
              <a:solidFill>
                <a:srgbClr val="ED7D31">
                  <a:lumMod val="50000"/>
                </a:srgbClr>
              </a:solidFill>
            </a:endParaRPr>
          </a:p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Обработка входящих потоков документов (результатов услуг)</a:t>
            </a:r>
          </a:p>
        </p:txBody>
      </p:sp>
      <p:sp>
        <p:nvSpPr>
          <p:cNvPr id="228" name="Скругленный прямоугольник 227"/>
          <p:cNvSpPr/>
          <p:nvPr/>
        </p:nvSpPr>
        <p:spPr>
          <a:xfrm>
            <a:off x="5375065" y="2948415"/>
            <a:ext cx="606306" cy="258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ОП5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6376501" y="3071059"/>
            <a:ext cx="673563" cy="1002767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0" b="1" dirty="0">
              <a:solidFill>
                <a:srgbClr val="ED7D31">
                  <a:lumMod val="50000"/>
                </a:srgbClr>
              </a:solidFill>
            </a:endParaRPr>
          </a:p>
          <a:p>
            <a:pPr lvl="0"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Выдача заявителям документов (результатов услуг)</a:t>
            </a:r>
          </a:p>
        </p:txBody>
      </p:sp>
      <p:sp>
        <p:nvSpPr>
          <p:cNvPr id="230" name="Скругленный прямоугольник 229"/>
          <p:cNvSpPr/>
          <p:nvPr/>
        </p:nvSpPr>
        <p:spPr>
          <a:xfrm>
            <a:off x="6406719" y="2944400"/>
            <a:ext cx="617522" cy="2501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ОП6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994743" y="4136381"/>
            <a:ext cx="156428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8211048" y="5124355"/>
            <a:ext cx="1076446" cy="380120"/>
          </a:xfrm>
          <a:prstGeom prst="roundRect">
            <a:avLst/>
          </a:prstGeom>
          <a:solidFill>
            <a:srgbClr val="FFFDFB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" dirty="0">
                <a:solidFill>
                  <a:srgbClr val="ED7D31">
                    <a:lumMod val="50000"/>
                  </a:srgbClr>
                </a:solidFill>
              </a:rPr>
              <a:t>* 1. Физический документ; </a:t>
            </a:r>
          </a:p>
          <a:p>
            <a:r>
              <a:rPr lang="ru-RU" sz="600" dirty="0">
                <a:solidFill>
                  <a:srgbClr val="ED7D31">
                    <a:lumMod val="50000"/>
                  </a:srgbClr>
                </a:solidFill>
              </a:rPr>
              <a:t>    2. Информирование; </a:t>
            </a:r>
          </a:p>
          <a:p>
            <a:r>
              <a:rPr lang="ru-RU" sz="600" dirty="0">
                <a:solidFill>
                  <a:srgbClr val="ED7D31">
                    <a:lumMod val="50000"/>
                  </a:srgbClr>
                </a:solidFill>
              </a:rPr>
              <a:t>    3. Консультация.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2017" y="1385310"/>
            <a:ext cx="6899218" cy="1338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248761" y="1533435"/>
            <a:ext cx="1605095" cy="231747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A5A5A5">
                    <a:lumMod val="50000"/>
                  </a:srgbClr>
                </a:solidFill>
              </a:rPr>
              <a:t>У0 СТРАТЕГИЧЕСКОЕ УПРАВЛЕНИЕ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903098" y="1536375"/>
            <a:ext cx="1608658" cy="214471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A5A5A5">
                    <a:lumMod val="50000"/>
                  </a:srgbClr>
                </a:solidFill>
              </a:rPr>
              <a:t>У1 ОПЕРАТИВНОЕ УПРАВЛЕНИЕ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546092" y="1535386"/>
            <a:ext cx="1610554" cy="226327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A5A5A5">
                    <a:lumMod val="50000"/>
                  </a:srgbClr>
                </a:solidFill>
              </a:rPr>
              <a:t>У2 УПРАВЛЕНИЕ ПЕРСОНАЛОМ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190982" y="1538776"/>
            <a:ext cx="1966476" cy="226406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A5A5A5">
                    <a:lumMod val="50000"/>
                  </a:srgbClr>
                </a:solidFill>
              </a:rPr>
              <a:t>У3 УПРАВЛЕНИЕ КАЧЕСТВОМ И ДОСТУПНОСТЬЮ ПРЕДОСТАВЛЕНИЯ УСЛУГ</a:t>
            </a:r>
          </a:p>
        </p:txBody>
      </p:sp>
      <p:sp>
        <p:nvSpPr>
          <p:cNvPr id="252" name="Стрелка вниз 251"/>
          <p:cNvSpPr/>
          <p:nvPr/>
        </p:nvSpPr>
        <p:spPr>
          <a:xfrm>
            <a:off x="1864875" y="1770735"/>
            <a:ext cx="351087" cy="12086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3" name="Стрелка вниз 252"/>
          <p:cNvSpPr/>
          <p:nvPr/>
        </p:nvSpPr>
        <p:spPr>
          <a:xfrm>
            <a:off x="5399060" y="1770307"/>
            <a:ext cx="353248" cy="11736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4" name="Стрелка вниз 253"/>
          <p:cNvSpPr/>
          <p:nvPr/>
        </p:nvSpPr>
        <p:spPr>
          <a:xfrm>
            <a:off x="7174220" y="1769476"/>
            <a:ext cx="363474" cy="13116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5" name="Стрелка вниз 254"/>
          <p:cNvSpPr/>
          <p:nvPr/>
        </p:nvSpPr>
        <p:spPr>
          <a:xfrm>
            <a:off x="3637261" y="1760983"/>
            <a:ext cx="372669" cy="12955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248761" y="5222966"/>
            <a:ext cx="1827628" cy="228645"/>
          </a:xfrm>
          <a:prstGeom prst="rect">
            <a:avLst/>
          </a:prstGeom>
          <a:solidFill>
            <a:srgbClr val="FFF3E7"/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ПРОЦЕССЫ СОПРОВОЖДЕНИЯ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3092193" y="5228736"/>
            <a:ext cx="1565300" cy="211762"/>
          </a:xfrm>
          <a:prstGeom prst="rect">
            <a:avLst/>
          </a:prstGeom>
          <a:solidFill>
            <a:srgbClr val="FFF3E7"/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ПРОЦЕССЫ ЛОГИСТИКИ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4660730" y="5224780"/>
            <a:ext cx="1625483" cy="215717"/>
          </a:xfrm>
          <a:prstGeom prst="rect">
            <a:avLst/>
          </a:prstGeom>
          <a:solidFill>
            <a:srgbClr val="FFF3E7"/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ПРОЦЕССЫ ОБЕСПЕЧЕНИЯ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90496" y="5222965"/>
            <a:ext cx="1875022" cy="217532"/>
          </a:xfrm>
          <a:prstGeom prst="rect">
            <a:avLst/>
          </a:prstGeom>
          <a:solidFill>
            <a:srgbClr val="FFF3E7"/>
          </a:solidFill>
          <a:ln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ИНЫЕ МЕЖОТРАСЛЕВЫЕ ВСПОМОГАТЕЛЬНЫЕ ПРОЦЕССЫ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3080672" y="5454458"/>
            <a:ext cx="1576821" cy="737718"/>
          </a:xfrm>
          <a:prstGeom prst="rect">
            <a:avLst/>
          </a:prstGeom>
          <a:solidFill>
            <a:srgbClr val="FFD1D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ВП4 - логистика МФЦ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660729" y="5454458"/>
            <a:ext cx="1634088" cy="740564"/>
          </a:xfrm>
          <a:prstGeom prst="rect">
            <a:avLst/>
          </a:prstGeom>
          <a:solidFill>
            <a:srgbClr val="FFD1D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ВП1 - обеспечение зданий и помещений МФЦ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ВП2 - материально-техническое обеспечение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ВП3 - обеспечение транспортом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247854" y="5449945"/>
            <a:ext cx="1833375" cy="738097"/>
          </a:xfrm>
          <a:prstGeom prst="rect">
            <a:avLst/>
          </a:prstGeom>
          <a:solidFill>
            <a:srgbClr val="FFD1D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ВП5</a:t>
            </a:r>
            <a:r>
              <a:rPr lang="en-US" sz="750" dirty="0">
                <a:solidFill>
                  <a:srgbClr val="ED7D31">
                    <a:lumMod val="50000"/>
                  </a:srgbClr>
                </a:solidFill>
              </a:rPr>
              <a:t> - </a:t>
            </a:r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методологическое сопровождение и обучение персонала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ВП6 – обеспечение информационной безопасности 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ВП7 – техническая поддержка </a:t>
            </a:r>
            <a:r>
              <a:rPr lang="en-US" sz="750" dirty="0">
                <a:solidFill>
                  <a:srgbClr val="ED7D31">
                    <a:lumMod val="50000"/>
                  </a:srgbClr>
                </a:solidFill>
              </a:rPr>
              <a:t>IT</a:t>
            </a:r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 инфраструктуры МФЦ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6294817" y="5454458"/>
            <a:ext cx="1866417" cy="740564"/>
          </a:xfrm>
          <a:prstGeom prst="rect">
            <a:avLst/>
          </a:prstGeom>
          <a:solidFill>
            <a:srgbClr val="FFD1D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Статистический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Аналитический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Правовой (юридический)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Правовой (охрана труда)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Бухгалтерский</a:t>
            </a:r>
          </a:p>
          <a:p>
            <a:r>
              <a:rPr lang="ru-RU" sz="750" dirty="0">
                <a:solidFill>
                  <a:srgbClr val="ED7D31">
                    <a:lumMod val="50000"/>
                  </a:srgbClr>
                </a:solidFill>
              </a:rPr>
              <a:t>Взаимодействие с общественностью</a:t>
            </a:r>
          </a:p>
        </p:txBody>
      </p:sp>
      <p:sp>
        <p:nvSpPr>
          <p:cNvPr id="120" name="Овал 119"/>
          <p:cNvSpPr/>
          <p:nvPr/>
        </p:nvSpPr>
        <p:spPr>
          <a:xfrm>
            <a:off x="3733277" y="1344083"/>
            <a:ext cx="1866418" cy="2161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ПРОЦЕССЫ УПРАВЛЕНИЯ</a:t>
            </a:r>
          </a:p>
        </p:txBody>
      </p:sp>
      <p:sp>
        <p:nvSpPr>
          <p:cNvPr id="121" name="Овал 120"/>
          <p:cNvSpPr/>
          <p:nvPr/>
        </p:nvSpPr>
        <p:spPr>
          <a:xfrm>
            <a:off x="3748280" y="1856165"/>
            <a:ext cx="1866418" cy="2492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ОСНОВНЫЕ ПРОЦЕССЫ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5621" y="5008871"/>
            <a:ext cx="6901622" cy="164432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3733277" y="4877266"/>
            <a:ext cx="1866418" cy="24925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ВСПОМОГАТЕЛЬНЫЕ ПРОЦЕССЫ</a:t>
            </a:r>
          </a:p>
        </p:txBody>
      </p:sp>
      <p:sp>
        <p:nvSpPr>
          <p:cNvPr id="18" name="Стрелка вверх 17"/>
          <p:cNvSpPr/>
          <p:nvPr/>
        </p:nvSpPr>
        <p:spPr>
          <a:xfrm>
            <a:off x="6156724" y="5112542"/>
            <a:ext cx="363474" cy="153122"/>
          </a:xfrm>
          <a:prstGeom prst="upArrow">
            <a:avLst/>
          </a:pr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верх 20"/>
          <p:cNvSpPr/>
          <p:nvPr/>
        </p:nvSpPr>
        <p:spPr>
          <a:xfrm>
            <a:off x="4474709" y="5110702"/>
            <a:ext cx="363474" cy="153122"/>
          </a:xfrm>
          <a:prstGeom prst="upArrow">
            <a:avLst/>
          </a:pr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верх 21"/>
          <p:cNvSpPr/>
          <p:nvPr/>
        </p:nvSpPr>
        <p:spPr>
          <a:xfrm>
            <a:off x="2851575" y="5111114"/>
            <a:ext cx="363474" cy="153122"/>
          </a:xfrm>
          <a:prstGeom prst="upArrow">
            <a:avLst/>
          </a:pr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262017" y="3036968"/>
            <a:ext cx="332029" cy="514311"/>
          </a:xfrm>
          <a:prstGeom prst="straightConnector1">
            <a:avLst/>
          </a:prstGeom>
          <a:ln w="19050">
            <a:solidFill>
              <a:srgbClr val="A94D0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2" name="Прямая со стрелкой 231"/>
          <p:cNvCxnSpPr/>
          <p:nvPr/>
        </p:nvCxnSpPr>
        <p:spPr>
          <a:xfrm>
            <a:off x="1652669" y="2289754"/>
            <a:ext cx="0" cy="1443788"/>
          </a:xfrm>
          <a:prstGeom prst="straightConnector1">
            <a:avLst/>
          </a:prstGeom>
          <a:ln w="19050">
            <a:solidFill>
              <a:srgbClr val="A94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я со стрелкой 233"/>
          <p:cNvCxnSpPr/>
          <p:nvPr/>
        </p:nvCxnSpPr>
        <p:spPr>
          <a:xfrm>
            <a:off x="2736453" y="3983393"/>
            <a:ext cx="542816" cy="0"/>
          </a:xfrm>
          <a:prstGeom prst="straightConnector1">
            <a:avLst/>
          </a:prstGeom>
          <a:ln w="19050">
            <a:solidFill>
              <a:srgbClr val="A94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Прямая со стрелкой 238"/>
          <p:cNvCxnSpPr/>
          <p:nvPr/>
        </p:nvCxnSpPr>
        <p:spPr>
          <a:xfrm flipH="1">
            <a:off x="2903098" y="2717014"/>
            <a:ext cx="2903937" cy="719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/>
          <p:cNvCxnSpPr/>
          <p:nvPr/>
        </p:nvCxnSpPr>
        <p:spPr>
          <a:xfrm flipH="1">
            <a:off x="5800857" y="2716118"/>
            <a:ext cx="1562" cy="16325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Прямоугольник 114"/>
          <p:cNvSpPr/>
          <p:nvPr/>
        </p:nvSpPr>
        <p:spPr>
          <a:xfrm>
            <a:off x="7191654" y="3070767"/>
            <a:ext cx="649028" cy="565210"/>
          </a:xfrm>
          <a:prstGeom prst="rect">
            <a:avLst/>
          </a:prstGeom>
          <a:solidFill>
            <a:srgbClr val="FDFDF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Оценка качества</a:t>
            </a: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7223350" y="2937654"/>
            <a:ext cx="585636" cy="2501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b="1" dirty="0">
                <a:solidFill>
                  <a:srgbClr val="ED7D31">
                    <a:lumMod val="50000"/>
                  </a:srgbClr>
                </a:solidFill>
              </a:rPr>
              <a:t>ОП7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548820" y="2784852"/>
            <a:ext cx="1441" cy="15574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3548820" y="2755019"/>
            <a:ext cx="3831124" cy="2983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7379944" y="2766719"/>
            <a:ext cx="0" cy="14614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6520199" y="2811278"/>
            <a:ext cx="1033366" cy="947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>
            <a:off x="7550892" y="2811278"/>
            <a:ext cx="2672" cy="12511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520198" y="2820754"/>
            <a:ext cx="0" cy="11564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Стрелка вправо 79"/>
          <p:cNvSpPr/>
          <p:nvPr/>
        </p:nvSpPr>
        <p:spPr>
          <a:xfrm>
            <a:off x="7112983" y="3749404"/>
            <a:ext cx="1009892" cy="25129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7379943" y="2068285"/>
            <a:ext cx="1715297" cy="414400"/>
          </a:xfrm>
          <a:prstGeom prst="roundRect">
            <a:avLst/>
          </a:prstGeom>
          <a:solidFill>
            <a:srgbClr val="AD4F0F"/>
          </a:solidFill>
          <a:ln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50" dirty="0">
                <a:solidFill>
                  <a:schemeClr val="bg1"/>
                </a:solidFill>
              </a:rPr>
              <a:t>СИСТЕМЫ ОЦЕНКИ КАЧЕСТВА (ИАС МКГУ, РЕГИОНАЛЬНЫЕ СИСТЕМЫ, СИСТЕМЫ МФЦ)</a:t>
            </a:r>
          </a:p>
        </p:txBody>
      </p:sp>
      <p:cxnSp>
        <p:nvCxnSpPr>
          <p:cNvPr id="231" name="Прямая со стрелкой 230"/>
          <p:cNvCxnSpPr/>
          <p:nvPr/>
        </p:nvCxnSpPr>
        <p:spPr>
          <a:xfrm flipV="1">
            <a:off x="7740558" y="2548071"/>
            <a:ext cx="203651" cy="33129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Заголовок 1">
            <a:extLst>
              <a:ext uri="{FF2B5EF4-FFF2-40B4-BE49-F238E27FC236}">
                <a16:creationId xmlns="" xmlns:a16="http://schemas.microsoft.com/office/drawing/2014/main" id="{E5F876CE-2655-4B8F-AF38-63DDCC71FABE}"/>
              </a:ext>
            </a:extLst>
          </p:cNvPr>
          <p:cNvSpPr txBox="1">
            <a:spLocks/>
          </p:cNvSpPr>
          <p:nvPr/>
        </p:nvSpPr>
        <p:spPr bwMode="auto">
          <a:xfrm>
            <a:off x="1043608" y="0"/>
            <a:ext cx="8100392" cy="95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>
              <a:tabLst>
                <a:tab pos="4038600" algn="l"/>
              </a:tabLst>
            </a:pPr>
            <a:r>
              <a:rPr lang="ru-RU" sz="2200" kern="0" dirty="0">
                <a:solidFill>
                  <a:srgbClr val="002060"/>
                </a:solidFill>
              </a:rPr>
              <a:t>МФЦ 2.0</a:t>
            </a:r>
          </a:p>
        </p:txBody>
      </p:sp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19476334-280A-42D9-8D44-08CBD0B974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6707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1181359" y="101671"/>
            <a:ext cx="7175468" cy="721519"/>
          </a:xfrm>
        </p:spPr>
        <p:txBody>
          <a:bodyPr anchor="ctr"/>
          <a:lstStyle/>
          <a:p>
            <a:r>
              <a:rPr lang="ru-RU" dirty="0"/>
              <a:t>Партнерство «Производственные системы России»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3995936" y="2906272"/>
            <a:ext cx="0" cy="1080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2032083" y="2889571"/>
            <a:ext cx="0" cy="182360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Рисунок 8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29" y="4016231"/>
            <a:ext cx="261366" cy="261366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115575" y="1648426"/>
            <a:ext cx="13904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050" b="1" dirty="0">
                <a:solidFill>
                  <a:schemeClr val="bg2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</a:rPr>
              <a:t>Компании-участники: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625598" y="1595243"/>
            <a:ext cx="19540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АО «ОДК» </a:t>
            </a:r>
            <a:br>
              <a:rPr lang="ru-RU" sz="11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ОАО «РЖД» </a:t>
            </a: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5"/>
          <a:stretch/>
        </p:blipFill>
        <p:spPr>
          <a:xfrm>
            <a:off x="4644008" y="1981343"/>
            <a:ext cx="652118" cy="31967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66"/>
          <a:stretch/>
        </p:blipFill>
        <p:spPr>
          <a:xfrm>
            <a:off x="6828988" y="1950418"/>
            <a:ext cx="261328" cy="469436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34"/>
          <a:stretch/>
        </p:blipFill>
        <p:spPr>
          <a:xfrm>
            <a:off x="1224350" y="1665709"/>
            <a:ext cx="315317" cy="348447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831"/>
          <a:stretch/>
        </p:blipFill>
        <p:spPr>
          <a:xfrm>
            <a:off x="2683859" y="1976899"/>
            <a:ext cx="787718" cy="367864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38949"/>
          <a:stretch/>
        </p:blipFill>
        <p:spPr>
          <a:xfrm>
            <a:off x="4802765" y="1719939"/>
            <a:ext cx="316961" cy="17832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59" y="2107202"/>
            <a:ext cx="370264" cy="16971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897" b="-8437"/>
          <a:stretch/>
        </p:blipFill>
        <p:spPr>
          <a:xfrm>
            <a:off x="2975412" y="1686273"/>
            <a:ext cx="248906" cy="265723"/>
          </a:xfrm>
          <a:prstGeom prst="rect">
            <a:avLst/>
          </a:prstGeom>
        </p:spPr>
      </p:pic>
      <p:sp>
        <p:nvSpPr>
          <p:cNvPr id="99" name="Прямоугольник 98"/>
          <p:cNvSpPr/>
          <p:nvPr/>
        </p:nvSpPr>
        <p:spPr>
          <a:xfrm>
            <a:off x="6426065" y="2676658"/>
            <a:ext cx="2322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050"/>
            <a:r>
              <a:rPr lang="ru-RU" sz="900" b="1" dirty="0">
                <a:solidFill>
                  <a:schemeClr val="bg2">
                    <a:lumMod val="50000"/>
                  </a:schemeClr>
                </a:solidFill>
              </a:rPr>
              <a:t>Примеры заводов-«побратимов»</a:t>
            </a:r>
            <a:endParaRPr lang="ru-RU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65" y="4005872"/>
            <a:ext cx="261366" cy="261366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60" y="3000770"/>
            <a:ext cx="261366" cy="261366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6" y="3001895"/>
            <a:ext cx="261366" cy="261366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37" y="3546546"/>
            <a:ext cx="261366" cy="261366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32" y="3549608"/>
            <a:ext cx="261366" cy="261366"/>
          </a:xfrm>
          <a:prstGeom prst="rect">
            <a:avLst/>
          </a:prstGeom>
        </p:spPr>
      </p:pic>
      <p:sp>
        <p:nvSpPr>
          <p:cNvPr id="105" name="Прямоугольник 104"/>
          <p:cNvSpPr/>
          <p:nvPr/>
        </p:nvSpPr>
        <p:spPr>
          <a:xfrm>
            <a:off x="115574" y="2557843"/>
            <a:ext cx="26773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Приоритетные направления работы:</a:t>
            </a:r>
            <a:endParaRPr lang="ru-RU" sz="105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26270" y="3223216"/>
            <a:ext cx="3769666" cy="703908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"/>
          <a:stretch/>
        </p:blipFill>
        <p:spPr>
          <a:xfrm>
            <a:off x="2997627" y="3244972"/>
            <a:ext cx="947900" cy="64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Прямоугольник 107"/>
          <p:cNvSpPr/>
          <p:nvPr/>
        </p:nvSpPr>
        <p:spPr>
          <a:xfrm>
            <a:off x="720432" y="3351351"/>
            <a:ext cx="21818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Создание образцовых потоков на заводах-лидерах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7043493" y="1573166"/>
            <a:ext cx="2090279" cy="80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АО «Концерн «Калашников»</a:t>
            </a:r>
          </a:p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АО «Вертолеты России»</a:t>
            </a:r>
          </a:p>
        </p:txBody>
      </p:sp>
      <p:sp>
        <p:nvSpPr>
          <p:cNvPr id="154" name="Прямоугольная выноска 153"/>
          <p:cNvSpPr/>
          <p:nvPr/>
        </p:nvSpPr>
        <p:spPr>
          <a:xfrm>
            <a:off x="6022455" y="2653104"/>
            <a:ext cx="2992537" cy="1879611"/>
          </a:xfrm>
          <a:prstGeom prst="wedgeRectCallout">
            <a:avLst>
              <a:gd name="adj1" fmla="val -118965"/>
              <a:gd name="adj2" fmla="val -4990"/>
            </a:avLst>
          </a:prstGeom>
          <a:noFill/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5" name="Рисунок 15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897" b="-8437"/>
          <a:stretch/>
        </p:blipFill>
        <p:spPr>
          <a:xfrm>
            <a:off x="7730187" y="4005064"/>
            <a:ext cx="130055" cy="138842"/>
          </a:xfrm>
          <a:prstGeom prst="rect">
            <a:avLst/>
          </a:prstGeom>
        </p:spPr>
      </p:pic>
      <p:pic>
        <p:nvPicPr>
          <p:cNvPr id="156" name="Рисунок 15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897" b="-8437"/>
          <a:stretch/>
        </p:blipFill>
        <p:spPr>
          <a:xfrm>
            <a:off x="7725018" y="3000770"/>
            <a:ext cx="130055" cy="138842"/>
          </a:xfrm>
          <a:prstGeom prst="rect">
            <a:avLst/>
          </a:prstGeom>
        </p:spPr>
      </p:pic>
      <p:pic>
        <p:nvPicPr>
          <p:cNvPr id="157" name="Рисунок 1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3897" b="-8437"/>
          <a:stretch/>
        </p:blipFill>
        <p:spPr>
          <a:xfrm>
            <a:off x="7725018" y="3532550"/>
            <a:ext cx="130055" cy="138842"/>
          </a:xfrm>
          <a:prstGeom prst="rect">
            <a:avLst/>
          </a:prstGeom>
        </p:spPr>
      </p:pic>
      <p:sp>
        <p:nvSpPr>
          <p:cNvPr id="158" name="Прямоугольник 157"/>
          <p:cNvSpPr/>
          <p:nvPr/>
        </p:nvSpPr>
        <p:spPr>
          <a:xfrm>
            <a:off x="8563304" y="4300033"/>
            <a:ext cx="4651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и т.д.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2032083" y="2852030"/>
            <a:ext cx="599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апрель </a:t>
            </a:r>
          </a:p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2020</a:t>
            </a:r>
            <a:endParaRPr lang="ru-RU" sz="900" dirty="0"/>
          </a:p>
        </p:txBody>
      </p:sp>
      <p:sp>
        <p:nvSpPr>
          <p:cNvPr id="160" name="Прямоугольник 159"/>
          <p:cNvSpPr/>
          <p:nvPr/>
        </p:nvSpPr>
        <p:spPr>
          <a:xfrm>
            <a:off x="240170" y="2852030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сентябрь </a:t>
            </a:r>
          </a:p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2019</a:t>
            </a:r>
            <a:endParaRPr lang="ru-RU" sz="900" dirty="0"/>
          </a:p>
        </p:txBody>
      </p:sp>
      <p:sp>
        <p:nvSpPr>
          <p:cNvPr id="162" name="Прямоугольник 161"/>
          <p:cNvSpPr/>
          <p:nvPr/>
        </p:nvSpPr>
        <p:spPr>
          <a:xfrm flipH="1" flipV="1">
            <a:off x="275748" y="3373542"/>
            <a:ext cx="292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64" name="Прямая соединительная линия 163"/>
          <p:cNvCxnSpPr/>
          <p:nvPr/>
        </p:nvCxnSpPr>
        <p:spPr>
          <a:xfrm>
            <a:off x="226270" y="2874578"/>
            <a:ext cx="0" cy="104427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Прямоугольник 164"/>
          <p:cNvSpPr/>
          <p:nvPr/>
        </p:nvSpPr>
        <p:spPr>
          <a:xfrm>
            <a:off x="3969771" y="285799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июнь </a:t>
            </a:r>
          </a:p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2020</a:t>
            </a:r>
            <a:endParaRPr lang="ru-RU" sz="900" dirty="0"/>
          </a:p>
        </p:txBody>
      </p:sp>
      <p:sp>
        <p:nvSpPr>
          <p:cNvPr id="166" name="Стрелка вправо 165"/>
          <p:cNvSpPr/>
          <p:nvPr/>
        </p:nvSpPr>
        <p:spPr>
          <a:xfrm>
            <a:off x="7490915" y="4176259"/>
            <a:ext cx="176134" cy="71106"/>
          </a:xfrm>
          <a:prstGeom prst="rightArrow">
            <a:avLst/>
          </a:prstGeom>
          <a:solidFill>
            <a:srgbClr val="585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Стрелка вправо 166"/>
          <p:cNvSpPr/>
          <p:nvPr/>
        </p:nvSpPr>
        <p:spPr>
          <a:xfrm rot="10800000">
            <a:off x="7458699" y="4121222"/>
            <a:ext cx="176134" cy="71106"/>
          </a:xfrm>
          <a:prstGeom prst="rightArrow">
            <a:avLst/>
          </a:prstGeom>
          <a:solidFill>
            <a:srgbClr val="1C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5929170" y="4065276"/>
            <a:ext cx="11724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ОДК-Сатурн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46998" y="2956487"/>
            <a:ext cx="11508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ОСК, Завод «Красное Сормово»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6039071" y="3552690"/>
            <a:ext cx="1060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Роскосмос, </a:t>
            </a:r>
            <a:b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</a:br>
            <a: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«ИСС»</a:t>
            </a:r>
          </a:p>
        </p:txBody>
      </p:sp>
      <p:sp>
        <p:nvSpPr>
          <p:cNvPr id="171" name="Стрелка вправо 170"/>
          <p:cNvSpPr/>
          <p:nvPr/>
        </p:nvSpPr>
        <p:spPr>
          <a:xfrm>
            <a:off x="7485746" y="3168005"/>
            <a:ext cx="176134" cy="71106"/>
          </a:xfrm>
          <a:prstGeom prst="rightArrow">
            <a:avLst/>
          </a:prstGeom>
          <a:solidFill>
            <a:srgbClr val="585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Стрелка вправо 171"/>
          <p:cNvSpPr/>
          <p:nvPr/>
        </p:nvSpPr>
        <p:spPr>
          <a:xfrm rot="10800000">
            <a:off x="7453530" y="3112969"/>
            <a:ext cx="176134" cy="71106"/>
          </a:xfrm>
          <a:prstGeom prst="rightArrow">
            <a:avLst/>
          </a:prstGeom>
          <a:solidFill>
            <a:srgbClr val="1C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Стрелка вправо 172"/>
          <p:cNvSpPr/>
          <p:nvPr/>
        </p:nvSpPr>
        <p:spPr>
          <a:xfrm>
            <a:off x="7485746" y="3699728"/>
            <a:ext cx="176134" cy="71106"/>
          </a:xfrm>
          <a:prstGeom prst="rightArrow">
            <a:avLst/>
          </a:prstGeom>
          <a:solidFill>
            <a:srgbClr val="585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Стрелка вправо 173"/>
          <p:cNvSpPr/>
          <p:nvPr/>
        </p:nvSpPr>
        <p:spPr>
          <a:xfrm rot="10800000">
            <a:off x="7453530" y="3644692"/>
            <a:ext cx="176134" cy="71106"/>
          </a:xfrm>
          <a:prstGeom prst="rightArrow">
            <a:avLst/>
          </a:prstGeom>
          <a:solidFill>
            <a:srgbClr val="1C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/>
          <p:cNvSpPr/>
          <p:nvPr/>
        </p:nvSpPr>
        <p:spPr>
          <a:xfrm>
            <a:off x="8045410" y="4076601"/>
            <a:ext cx="6832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ВНИИЭФ</a:t>
            </a:r>
          </a:p>
        </p:txBody>
      </p:sp>
      <p:sp>
        <p:nvSpPr>
          <p:cNvPr id="176" name="Прямоугольник 175"/>
          <p:cNvSpPr/>
          <p:nvPr/>
        </p:nvSpPr>
        <p:spPr>
          <a:xfrm>
            <a:off x="8037955" y="2977674"/>
            <a:ext cx="885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ОКБМ Африкантов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8061211" y="3588989"/>
            <a:ext cx="3914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900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ГХК</a:t>
            </a:r>
          </a:p>
        </p:txBody>
      </p:sp>
      <p:pic>
        <p:nvPicPr>
          <p:cNvPr id="178" name="Рисунок 17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5" b="45307"/>
          <a:stretch/>
        </p:blipFill>
        <p:spPr>
          <a:xfrm>
            <a:off x="6859341" y="1723044"/>
            <a:ext cx="197969" cy="200674"/>
          </a:xfrm>
          <a:prstGeom prst="rect">
            <a:avLst/>
          </a:prstGeom>
        </p:spPr>
      </p:pic>
      <p:sp>
        <p:nvSpPr>
          <p:cNvPr id="181" name="Прямоугольник 180"/>
          <p:cNvSpPr/>
          <p:nvPr/>
        </p:nvSpPr>
        <p:spPr>
          <a:xfrm>
            <a:off x="5150774" y="1573385"/>
            <a:ext cx="2090279" cy="80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АО «ОСК»</a:t>
            </a:r>
          </a:p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ПАО «Ростелеком»</a:t>
            </a:r>
          </a:p>
        </p:txBody>
      </p:sp>
      <p:sp>
        <p:nvSpPr>
          <p:cNvPr id="182" name="Прямоугольник 181"/>
          <p:cNvSpPr/>
          <p:nvPr/>
        </p:nvSpPr>
        <p:spPr>
          <a:xfrm>
            <a:off x="2041729" y="4005755"/>
            <a:ext cx="3769666" cy="70390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443433" y="4061934"/>
            <a:ext cx="234758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Развитие поставщиков </a:t>
            </a:r>
            <a:br>
              <a:rPr lang="ru-RU" sz="105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и формирование образцов </a:t>
            </a:r>
            <a:br>
              <a:rPr lang="ru-RU" sz="105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на всей цепочке поставок</a:t>
            </a:r>
          </a:p>
        </p:txBody>
      </p:sp>
      <p:sp>
        <p:nvSpPr>
          <p:cNvPr id="161" name="Прямоугольник 160"/>
          <p:cNvSpPr/>
          <p:nvPr/>
        </p:nvSpPr>
        <p:spPr>
          <a:xfrm flipH="1" flipV="1">
            <a:off x="2041729" y="4164755"/>
            <a:ext cx="407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II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15"/>
          <a:srcRect l="2599"/>
          <a:stretch/>
        </p:blipFill>
        <p:spPr>
          <a:xfrm>
            <a:off x="4825396" y="4026425"/>
            <a:ext cx="947135" cy="645992"/>
          </a:xfrm>
          <a:prstGeom prst="rect">
            <a:avLst/>
          </a:prstGeom>
        </p:spPr>
      </p:pic>
      <p:sp>
        <p:nvSpPr>
          <p:cNvPr id="183" name="Прямоугольник 182"/>
          <p:cNvSpPr/>
          <p:nvPr/>
        </p:nvSpPr>
        <p:spPr>
          <a:xfrm>
            <a:off x="3995936" y="4784188"/>
            <a:ext cx="3960440" cy="7039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4431914" y="4920943"/>
            <a:ext cx="24555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50000"/>
                  </a:schemeClr>
                </a:solidFill>
              </a:rPr>
              <a:t>Развитие территорий присутствия компаний-партнеров</a:t>
            </a:r>
          </a:p>
        </p:txBody>
      </p:sp>
      <p:sp>
        <p:nvSpPr>
          <p:cNvPr id="163" name="Прямоугольник 162"/>
          <p:cNvSpPr/>
          <p:nvPr/>
        </p:nvSpPr>
        <p:spPr>
          <a:xfrm flipH="1" flipV="1">
            <a:off x="4027126" y="4951476"/>
            <a:ext cx="404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III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4" name="Рисунок 113" descr="AE9A8627.MOV_snapshot_00.05_[2018.12.27_11.21.30].jpg"/>
          <p:cNvPicPr>
            <a:picLocks noChangeAspect="1"/>
          </p:cNvPicPr>
          <p:nvPr/>
        </p:nvPicPr>
        <p:blipFill>
          <a:blip r:embed="rId16" cstate="print"/>
          <a:srcRect l="7500" r="11874"/>
          <a:stretch>
            <a:fillRect/>
          </a:stretch>
        </p:blipFill>
        <p:spPr>
          <a:xfrm>
            <a:off x="6942881" y="4803847"/>
            <a:ext cx="958071" cy="668416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3297816" y="1562608"/>
            <a:ext cx="1954057" cy="781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ГК «Росатом»</a:t>
            </a:r>
          </a:p>
          <a:p>
            <a:pPr>
              <a:lnSpc>
                <a:spcPct val="200000"/>
              </a:lnSpc>
              <a:spcAft>
                <a:spcPts val="450"/>
              </a:spcAft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</a:rPr>
              <a:t>ГК «Роскосмос»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F19583F7-7757-4F7D-8E29-44099275BF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97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25173"/>
            <a:ext cx="7632700" cy="96202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Главная цель бережливых преобразований – </a:t>
            </a:r>
            <a:br>
              <a:rPr lang="ru-RU" dirty="0"/>
            </a:br>
            <a:r>
              <a:rPr lang="ru-RU" dirty="0"/>
              <a:t>изменение людей в лучшую сторону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35</a:t>
            </a:fld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9612" y="50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ea typeface="Calibri" panose="020F0502020204030204" pitchFamily="34" charset="0"/>
              </a:rPr>
              <a:t>Главный врач майкопской городской поликлиники № 3, 2017 год.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25" y="2328787"/>
            <a:ext cx="3600400" cy="261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Овальная выноска 16"/>
          <p:cNvSpPr/>
          <p:nvPr/>
        </p:nvSpPr>
        <p:spPr>
          <a:xfrm>
            <a:off x="612329" y="1200000"/>
            <a:ext cx="4254011" cy="890812"/>
          </a:xfrm>
          <a:prstGeom prst="wedgeEllipseCallout">
            <a:avLst>
              <a:gd name="adj1" fmla="val -26488"/>
              <a:gd name="adj2" fmla="val 122949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8486B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7008" y="1367019"/>
            <a:ext cx="4054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a typeface="Arial Unicode MS" panose="020B0604020202020204" pitchFamily="34" charset="-128"/>
              </a:rPr>
              <a:t>А вы знаете, за эти 3 месяца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ea typeface="Arial Unicode MS" panose="020B0604020202020204" pitchFamily="34" charset="-128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a typeface="Arial Unicode MS" panose="020B0604020202020204" pitchFamily="34" charset="-128"/>
              </a:rPr>
              <a:t>я стала намного лучше!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5872884"/>
            <a:ext cx="6619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chemeClr val="accent2">
                    <a:lumMod val="75000"/>
                  </a:schemeClr>
                </a:solidFill>
              </a:rPr>
              <a:t>Мы должны быть там</a:t>
            </a:r>
            <a:r>
              <a:rPr lang="ru-RU" kern="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kern="0" dirty="0">
                <a:solidFill>
                  <a:schemeClr val="accent2">
                    <a:lumMod val="75000"/>
                  </a:schemeClr>
                </a:solidFill>
              </a:rPr>
              <a:t>где</a:t>
            </a:r>
            <a:r>
              <a:rPr lang="ru-RU" kern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kern="0" dirty="0">
                <a:solidFill>
                  <a:schemeClr val="accent2">
                    <a:lumMod val="75000"/>
                  </a:schemeClr>
                </a:solidFill>
              </a:rPr>
              <a:t>хотят изменений и нас ждут.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E5039B-607E-4F04-8C7F-D17000C4C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663" y="2060334"/>
            <a:ext cx="4260162" cy="31951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707A316-7DE0-49D8-BC80-9A8C2D7B0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94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011" y="0"/>
            <a:ext cx="7777485" cy="962025"/>
          </a:xfrm>
        </p:spPr>
        <p:txBody>
          <a:bodyPr/>
          <a:lstStyle/>
          <a:p>
            <a:r>
              <a:rPr lang="ru-RU" dirty="0"/>
              <a:t>В любом процессе есть 4 составляющие </a:t>
            </a:r>
            <a:br>
              <a:rPr lang="ru-RU" dirty="0"/>
            </a:br>
            <a:r>
              <a:rPr lang="ru-RU" dirty="0"/>
              <a:t>по отношению к ценности конечного результата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83266" y="962025"/>
          <a:ext cx="8707313" cy="5321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14286" y="1890422"/>
            <a:ext cx="3456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/>
              <a:t>1. Работа, добавляющая ценность</a:t>
            </a:r>
          </a:p>
          <a:p>
            <a:pPr algn="r"/>
            <a:r>
              <a:rPr lang="ru-RU" sz="1400" dirty="0"/>
              <a:t>Непосредственно забор крови </a:t>
            </a:r>
            <a:r>
              <a:rPr lang="ru-RU" sz="1400" dirty="0" err="1"/>
              <a:t>вакутайнером</a:t>
            </a:r>
            <a:r>
              <a:rPr lang="ru-RU" sz="1400" dirty="0"/>
              <a:t> из вены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12160" y="1890422"/>
            <a:ext cx="26294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2. Работа необходимая, но не добавляющая ценность: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Перевязка жгутом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Дезинфекция места забора и т.д. </a:t>
            </a:r>
            <a:br>
              <a:rPr lang="ru-RU" sz="1400" dirty="0"/>
            </a:br>
            <a:r>
              <a:rPr lang="ru-RU" sz="1400" dirty="0"/>
              <a:t>(в каждом цикле)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03079" y="3788318"/>
            <a:ext cx="2345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3. Периодическая работа:</a:t>
            </a:r>
          </a:p>
          <a:p>
            <a:r>
              <a:rPr lang="ru-RU" sz="1400" dirty="0"/>
              <a:t>Дезинфекция или утилизация инструмента после приема пациентов (1 раз в смену)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103903" y="5005179"/>
            <a:ext cx="1677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4. Явные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ru-RU" sz="2400" b="1" dirty="0">
                <a:solidFill>
                  <a:srgbClr val="FF0000"/>
                </a:solidFill>
              </a:rPr>
              <a:t>потери!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46490" y="269531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%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5036340" y="277164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%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6071300" y="387679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%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3171513" y="463584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%</a:t>
            </a:r>
          </a:p>
        </p:txBody>
      </p:sp>
      <p:pic>
        <p:nvPicPr>
          <p:cNvPr id="92162" name="Picture 2" descr="&amp;Kcy;&amp;acy;&amp;rcy;&amp;tcy;&amp;icy;&amp;ncy;&amp;kcy;&amp;icy; &amp;pcy;&amp;ocy; &amp;zcy;&amp;acy;&amp;pcy;&amp;rcy;&amp;ocy;&amp;scy;&amp;ucy; &amp;kcy;&amp;acy;&amp;bcy;&amp;icy;&amp;ncy;&amp;iecy;&amp;tcy; &amp;zcy;&amp;acy;&amp;bcy;&amp;ocy;&amp;rcy; &amp;kcy;&amp;rcy;&amp;ocy;&amp;vcy;&amp;icy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/>
          <a:stretch/>
        </p:blipFill>
        <p:spPr bwMode="auto">
          <a:xfrm>
            <a:off x="183266" y="2909617"/>
            <a:ext cx="1924567" cy="17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F396382-998E-4471-8D37-89D4D316F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566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011" y="0"/>
            <a:ext cx="7777485" cy="962025"/>
          </a:xfrm>
        </p:spPr>
        <p:txBody>
          <a:bodyPr/>
          <a:lstStyle/>
          <a:p>
            <a:r>
              <a:rPr lang="ru-RU" sz="2500" dirty="0"/>
              <a:t>Классификация видов потерь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" y="1052736"/>
            <a:ext cx="9090456" cy="219520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051" y="3356992"/>
          <a:ext cx="8929445" cy="251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6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56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56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756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756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756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7563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ПРИМЕРЫ: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ПРИМЕРЫ: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8900" indent="-88900" algn="l" defTabSz="1073150">
                        <a:buFont typeface="Wingdings" panose="05000000000000000000" pitchFamily="2" charset="2"/>
                        <a:buChar char="§"/>
                      </a:pPr>
                      <a:r>
                        <a:rPr lang="ru-RU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Ненужные или слишком</a:t>
                      </a:r>
                      <a:r>
                        <a:rPr lang="ru-RU" sz="1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большие отчеты (из 13 мин, отведенных на пациента, 10-11 мин уходят на бумаги)</a:t>
                      </a:r>
                    </a:p>
                    <a:p>
                      <a:pPr marL="88900" indent="-88900" algn="l" defTabSz="1073150">
                        <a:buFont typeface="Wingdings" panose="05000000000000000000" pitchFamily="2" charset="2"/>
                        <a:buChar char="§"/>
                      </a:pPr>
                      <a:r>
                        <a:rPr lang="ru-RU" sz="1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Дублирование информации в некоторых документах</a:t>
                      </a:r>
                    </a:p>
                    <a:p>
                      <a:pPr marL="88900" indent="-88900" algn="l" defTabSz="1073150">
                        <a:buFont typeface="Wingdings" panose="05000000000000000000" pitchFamily="2" charset="2"/>
                        <a:buChar char="§"/>
                      </a:pPr>
                      <a:r>
                        <a:rPr lang="ru-RU" sz="10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Дублирование поручений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Неудобное расположение оргтехники и мебели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Поиск необходимого файла на компьютере, рабочем столе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Отсутствие кратких памяток и инструкций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Передача документов вручную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Потеря времени в пути на совещание вместо решения вопроса дистанционно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Залежи канцтоваров, бумаги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Накопление нерассмотренных вопросов, задач, документов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Наполнение презентаций и отчетов ненужной Заказчику информацией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Огромные очереди даже при системе электронной записи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Ожидание согласований, принятия решений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Медленная работа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-систем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Ошибки при подготовке материалов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Разные замечания при повторных согласованиях</a:t>
                      </a:r>
                    </a:p>
                    <a:p>
                      <a:pPr marL="88900" marR="0" lvl="0" indent="-88900" algn="l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7B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Запрос информации, требующей уточнений и изменения формулировок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03648" y="5733256"/>
            <a:ext cx="6139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Эти потери ведут к лишним затратам и ухудшению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качества социальных услуг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E57C730-DE49-4C41-A0A2-BEF38168E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795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680" y="0"/>
            <a:ext cx="8052320" cy="962025"/>
          </a:xfrm>
        </p:spPr>
        <p:txBody>
          <a:bodyPr>
            <a:normAutofit/>
          </a:bodyPr>
          <a:lstStyle/>
          <a:p>
            <a:r>
              <a:rPr lang="ru-RU" sz="2700" dirty="0"/>
              <a:t>Проявления потерь в медицине </a:t>
            </a:r>
            <a:br>
              <a:rPr lang="ru-RU" sz="2700" dirty="0"/>
            </a:br>
            <a:r>
              <a:rPr lang="ru-RU" sz="2700" dirty="0"/>
              <a:t>и в образовании очень похожи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96260" name="Picture 4" descr="&amp;Kcy;&amp;acy;&amp;rcy;&amp;tcy;&amp;icy;&amp;ncy;&amp;kcy;&amp;icy; &amp;pcy;&amp;ocy; &amp;zcy;&amp;acy;&amp;pcy;&amp;rcy;&amp;ocy;&amp;scy;&amp;ucy; &amp;pcy;&amp;ocy;&amp;lcy;&amp;icy;&amp;kcy;&amp;lcy;&amp;icy;&amp;ncy;&amp;icy;&amp;kcy;&amp;acy; &amp;icy;&amp;ncy;&amp;tcy;&amp;iecy;&amp;rcy;&amp;softcy;&amp;iecy;&amp;r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0723" y="934018"/>
            <a:ext cx="2044233" cy="1315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>
            <a:cxnSpLocks/>
            <a:stCxn id="8" idx="0"/>
          </p:cNvCxnSpPr>
          <p:nvPr/>
        </p:nvCxnSpPr>
        <p:spPr>
          <a:xfrm flipH="1">
            <a:off x="4720544" y="2184438"/>
            <a:ext cx="69799" cy="3576918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1130775" y="1438547"/>
            <a:ext cx="1764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4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Поликлиника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549380"/>
              </p:ext>
            </p:extLst>
          </p:nvPr>
        </p:nvGraphicFramePr>
        <p:xfrm>
          <a:off x="436687" y="2184438"/>
          <a:ext cx="8707313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3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3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4613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Потери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на поиск приспособлений. </a:t>
                      </a:r>
                      <a:br>
                        <a:rPr lang="ru-RU" sz="1400" b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Рабочие места не стандартизированы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Потери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на поиск учебных материалов и пособий. </a:t>
                      </a:r>
                      <a:br>
                        <a:rPr lang="ru-RU" sz="1400" b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Рабочие места не стандартизированы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Лишние походы пациентов и лишние движения медперсонала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Лишние перемещения документов и хождение учителей при поиске журналов, материалов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Очередь пациентов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перед регистратурой </a:t>
                      </a:r>
                      <a:br>
                        <a:rPr lang="ru-RU" sz="1400" b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или кабинетом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Узкое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место – скопление детей на переменах, в раздевалках, в столовой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Пересечение потоков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больных и здоровых пациентов, платных и бесплатных услуг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Пересечение детей старших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и младших классов. 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4613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 времени на талончике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никто не попадает – живая очередь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Есть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трудности в исполнении планов, не успеваем пройти учебный план, проверить задание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4613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Необоснованное назначение анализов. </a:t>
                      </a:r>
                      <a:br>
                        <a:rPr lang="ru-RU" sz="1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Лежат горой в ячейке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регистратуре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Перепроизводство.  Излишняя отчетность. Огромное количество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отчетности и рабочих программ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78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Неравномерная загрузка медперсонала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Неравномерная загрузка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</a:rPr>
                        <a:t> и перегрузка преподавательского состава.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28" y="1011864"/>
            <a:ext cx="1754135" cy="11977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41677" y="1591775"/>
            <a:ext cx="88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4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Школа</a:t>
            </a:r>
          </a:p>
        </p:txBody>
      </p:sp>
    </p:spTree>
    <p:extLst>
      <p:ext uri="{BB962C8B-B14F-4D97-AF65-F5344CB8AC3E}">
        <p14:creationId xmlns:p14="http://schemas.microsoft.com/office/powerpoint/2010/main" val="14564391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295" y="22885"/>
            <a:ext cx="8489772" cy="962025"/>
          </a:xfrm>
        </p:spPr>
        <p:txBody>
          <a:bodyPr/>
          <a:lstStyle/>
          <a:p>
            <a:r>
              <a:rPr lang="ru-RU" sz="1800" dirty="0">
                <a:solidFill>
                  <a:srgbClr val="003274"/>
                </a:solidFill>
              </a:rPr>
              <a:t>ПСР – это новая «пересборка» уже известных подходов</a:t>
            </a:r>
            <a:br>
              <a:rPr lang="ru-RU" sz="1800" dirty="0">
                <a:solidFill>
                  <a:srgbClr val="003274"/>
                </a:solidFill>
              </a:rPr>
            </a:br>
            <a:r>
              <a:rPr lang="ru-RU" sz="1800" dirty="0">
                <a:solidFill>
                  <a:srgbClr val="003274"/>
                </a:solidFill>
              </a:rPr>
              <a:t>по повышению производительности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7</a:t>
            </a:fld>
            <a:endParaRPr lang="ru-RU" altLang="ru-RU"/>
          </a:p>
        </p:txBody>
      </p:sp>
      <p:sp>
        <p:nvSpPr>
          <p:cNvPr id="35" name="Rectangle 4100"/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387428" y="2630157"/>
            <a:ext cx="4187359" cy="24550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0" cap="none" spc="0" normalizeH="0" baseline="0" noProof="0" dirty="0" err="1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3322213" y="2204864"/>
            <a:ext cx="2712690" cy="125248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55965" y="2319153"/>
            <a:ext cx="2688453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Boeing</a:t>
            </a: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Production System (</a:t>
            </a:r>
            <a:r>
              <a:rPr lang="en-US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B</a:t>
            </a: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PS) –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Производственная система «Боинг»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0" dirty="0">
              <a:solidFill>
                <a:schemeClr val="bg2">
                  <a:lumMod val="50000"/>
                </a:schemeClr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1978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–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н.в.</a:t>
            </a:r>
            <a:endParaRPr lang="en-US" sz="1400" kern="0" dirty="0">
              <a:solidFill>
                <a:schemeClr val="bg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51008" y="4232799"/>
            <a:ext cx="299696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0825">
              <a:buFont typeface="+mj-lt"/>
              <a:buAutoNum type="arabicPeriod"/>
            </a:pPr>
            <a:r>
              <a:rPr lang="ru-RU" sz="1400" dirty="0">
                <a:solidFill>
                  <a:srgbClr val="414142"/>
                </a:solidFill>
              </a:rPr>
              <a:t>Мобилизационный режим</a:t>
            </a:r>
            <a:endParaRPr lang="en-US" sz="1400" dirty="0">
              <a:solidFill>
                <a:srgbClr val="414142"/>
              </a:solidFill>
            </a:endParaRPr>
          </a:p>
          <a:p>
            <a:pPr marL="342900" indent="-250825">
              <a:buFont typeface="+mj-lt"/>
              <a:buAutoNum type="arabicPeriod"/>
            </a:pPr>
            <a:r>
              <a:rPr lang="ru-RU" sz="1400" dirty="0">
                <a:solidFill>
                  <a:srgbClr val="414142"/>
                </a:solidFill>
              </a:rPr>
              <a:t>Бригадные методы работы</a:t>
            </a:r>
            <a:endParaRPr lang="en-US" sz="1400" dirty="0">
              <a:solidFill>
                <a:srgbClr val="414142"/>
              </a:solidFill>
            </a:endParaRPr>
          </a:p>
          <a:p>
            <a:pPr marL="342900" indent="-250825">
              <a:buFont typeface="+mj-lt"/>
              <a:buAutoNum type="arabicPeriod"/>
            </a:pPr>
            <a:r>
              <a:rPr lang="ru-RU" sz="1400" dirty="0">
                <a:solidFill>
                  <a:srgbClr val="414142"/>
                </a:solidFill>
              </a:rPr>
              <a:t>Система рац. предложений</a:t>
            </a:r>
          </a:p>
          <a:p>
            <a:pPr marL="342900" indent="-250825">
              <a:buFont typeface="+mj-lt"/>
              <a:buAutoNum type="arabicPeriod"/>
            </a:pPr>
            <a:r>
              <a:rPr lang="ru-RU" sz="1400" dirty="0">
                <a:solidFill>
                  <a:srgbClr val="414142"/>
                </a:solidFill>
              </a:rPr>
              <a:t>Оперативно-производственное планирования </a:t>
            </a:r>
            <a:endParaRPr lang="en-US" sz="1400" dirty="0">
              <a:solidFill>
                <a:srgbClr val="414142"/>
              </a:solidFill>
            </a:endParaRPr>
          </a:p>
          <a:p>
            <a:pPr marL="342900" indent="-250825">
              <a:buFont typeface="+mj-lt"/>
              <a:buAutoNum type="arabicPeriod"/>
            </a:pPr>
            <a:r>
              <a:rPr lang="ru-RU" sz="1400" dirty="0">
                <a:solidFill>
                  <a:srgbClr val="414142"/>
                </a:solidFill>
              </a:rPr>
              <a:t>Соревновательный дух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21342" y="4237233"/>
            <a:ext cx="28072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250825">
              <a:buFont typeface="+mj-lt"/>
              <a:buAutoNum type="arabicPeriod"/>
            </a:pPr>
            <a:r>
              <a:rPr lang="ru-RU" sz="1400" dirty="0"/>
              <a:t>Поиск и устранение потерь.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Производство и поставки «точно и вовремя»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Визуализация и оптимизация потоков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Поток единичных изделий 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Тянущая система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062077" y="4198818"/>
            <a:ext cx="2974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250825">
              <a:buFont typeface="+mj-lt"/>
              <a:buAutoNum type="arabicPeriod"/>
            </a:pPr>
            <a:r>
              <a:rPr lang="ru-RU" sz="1400" dirty="0"/>
              <a:t>Схемы Lean+ </a:t>
            </a:r>
            <a:r>
              <a:rPr lang="ru-RU" sz="1400"/>
              <a:t>и Lean </a:t>
            </a:r>
            <a:r>
              <a:rPr lang="ru-RU" sz="1400" dirty="0"/>
              <a:t>10x, 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Lean-конвейер 737 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Группа быстрого реагирования 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Центр глобального ПК - 787</a:t>
            </a:r>
          </a:p>
          <a:p>
            <a:pPr marL="250825" indent="-250825">
              <a:buFont typeface="+mj-lt"/>
              <a:buAutoNum type="arabicPeriod"/>
            </a:pPr>
            <a:r>
              <a:rPr lang="ru-RU" sz="1400" dirty="0"/>
              <a:t>Центр лидерства Боинг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85518" y="2340231"/>
            <a:ext cx="269779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Toyota Production System </a:t>
            </a:r>
            <a:b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</a:b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(TPS) –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Производственная </a:t>
            </a:r>
            <a:b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</a:b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система «Тойота»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1949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 –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н.в.</a:t>
            </a:r>
            <a:endParaRPr lang="en-US" sz="1400" kern="0" dirty="0">
              <a:solidFill>
                <a:schemeClr val="bg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87" y="1295163"/>
            <a:ext cx="958665" cy="95866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85" b="9797"/>
          <a:stretch/>
        </p:blipFill>
        <p:spPr>
          <a:xfrm>
            <a:off x="1034295" y="1251951"/>
            <a:ext cx="1400234" cy="99264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969" y="1295163"/>
            <a:ext cx="2345238" cy="8846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2783" y="3727988"/>
            <a:ext cx="2430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Социальная ориентация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04828" y="2358779"/>
            <a:ext cx="269779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Минсредмаш – НОТПиУ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(научная организация труда, производства и управления)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100" kern="0" dirty="0">
              <a:solidFill>
                <a:schemeClr val="bg2">
                  <a:lumMod val="50000"/>
                </a:schemeClr>
              </a:solidFill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1962 – 1991 гг.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6476" y="3729234"/>
            <a:ext cx="2015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Глубина погружения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36553" y="3717032"/>
            <a:ext cx="1720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Яркое лидерство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57C1190-77DF-456D-A478-0440DA34D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631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/>
              <a:pPr/>
              <a:t>8</a:t>
            </a:fld>
            <a:endParaRPr lang="ru-RU" altLang="ru-RU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115616" y="13692"/>
            <a:ext cx="7144147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100" kern="0" dirty="0">
                <a:latin typeface="+mn-lt"/>
                <a:cs typeface="Times New Roman" panose="02020603050405020304" pitchFamily="18" charset="0"/>
              </a:rPr>
              <a:t>Опыт 2007-2017 – ПСР работает в режимах </a:t>
            </a:r>
            <a:br>
              <a:rPr lang="ru-RU" sz="2100" kern="0" dirty="0">
                <a:latin typeface="+mn-lt"/>
                <a:cs typeface="Times New Roman" panose="02020603050405020304" pitchFamily="18" charset="0"/>
              </a:rPr>
            </a:br>
            <a:r>
              <a:rPr lang="ru-RU" sz="2100" kern="0" dirty="0">
                <a:latin typeface="+mn-lt"/>
                <a:cs typeface="Times New Roman" panose="02020603050405020304" pitchFamily="18" charset="0"/>
              </a:rPr>
              <a:t>МЧС, Система, Культура</a:t>
            </a:r>
          </a:p>
        </p:txBody>
      </p:sp>
      <p:sp>
        <p:nvSpPr>
          <p:cNvPr id="6" name="Пятно 2 5"/>
          <p:cNvSpPr/>
          <p:nvPr/>
        </p:nvSpPr>
        <p:spPr>
          <a:xfrm>
            <a:off x="116736" y="1109819"/>
            <a:ext cx="3307830" cy="3009846"/>
          </a:xfrm>
          <a:prstGeom prst="irregularSeal2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835815" y="2153037"/>
            <a:ext cx="0" cy="348513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232857" y="2191692"/>
            <a:ext cx="0" cy="3492534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136364" y="5091971"/>
            <a:ext cx="244426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cs typeface="Times New Roman" panose="02020603050405020304" pitchFamily="18" charset="0"/>
              </a:rPr>
              <a:t>Стабильность выполнения правил, закладываются традиции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2666" y="4982483"/>
            <a:ext cx="26000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cs typeface="Times New Roman" panose="02020603050405020304" pitchFamily="18" charset="0"/>
              </a:rPr>
              <a:t>Создание правил и договоренностей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6299" y="5027732"/>
            <a:ext cx="280377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cs typeface="Times New Roman" panose="02020603050405020304" pitchFamily="18" charset="0"/>
              </a:rPr>
              <a:t>Творческая разработка методологий на ходу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1940" y="4764095"/>
            <a:ext cx="2538803" cy="382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808080">
                    <a:lumMod val="50000"/>
                  </a:srgbClr>
                </a:solidFill>
                <a:cs typeface="Times New Roman" panose="02020603050405020304" pitchFamily="18" charset="0"/>
              </a:rPr>
              <a:t>МЧС</a:t>
            </a:r>
            <a:endParaRPr lang="ru-RU" sz="1800" dirty="0">
              <a:solidFill>
                <a:srgbClr val="808080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3154" y="4748476"/>
            <a:ext cx="123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808080">
                    <a:lumMod val="50000"/>
                  </a:srgbClr>
                </a:solidFill>
                <a:cs typeface="Times New Roman" panose="02020603050405020304" pitchFamily="18" charset="0"/>
              </a:rPr>
              <a:t>Культура</a:t>
            </a:r>
            <a:endParaRPr lang="ru-RU" sz="1800" dirty="0">
              <a:solidFill>
                <a:srgbClr val="808080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35175" y="4748476"/>
            <a:ext cx="1695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808080">
                    <a:lumMod val="50000"/>
                  </a:srgbClr>
                </a:solidFill>
                <a:cs typeface="Times New Roman" panose="02020603050405020304" pitchFamily="18" charset="0"/>
              </a:rPr>
              <a:t>Системность</a:t>
            </a:r>
            <a:endParaRPr lang="ru-RU" sz="1800" dirty="0">
              <a:solidFill>
                <a:srgbClr val="808080">
                  <a:lumMod val="50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5609" y="2636912"/>
            <a:ext cx="8219981" cy="696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>
            <a:off x="5702584" y="2542090"/>
            <a:ext cx="344533" cy="277085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6736" y="2222730"/>
            <a:ext cx="30136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414142"/>
                </a:solidFill>
                <a:cs typeface="Times New Roman" panose="02020603050405020304" pitchFamily="18" charset="0"/>
              </a:rPr>
              <a:t>1.</a:t>
            </a:r>
            <a:r>
              <a:rPr lang="ru-RU" sz="2000" b="1" i="1" dirty="0">
                <a:solidFill>
                  <a:srgbClr val="414142"/>
                </a:solidFill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414142"/>
                </a:solidFill>
                <a:cs typeface="Times New Roman" panose="02020603050405020304" pitchFamily="18" charset="0"/>
              </a:rPr>
            </a:br>
            <a:endParaRPr lang="ru-RU" sz="1200" b="1" i="1" dirty="0">
              <a:solidFill>
                <a:srgbClr val="414142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  <a:t>Через быстрое создание образцов – моделей </a:t>
            </a:r>
            <a:b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  <a:t>для тиражирования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330685" y="2191692"/>
            <a:ext cx="2369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414142"/>
                </a:solidFill>
                <a:cs typeface="Times New Roman" panose="02020603050405020304" pitchFamily="18" charset="0"/>
              </a:rPr>
              <a:t>2.</a:t>
            </a:r>
            <a:r>
              <a:rPr lang="ru-RU" sz="2000" b="1" i="1" dirty="0">
                <a:solidFill>
                  <a:srgbClr val="414142"/>
                </a:solidFill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414142"/>
                </a:solidFill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414142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  <a:t>Через создание Системы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33421" y="2174235"/>
            <a:ext cx="25431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414142"/>
                </a:solidFill>
                <a:cs typeface="Times New Roman" panose="02020603050405020304" pitchFamily="18" charset="0"/>
              </a:rPr>
              <a:t>3.</a:t>
            </a:r>
            <a:r>
              <a:rPr lang="ru-RU" sz="2000" b="1" i="1" dirty="0">
                <a:solidFill>
                  <a:srgbClr val="414142"/>
                </a:solidFill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414142"/>
                </a:solidFill>
                <a:cs typeface="Times New Roman" panose="02020603050405020304" pitchFamily="18" charset="0"/>
              </a:rPr>
            </a:br>
            <a:r>
              <a:rPr lang="ru-RU" sz="1200" b="1" i="1" dirty="0">
                <a:solidFill>
                  <a:srgbClr val="414142"/>
                </a:solidFill>
                <a:cs typeface="Times New Roman" panose="02020603050405020304" pitchFamily="18" charset="0"/>
              </a:rPr>
              <a:t/>
            </a:r>
            <a:br>
              <a:rPr lang="ru-RU" sz="1200" b="1" i="1" dirty="0">
                <a:solidFill>
                  <a:srgbClr val="414142"/>
                </a:solidFill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  <a:t>Через изменение сознания </a:t>
            </a:r>
            <a:b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414142"/>
                </a:solidFill>
                <a:cs typeface="Times New Roman" panose="02020603050405020304" pitchFamily="18" charset="0"/>
              </a:rPr>
              <a:t>и перерастание в культуру</a:t>
            </a: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8585345" y="2542090"/>
            <a:ext cx="344533" cy="277085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3096675" y="2533203"/>
            <a:ext cx="344533" cy="277085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2874" y="1763524"/>
            <a:ext cx="2211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Японская модель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66011" y="1752540"/>
            <a:ext cx="282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Американская модель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00466" y="1763524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b="1" kern="0" dirty="0">
                <a:cs typeface="Times New Roman" panose="02020603050405020304" pitchFamily="18" charset="0"/>
              </a:rPr>
              <a:t>Российская модель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52" y="3466497"/>
            <a:ext cx="1379627" cy="11102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90" y="3441529"/>
            <a:ext cx="1116231" cy="1269314"/>
          </a:xfrm>
          <a:prstGeom prst="rect">
            <a:avLst/>
          </a:prstGeom>
        </p:spPr>
      </p:pic>
      <p:pic>
        <p:nvPicPr>
          <p:cNvPr id="33" name="Picture 2" descr="http://softsalo.com/sovet_41-45_polit/plakat_4145_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8" y="3582382"/>
            <a:ext cx="1659288" cy="11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748183" y="1095785"/>
            <a:ext cx="3348255" cy="49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414142"/>
                </a:solidFill>
                <a:cs typeface="Times New Roman" panose="02020603050405020304" pitchFamily="18" charset="0"/>
              </a:rPr>
              <a:t>Опыт ГК «Росатом» 2007-2011. Замедление развития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5777705" y="1357763"/>
            <a:ext cx="3069282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BEC19F8-17DB-4530-B5AD-6D0C949E6E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448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98" y="10633"/>
            <a:ext cx="7632700" cy="962025"/>
          </a:xfrm>
        </p:spPr>
        <p:txBody>
          <a:bodyPr/>
          <a:lstStyle/>
          <a:p>
            <a:r>
              <a:rPr lang="ru-RU" dirty="0">
                <a:solidFill>
                  <a:srgbClr val="003274"/>
                </a:solidFill>
              </a:rPr>
              <a:t>Суть деятельности лидера бережливости </a:t>
            </a:r>
            <a:br>
              <a:rPr lang="ru-RU" dirty="0">
                <a:solidFill>
                  <a:srgbClr val="003274"/>
                </a:solidFill>
              </a:rPr>
            </a:br>
            <a:r>
              <a:rPr lang="ru-RU" dirty="0">
                <a:solidFill>
                  <a:srgbClr val="003274"/>
                </a:solidFill>
              </a:rPr>
              <a:t>(организатора изменений) </a:t>
            </a:r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30" name="Rectangle 6"/>
          <p:cNvSpPr txBox="1"/>
          <p:nvPr>
            <p:custDataLst>
              <p:tags r:id="rId1"/>
            </p:custDataLst>
          </p:nvPr>
        </p:nvSpPr>
        <p:spPr>
          <a:xfrm>
            <a:off x="1071888" y="2090802"/>
            <a:ext cx="18722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  <a:cs typeface="Arial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  <a:cs typeface="Arial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  <a:cs typeface="Arial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  <a:cs typeface="Arial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  <a:cs typeface="Arial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ctr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Arial"/>
              </a:rPr>
              <a:t>На что смотрим?</a:t>
            </a:r>
          </a:p>
        </p:txBody>
      </p:sp>
      <p:sp>
        <p:nvSpPr>
          <p:cNvPr id="54" name="Rectangle 49"/>
          <p:cNvSpPr txBox="1"/>
          <p:nvPr>
            <p:custDataLst>
              <p:tags r:id="rId2"/>
            </p:custDataLst>
          </p:nvPr>
        </p:nvSpPr>
        <p:spPr>
          <a:xfrm>
            <a:off x="2521954" y="6487147"/>
            <a:ext cx="5370190" cy="3003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7820" tIns="67820" rIns="67820" bIns="678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lt1"/>
              </a:buClr>
              <a:defRPr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Arial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Arial"/>
              </a:rPr>
              <a:t>люди начинают задумываться об изменениях</a:t>
            </a: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380089" y="1108887"/>
            <a:ext cx="3255807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1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19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19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1400" dirty="0"/>
              <a:t>Поговорка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i="1" dirty="0"/>
              <a:t>«Лучше один раз увидеть, </a:t>
            </a:r>
            <a:br>
              <a:rPr lang="ru-RU" sz="1400" b="1" i="1" dirty="0"/>
            </a:br>
            <a:r>
              <a:rPr lang="ru-RU" sz="1400" b="1" i="1" dirty="0"/>
              <a:t>чем сто раз услышать» </a:t>
            </a:r>
          </a:p>
        </p:txBody>
      </p: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4903567" y="1108887"/>
            <a:ext cx="3960440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40000"/>
              </a:spcBef>
              <a:spcAft>
                <a:spcPct val="20000"/>
              </a:spcAft>
              <a:buBlip>
                <a:blip r:embed="rId1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Blip>
                <a:blip r:embed="rId19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ct val="30000"/>
              </a:spcAft>
              <a:buBlip>
                <a:blip r:embed="rId19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1400" dirty="0"/>
              <a:t>Принцип Н. Хаяси: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1400" b="1" i="1" dirty="0"/>
              <a:t>«Лучше один раз сделать, </a:t>
            </a:r>
            <a:br>
              <a:rPr lang="ru-RU" sz="1400" b="1" i="1" dirty="0"/>
            </a:br>
            <a:r>
              <a:rPr lang="ru-RU" sz="1400" b="1" i="1" dirty="0"/>
              <a:t>чем сто раз увидеть» </a:t>
            </a:r>
          </a:p>
        </p:txBody>
      </p:sp>
      <p:sp>
        <p:nvSpPr>
          <p:cNvPr id="18" name="Rectangl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03086" y="4927342"/>
            <a:ext cx="4161402" cy="115493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>
            <a:defPPr>
              <a:defRPr lang="en-US"/>
            </a:defPPr>
            <a:lvl1pPr lvl="0" algn="ctr">
              <a:defRPr b="1" kern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636553" marR="0" lvl="1" indent="-17007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Стандартизированная работа</a:t>
            </a:r>
          </a:p>
          <a:p>
            <a:pPr marL="636553" marR="0" lvl="1" indent="-17007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Обслуживание оборудования самим оператором</a:t>
            </a:r>
          </a:p>
          <a:p>
            <a:pPr marL="636553" marR="0" lvl="1" indent="-17007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Предложения по улучшениям</a:t>
            </a:r>
          </a:p>
        </p:txBody>
      </p:sp>
      <p:sp>
        <p:nvSpPr>
          <p:cNvPr id="19" name="Rectangle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03086" y="2395567"/>
            <a:ext cx="4161402" cy="11549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>
            <a:defPPr>
              <a:defRPr lang="en-US"/>
            </a:defPPr>
            <a:lvl1pPr lvl="0" algn="ctr">
              <a:defRPr b="1" kern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52231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Производственный контроль</a:t>
            </a:r>
          </a:p>
          <a:p>
            <a:pPr marL="752231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Цепочка помощи</a:t>
            </a:r>
          </a:p>
          <a:p>
            <a:pPr marL="752231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Поставки «точно и вовремя»</a:t>
            </a:r>
          </a:p>
        </p:txBody>
      </p:sp>
      <p:sp>
        <p:nvSpPr>
          <p:cNvPr id="20" name="Rectangl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803086" y="3661456"/>
            <a:ext cx="4161402" cy="115493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>
            <a:defPPr>
              <a:defRPr lang="en-US"/>
            </a:defPPr>
            <a:lvl1pPr lvl="0" algn="ctr">
              <a:defRPr b="1" kern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52231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Картирование потока </a:t>
            </a:r>
            <a:endParaRPr lang="ru-RU" sz="1400" kern="0" dirty="0">
              <a:solidFill>
                <a:schemeClr val="bg2">
                  <a:lumMod val="50000"/>
                </a:schemeClr>
              </a:solidFill>
              <a:latin typeface="Arial"/>
              <a:cs typeface="+mn-cs"/>
            </a:endParaRPr>
          </a:p>
          <a:p>
            <a:pPr marL="752231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Быстрая переналадка</a:t>
            </a:r>
            <a:endParaRPr lang="ru-RU" sz="1400" kern="0" dirty="0">
              <a:solidFill>
                <a:schemeClr val="bg2">
                  <a:lumMod val="50000"/>
                </a:schemeClr>
              </a:solidFill>
              <a:latin typeface="Arial"/>
              <a:cs typeface="+mn-cs"/>
            </a:endParaRPr>
          </a:p>
          <a:p>
            <a:pPr marL="752231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cs typeface="+mn-cs"/>
              </a:rPr>
              <a:t>Тянущая система</a:t>
            </a:r>
          </a:p>
        </p:txBody>
      </p:sp>
      <p:sp>
        <p:nvSpPr>
          <p:cNvPr id="23" name="Rectangle 10"/>
          <p:cNvSpPr txBox="1"/>
          <p:nvPr>
            <p:custDataLst>
              <p:tags r:id="rId6"/>
            </p:custDataLst>
          </p:nvPr>
        </p:nvSpPr>
        <p:spPr>
          <a:xfrm>
            <a:off x="5329987" y="2090802"/>
            <a:ext cx="32533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  <a:cs typeface="Arial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  <a:cs typeface="Arial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  <a:cs typeface="Arial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  <a:cs typeface="Arial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  <a:cs typeface="Arial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0" marR="0" lvl="0" indent="0" algn="ctr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</a:rPr>
              <a:t>Что делаем?</a:t>
            </a:r>
          </a:p>
        </p:txBody>
      </p:sp>
      <p:pic>
        <p:nvPicPr>
          <p:cNvPr id="24" name="Picture 5"/>
          <p:cNvPicPr>
            <a:picLocks noChangeArrowheads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27971" y="2395567"/>
            <a:ext cx="1476077" cy="11549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ectangl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91401" y="2395567"/>
            <a:ext cx="2635705" cy="1154931"/>
          </a:xfrm>
          <a:custGeom>
            <a:avLst/>
            <a:gdLst/>
            <a:ahLst/>
            <a:cxnLst/>
            <a:rect l="l" t="t" r="r" b="b"/>
            <a:pathLst>
              <a:path w="2583235" h="1131939">
                <a:moveTo>
                  <a:pt x="0" y="0"/>
                </a:moveTo>
                <a:lnTo>
                  <a:pt x="2583235" y="0"/>
                </a:lnTo>
                <a:lnTo>
                  <a:pt x="2583235" y="1131939"/>
                </a:lnTo>
                <a:lnTo>
                  <a:pt x="0" y="1131939"/>
                </a:lnTo>
                <a:lnTo>
                  <a:pt x="0" y="825510"/>
                </a:lnTo>
                <a:cubicBezTo>
                  <a:pt x="142962" y="824475"/>
                  <a:pt x="258462" y="708656"/>
                  <a:pt x="258462" y="565969"/>
                </a:cubicBezTo>
                <a:cubicBezTo>
                  <a:pt x="258462" y="423282"/>
                  <a:pt x="142962" y="307463"/>
                  <a:pt x="0" y="306428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>
            <a:defPPr>
              <a:defRPr lang="en-US"/>
            </a:defPPr>
            <a:lvl1pPr lvl="0" algn="ctr">
              <a:defRPr b="1" kern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272114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Процесс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отстаём или опережаем?</a:t>
            </a:r>
          </a:p>
        </p:txBody>
      </p:sp>
      <p:sp>
        <p:nvSpPr>
          <p:cNvPr id="27" name="Oval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0559" y="2796721"/>
            <a:ext cx="354032" cy="3526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/>
              </a:rPr>
              <a:t>1</a:t>
            </a:r>
          </a:p>
        </p:txBody>
      </p:sp>
      <p:pic>
        <p:nvPicPr>
          <p:cNvPr id="28" name="Picture 2"/>
          <p:cNvPicPr>
            <a:picLocks noChangeArrowheads="1"/>
          </p:cNvPicPr>
          <p:nvPr>
            <p:custDataLst>
              <p:tags r:id="rId10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27971" y="3661457"/>
            <a:ext cx="1476077" cy="11549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2" name="Rectangle 3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491401" y="3661457"/>
            <a:ext cx="2635705" cy="1154931"/>
          </a:xfrm>
          <a:custGeom>
            <a:avLst/>
            <a:gdLst/>
            <a:ahLst/>
            <a:cxnLst/>
            <a:rect l="l" t="t" r="r" b="b"/>
            <a:pathLst>
              <a:path w="2583235" h="1131939">
                <a:moveTo>
                  <a:pt x="0" y="0"/>
                </a:moveTo>
                <a:lnTo>
                  <a:pt x="2583235" y="0"/>
                </a:lnTo>
                <a:lnTo>
                  <a:pt x="2583235" y="1131939"/>
                </a:lnTo>
                <a:lnTo>
                  <a:pt x="0" y="1131939"/>
                </a:lnTo>
                <a:lnTo>
                  <a:pt x="0" y="825510"/>
                </a:lnTo>
                <a:cubicBezTo>
                  <a:pt x="142962" y="824475"/>
                  <a:pt x="258462" y="708656"/>
                  <a:pt x="258462" y="565969"/>
                </a:cubicBezTo>
                <a:cubicBezTo>
                  <a:pt x="258462" y="423282"/>
                  <a:pt x="142962" y="307463"/>
                  <a:pt x="0" y="306428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0" bIns="73472" anchor="ctr" anchorCtr="0">
            <a:noAutofit/>
          </a:bodyPr>
          <a:lstStyle>
            <a:defPPr>
              <a:defRPr lang="en-US"/>
            </a:defPPr>
            <a:lvl1pPr lvl="0" algn="ctr">
              <a:defRPr b="1" kern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272114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Запасы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объём партии</a:t>
            </a:r>
          </a:p>
        </p:txBody>
      </p:sp>
      <p:pic>
        <p:nvPicPr>
          <p:cNvPr id="35" name="Picture 15"/>
          <p:cNvPicPr>
            <a:picLocks noChangeArrowheads="1"/>
          </p:cNvPicPr>
          <p:nvPr>
            <p:custDataLst>
              <p:tags r:id="rId1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971" y="4927343"/>
            <a:ext cx="1476077" cy="11549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" name="Rectangle 3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491401" y="4927343"/>
            <a:ext cx="2928471" cy="1154931"/>
          </a:xfrm>
          <a:custGeom>
            <a:avLst/>
            <a:gdLst/>
            <a:ahLst/>
            <a:cxnLst/>
            <a:rect l="l" t="t" r="r" b="b"/>
            <a:pathLst>
              <a:path w="2583235" h="1131939">
                <a:moveTo>
                  <a:pt x="0" y="0"/>
                </a:moveTo>
                <a:lnTo>
                  <a:pt x="2583235" y="0"/>
                </a:lnTo>
                <a:lnTo>
                  <a:pt x="2583235" y="1131939"/>
                </a:lnTo>
                <a:lnTo>
                  <a:pt x="0" y="1131939"/>
                </a:lnTo>
                <a:lnTo>
                  <a:pt x="0" y="825511"/>
                </a:lnTo>
                <a:cubicBezTo>
                  <a:pt x="142962" y="824475"/>
                  <a:pt x="258462" y="708656"/>
                  <a:pt x="258462" y="565969"/>
                </a:cubicBezTo>
                <a:cubicBezTo>
                  <a:pt x="258462" y="423282"/>
                  <a:pt x="142962" y="307463"/>
                  <a:pt x="0" y="306428"/>
                </a:cubicBezTo>
                <a:close/>
              </a:path>
            </a:pathLst>
          </a:cu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>
            <a:defPPr>
              <a:defRPr lang="en-US"/>
            </a:defPPr>
            <a:lvl1pPr lvl="0" algn="ctr">
              <a:defRPr b="1" kern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272114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</a:rPr>
              <a:t>Работа человека</a:t>
            </a:r>
          </a:p>
          <a:p>
            <a:pPr marR="0" lvl="1" indent="-1857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надсмотрщик за техникой?</a:t>
            </a:r>
          </a:p>
          <a:p>
            <a:pPr marR="0" lvl="1" indent="-1857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удобно 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работать?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0559" y="4062611"/>
            <a:ext cx="354032" cy="3526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/>
              </a:rPr>
              <a:t>2</a:t>
            </a:r>
          </a:p>
        </p:txBody>
      </p:sp>
      <p:sp>
        <p:nvSpPr>
          <p:cNvPr id="39" name="Oval 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0559" y="5328497"/>
            <a:ext cx="354032" cy="3526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/>
              </a:rPr>
              <a:t>3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2051720" y="6488101"/>
            <a:ext cx="377984" cy="3381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578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90E1030-381D-4C86-9F43-D920160DFD8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29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TmfnKKH0a_KJ0RBzECA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NOtlI3XX0umZ_jGPwEID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2aOmQnOF0WLVhca_pyGi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VMbRiue1EKWrhX6pJDJ1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BzrmWBO029TBpfjRgA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gCimH060OMlJCK.Lbid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TySi.EX0ecjr9JM0WXX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phJyE7gUe38aH95v6y3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V_AFBBFEWNm60W03B0V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2aOmQnOF0WLVhca_pyGi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phJyE7gUe38aH95v6y3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DUW0MgPE.So9EM6pHTf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V_AFBBFEWNm60W03B0V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ZNHwCjdEGHUqmytK5M6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u9uUDG4E2wDSZcU8ih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g2fXjugeEC2HDw_D7X4a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ftx0IC8k.yZ4vQEJPYm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y92Qy9m0SIgIbAA9nVz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4OUckxlpU.T6akIFoIju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sqmfEhIEKZ4eCY4BZb_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Nxy2XqnkW1lkAOwsdVyA"/>
</p:tagLst>
</file>

<file path=ppt/theme/theme1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25049</TotalTime>
  <Words>2967</Words>
  <Application>Microsoft Office PowerPoint</Application>
  <PresentationFormat>Экран (4:3)</PresentationFormat>
  <Paragraphs>781</Paragraphs>
  <Slides>35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 Unicode MS</vt:lpstr>
      <vt:lpstr>ＭＳ Ｐゴシック</vt:lpstr>
      <vt:lpstr>Arial</vt:lpstr>
      <vt:lpstr>Calibri</vt:lpstr>
      <vt:lpstr>Microsoft Sans Serif</vt:lpstr>
      <vt:lpstr>Symbol</vt:lpstr>
      <vt:lpstr>Tahoma</vt:lpstr>
      <vt:lpstr>Times New Roman</vt:lpstr>
      <vt:lpstr>Wingdings</vt:lpstr>
      <vt:lpstr>b-default</vt:lpstr>
      <vt:lpstr>think-cell Slide</vt:lpstr>
      <vt:lpstr>Презентация PowerPoint</vt:lpstr>
      <vt:lpstr>Что такое Производственная система?</vt:lpstr>
      <vt:lpstr>Презентация PowerPoint</vt:lpstr>
      <vt:lpstr>В любом процессе есть 4 составляющие  по отношению к ценности конечного результата</vt:lpstr>
      <vt:lpstr>Классификация видов потерь</vt:lpstr>
      <vt:lpstr>Проявления потерь в медицине  и в образовании очень похожи</vt:lpstr>
      <vt:lpstr>ПСР – это новая «пересборка» уже известных подходов по повышению производительности</vt:lpstr>
      <vt:lpstr>Презентация PowerPoint</vt:lpstr>
      <vt:lpstr>Суть деятельности лидера бережливости  (организатора изменений) </vt:lpstr>
      <vt:lpstr>Апробированная модель лидера бережливости 2007-2020 гг.</vt:lpstr>
      <vt:lpstr>Модель поведения генерального директора  80 % успеха</vt:lpstr>
      <vt:lpstr>Переход от массового аудиторного обучения  к площадочным тренингам в производственных потоках</vt:lpstr>
      <vt:lpstr>Презентация PowerPoint</vt:lpstr>
      <vt:lpstr>2015 год – начало работы с продуктовыми мега-цепочками Пример: цепочка «Оборудование АЭМ», пилотный продукт – «Ядерная паропроизводящая установка» (ЯППУ)*</vt:lpstr>
      <vt:lpstr>От проектов ПСР в строительстве  к ПСР-инжинирингу </vt:lpstr>
      <vt:lpstr>Примеры офисных проектов ГК «Росатом».  4 волны кадровых проектов 2014-2017</vt:lpstr>
      <vt:lpstr>Презентация PowerPoint</vt:lpstr>
      <vt:lpstr>Презентация PowerPoint</vt:lpstr>
      <vt:lpstr>Презентация PowerPoint</vt:lpstr>
      <vt:lpstr>Социальная сфера – Медицина Результаты совместной работы Минздрав – Росатом</vt:lpstr>
      <vt:lpstr>Социальная сфера – Медицина  Бережливые стационары</vt:lpstr>
      <vt:lpstr>Презентация PowerPoint</vt:lpstr>
      <vt:lpstr>Бережливый регион «Производительность на 360»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Клуба губернаторов бережливых регионов  Стандарт взаимодействия регионов Клуба и ГК «Росатом»</vt:lpstr>
      <vt:lpstr>Презентация PowerPoint</vt:lpstr>
      <vt:lpstr>Презентация PowerPoint</vt:lpstr>
      <vt:lpstr>Партнерство «Производственные системы России»</vt:lpstr>
      <vt:lpstr>Главная цель бережливых преобразований –  изменение людей в лучшую сторону </vt:lpstr>
    </vt:vector>
  </TitlesOfParts>
  <Company>Rosatom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Ilya</dc:creator>
  <cp:lastModifiedBy>Наталья А. Табункова</cp:lastModifiedBy>
  <cp:revision>3539</cp:revision>
  <cp:lastPrinted>2017-09-22T13:53:56Z</cp:lastPrinted>
  <dcterms:created xsi:type="dcterms:W3CDTF">2011-08-02T09:38:54Z</dcterms:created>
  <dcterms:modified xsi:type="dcterms:W3CDTF">2020-08-12T13:56:14Z</dcterms:modified>
</cp:coreProperties>
</file>